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rawings/drawing3.xml" ContentType="application/vnd.openxmlformats-officedocument.drawingml.chartshape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5.xml" ContentType="application/vnd.openxmlformats-officedocument.drawingml.diagramData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86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287" r:id="rId13"/>
    <p:sldId id="288" r:id="rId14"/>
    <p:sldId id="290" r:id="rId15"/>
    <p:sldId id="295" r:id="rId16"/>
    <p:sldId id="292" r:id="rId17"/>
    <p:sldId id="296" r:id="rId18"/>
    <p:sldId id="297" r:id="rId19"/>
    <p:sldId id="298" r:id="rId20"/>
    <p:sldId id="299" r:id="rId21"/>
    <p:sldId id="300" r:id="rId22"/>
    <p:sldId id="301" r:id="rId23"/>
    <p:sldId id="306" r:id="rId24"/>
    <p:sldId id="304" r:id="rId2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3922" autoAdjust="0"/>
  </p:normalViewPr>
  <p:slideViewPr>
    <p:cSldViewPr>
      <p:cViewPr>
        <p:scale>
          <a:sx n="80" d="100"/>
          <a:sy n="80" d="100"/>
        </p:scale>
        <p:origin x="-24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Консолидированный бюджет</c:v>
                </c:pt>
                <c:pt idx="1">
                  <c:v>Муниципальный район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824.4</c:v>
                </c:pt>
                <c:pt idx="1">
                  <c:v>741.6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г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Консолидированный бюджет</c:v>
                </c:pt>
                <c:pt idx="1">
                  <c:v>Муниципальный район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896.3</c:v>
                </c:pt>
                <c:pt idx="1">
                  <c:v>815.5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 г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Консолидированный бюджет</c:v>
                </c:pt>
                <c:pt idx="1">
                  <c:v>Муниципальный район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942.3</c:v>
                </c:pt>
                <c:pt idx="1">
                  <c:v>865.8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 г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Консолидированный бюджет</c:v>
                </c:pt>
                <c:pt idx="1">
                  <c:v>Муниципальный район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1270.5999999999999</c:v>
                </c:pt>
                <c:pt idx="1">
                  <c:v>1137.9000000000001</c:v>
                </c:pt>
              </c:numCache>
            </c:numRef>
          </c:val>
        </c:ser>
        <c:axId val="90344832"/>
        <c:axId val="90367104"/>
      </c:barChart>
      <c:catAx>
        <c:axId val="90344832"/>
        <c:scaling>
          <c:orientation val="minMax"/>
        </c:scaling>
        <c:axPos val="b"/>
        <c:numFmt formatCode="General" sourceLinked="1"/>
        <c:majorTickMark val="none"/>
        <c:tickLblPos val="nextTo"/>
        <c:crossAx val="90367104"/>
        <c:crosses val="autoZero"/>
        <c:auto val="1"/>
        <c:lblAlgn val="ctr"/>
        <c:lblOffset val="100"/>
      </c:catAx>
      <c:valAx>
        <c:axId val="90367104"/>
        <c:scaling>
          <c:orientation val="minMax"/>
        </c:scaling>
        <c:axPos val="l"/>
        <c:numFmt formatCode="General" sourceLinked="1"/>
        <c:majorTickMark val="none"/>
        <c:tickLblPos val="nextTo"/>
        <c:crossAx val="90344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370343110024829"/>
          <c:y val="0.4999948656441775"/>
          <c:w val="0.10666303281116925"/>
          <c:h val="0.28957027495502347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745693.7</c:v>
                </c:pt>
                <c:pt idx="1">
                  <c:v>825404.6</c:v>
                </c:pt>
                <c:pt idx="2">
                  <c:v>904366</c:v>
                </c:pt>
                <c:pt idx="3">
                  <c:v>920341.3</c:v>
                </c:pt>
                <c:pt idx="4">
                  <c:v>1128607.6000000001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Константиновского района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674997.2</c:v>
                </c:pt>
                <c:pt idx="1">
                  <c:v>741795.8</c:v>
                </c:pt>
                <c:pt idx="2">
                  <c:v>824601.8</c:v>
                </c:pt>
                <c:pt idx="3">
                  <c:v>842892.4</c:v>
                </c:pt>
                <c:pt idx="4">
                  <c:v>1017159.1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Бюджеты поселений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99220.1</c:v>
                </c:pt>
                <c:pt idx="1">
                  <c:v>151471.9</c:v>
                </c:pt>
                <c:pt idx="2">
                  <c:v>109399.4</c:v>
                </c:pt>
                <c:pt idx="3">
                  <c:v>135152.20000000001</c:v>
                </c:pt>
                <c:pt idx="4">
                  <c:v>223365.5</c:v>
                </c:pt>
              </c:numCache>
            </c:numRef>
          </c:val>
        </c:ser>
        <c:overlap val="100"/>
        <c:axId val="94131328"/>
        <c:axId val="94132864"/>
      </c:barChart>
      <c:catAx>
        <c:axId val="94131328"/>
        <c:scaling>
          <c:orientation val="minMax"/>
        </c:scaling>
        <c:axPos val="b"/>
        <c:numFmt formatCode="General" sourceLinked="1"/>
        <c:tickLblPos val="nextTo"/>
        <c:crossAx val="94132864"/>
        <c:crosses val="autoZero"/>
        <c:auto val="1"/>
        <c:lblAlgn val="ctr"/>
        <c:lblOffset val="100"/>
      </c:catAx>
      <c:valAx>
        <c:axId val="941328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9413132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842892.4</c:v>
                </c:pt>
                <c:pt idx="1">
                  <c:v>1017159.1</c:v>
                </c:pt>
              </c:numCache>
            </c:numRef>
          </c:val>
        </c:ser>
        <c:overlap val="100"/>
        <c:axId val="100526336"/>
        <c:axId val="100532224"/>
      </c:barChart>
      <c:catAx>
        <c:axId val="100526336"/>
        <c:scaling>
          <c:orientation val="minMax"/>
        </c:scaling>
        <c:axPos val="b"/>
        <c:tickLblPos val="nextTo"/>
        <c:crossAx val="100532224"/>
        <c:crosses val="autoZero"/>
        <c:auto val="1"/>
        <c:lblAlgn val="ctr"/>
        <c:lblOffset val="100"/>
      </c:catAx>
      <c:valAx>
        <c:axId val="100532224"/>
        <c:scaling>
          <c:orientation val="minMax"/>
        </c:scaling>
        <c:axPos val="l"/>
        <c:majorGridlines/>
        <c:numFmt formatCode="General" sourceLinked="1"/>
        <c:tickLblPos val="nextTo"/>
        <c:crossAx val="1005263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6327871782362362E-2"/>
          <c:y val="3.137600724102553E-2"/>
          <c:w val="0.48365109190766276"/>
          <c:h val="0.817939346608547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dLblPos val="bestFit"/>
            <c:showPercent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 -77265,2</c:v>
                </c:pt>
                <c:pt idx="1">
                  <c:v>национальная безопасность и правоохранительная деятельность - 941,6</c:v>
                </c:pt>
                <c:pt idx="2">
                  <c:v>национальная экономика - 130760,8</c:v>
                </c:pt>
                <c:pt idx="3">
                  <c:v>жилищно-коммунальное хозяйство -3089,1</c:v>
                </c:pt>
                <c:pt idx="4">
                  <c:v>охрана окружающей среды - 1461</c:v>
                </c:pt>
                <c:pt idx="5">
                  <c:v>образование 441469,7</c:v>
                </c:pt>
                <c:pt idx="6">
                  <c:v>культура, кинематография - 30752,6</c:v>
                </c:pt>
                <c:pt idx="7">
                  <c:v>здравоохранение - 6047,5</c:v>
                </c:pt>
                <c:pt idx="8">
                  <c:v>социальная политика - 296863,3</c:v>
                </c:pt>
                <c:pt idx="9">
                  <c:v>физическая культура и спорт - 2294,8</c:v>
                </c:pt>
                <c:pt idx="10">
                  <c:v>межбюджетные трансферты общего характера бюджетам субъектов российской федерации и муниципальных образований- 26213,5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77265.2</c:v>
                </c:pt>
                <c:pt idx="1">
                  <c:v>941.6</c:v>
                </c:pt>
                <c:pt idx="2">
                  <c:v>130760.8</c:v>
                </c:pt>
                <c:pt idx="3">
                  <c:v>3089.1</c:v>
                </c:pt>
                <c:pt idx="4">
                  <c:v>1461</c:v>
                </c:pt>
                <c:pt idx="5">
                  <c:v>441469.7</c:v>
                </c:pt>
                <c:pt idx="6">
                  <c:v>30752.6</c:v>
                </c:pt>
                <c:pt idx="7">
                  <c:v>6047.5</c:v>
                </c:pt>
                <c:pt idx="8">
                  <c:v>296863.3</c:v>
                </c:pt>
                <c:pt idx="9">
                  <c:v>2294.8000000000002</c:v>
                </c:pt>
                <c:pt idx="10">
                  <c:v>26213.5</c:v>
                </c:pt>
              </c:numCache>
            </c:numRef>
          </c:val>
        </c:ser>
        <c:dLbls>
          <c:showPercent val="1"/>
        </c:dLbls>
        <c:firstSliceAng val="159"/>
      </c:pieChart>
    </c:plotArea>
    <c:legend>
      <c:legendPos val="r"/>
      <c:layout>
        <c:manualLayout>
          <c:xMode val="edge"/>
          <c:yMode val="edge"/>
          <c:x val="0.62491156935819359"/>
          <c:y val="0"/>
          <c:w val="0.36644943717297696"/>
          <c:h val="0.9989948749330686"/>
        </c:manualLayout>
      </c:layout>
      <c:txPr>
        <a:bodyPr/>
        <a:lstStyle/>
        <a:p>
          <a:pPr>
            <a:defRPr sz="900" kern="0" spc="-1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4"/>
            <c:spPr>
              <a:solidFill>
                <a:schemeClr val="bg1">
                  <a:lumMod val="95000"/>
                </a:schemeClr>
              </a:solidFill>
            </c:spPr>
          </c:dPt>
          <c:dPt>
            <c:idx val="1"/>
            <c:explosion val="20"/>
          </c:dPt>
          <c:dPt>
            <c:idx val="3"/>
            <c:explosion val="54"/>
          </c:dPt>
          <c:dPt>
            <c:idx val="4"/>
            <c:explosion val="50"/>
          </c:dPt>
          <c:dLbls>
            <c:numFmt formatCode="#,##0.00" sourceLinked="0"/>
            <c:dLblPos val="outEnd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Общее образование - 59,5%</c:v>
                </c:pt>
                <c:pt idx="1">
                  <c:v>Дошкольное образование - 36,1%</c:v>
                </c:pt>
                <c:pt idx="2">
                  <c:v>Профессиональная подготовка, переподготовка и повышение квалификации - 0,0%</c:v>
                </c:pt>
                <c:pt idx="3">
                  <c:v>Молодежная политика и оздоровление детей - 2,1%</c:v>
                </c:pt>
                <c:pt idx="4">
                  <c:v>Другие вопросы в области образования - 2,3%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262448</c:v>
                </c:pt>
                <c:pt idx="1">
                  <c:v>159481.4</c:v>
                </c:pt>
                <c:pt idx="2">
                  <c:v>81.599999999999994</c:v>
                </c:pt>
                <c:pt idx="3">
                  <c:v>9291.4</c:v>
                </c:pt>
                <c:pt idx="4">
                  <c:v>10167.299999999992</c:v>
                </c:pt>
              </c:numCache>
            </c:numRef>
          </c:val>
        </c:ser>
        <c:dLbls>
          <c:showPercent val="1"/>
        </c:dLbls>
        <c:firstSliceAng val="312"/>
      </c:pieChart>
    </c:plotArea>
    <c:legend>
      <c:legendPos val="r"/>
      <c:layout>
        <c:manualLayout>
          <c:xMode val="edge"/>
          <c:yMode val="edge"/>
          <c:x val="0.67092590805029007"/>
          <c:y val="0.36753701343125622"/>
          <c:w val="0.32762844201281865"/>
          <c:h val="0.58981659201609149"/>
        </c:manualLayout>
      </c:layout>
      <c:txPr>
        <a:bodyPr/>
        <a:lstStyle/>
        <a:p>
          <a:pPr>
            <a:defRPr sz="1300" kern="1200" spc="-1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autoTitleDeleted val="1"/>
    <c:plotArea>
      <c:layout>
        <c:manualLayout>
          <c:layoutTarget val="inner"/>
          <c:xMode val="edge"/>
          <c:yMode val="edge"/>
          <c:x val="0.14563142221670358"/>
          <c:y val="3.5781250000000001E-2"/>
          <c:w val="0.8543686277467637"/>
          <c:h val="0.8308855807086613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Лист1!$A$2:$A$3</c:f>
              <c:strCache>
                <c:ptCount val="2"/>
                <c:pt idx="0">
                  <c:v>2015 год (факт) </c:v>
                </c:pt>
                <c:pt idx="1">
                  <c:v>2016 год (факт)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49161.2</c:v>
                </c:pt>
                <c:pt idx="1">
                  <c:v>30752.6</c:v>
                </c:pt>
              </c:numCache>
            </c:numRef>
          </c:val>
        </c:ser>
        <c:overlap val="100"/>
        <c:axId val="101638528"/>
        <c:axId val="101640064"/>
      </c:barChart>
      <c:catAx>
        <c:axId val="101638528"/>
        <c:scaling>
          <c:orientation val="minMax"/>
        </c:scaling>
        <c:axPos val="b"/>
        <c:tickLblPos val="nextTo"/>
        <c:crossAx val="101640064"/>
        <c:crosses val="autoZero"/>
        <c:auto val="1"/>
        <c:lblAlgn val="ctr"/>
        <c:lblOffset val="100"/>
      </c:catAx>
      <c:valAx>
        <c:axId val="101640064"/>
        <c:scaling>
          <c:orientation val="minMax"/>
        </c:scaling>
        <c:axPos val="l"/>
        <c:majorGridlines/>
        <c:numFmt formatCode="General" sourceLinked="1"/>
        <c:tickLblPos val="nextTo"/>
        <c:crossAx val="1016385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autoTitleDeleted val="1"/>
    <c:plotArea>
      <c:layout>
        <c:manualLayout>
          <c:layoutTarget val="inner"/>
          <c:xMode val="edge"/>
          <c:yMode val="edge"/>
          <c:x val="0.14563142221670358"/>
          <c:y val="3.5781250000000001E-2"/>
          <c:w val="0.85436862774676359"/>
          <c:h val="0.8308855807086613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Лист1!$A$2:$A$3</c:f>
              <c:strCache>
                <c:ptCount val="2"/>
                <c:pt idx="0">
                  <c:v>2015 год (факт) </c:v>
                </c:pt>
                <c:pt idx="1">
                  <c:v>2016 год (факт) 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299595.7</c:v>
                </c:pt>
                <c:pt idx="1">
                  <c:v>296863.3</c:v>
                </c:pt>
              </c:numCache>
            </c:numRef>
          </c:val>
        </c:ser>
        <c:overlap val="100"/>
        <c:axId val="101377920"/>
        <c:axId val="101379456"/>
      </c:barChart>
      <c:catAx>
        <c:axId val="101377920"/>
        <c:scaling>
          <c:orientation val="minMax"/>
        </c:scaling>
        <c:axPos val="b"/>
        <c:tickLblPos val="nextTo"/>
        <c:crossAx val="101379456"/>
        <c:crosses val="autoZero"/>
        <c:auto val="1"/>
        <c:lblAlgn val="ctr"/>
        <c:lblOffset val="100"/>
      </c:catAx>
      <c:valAx>
        <c:axId val="101379456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01377920"/>
        <c:crosses val="autoZero"/>
        <c:crossBetween val="between"/>
      </c:valAx>
      <c:spPr>
        <a:noFill/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Пенсионное обеспечение</c:v>
                </c:pt>
                <c:pt idx="1">
                  <c:v>Социальное обслуживание населения</c:v>
                </c:pt>
                <c:pt idx="2">
                  <c:v>Социальное обеспечение населения</c:v>
                </c:pt>
                <c:pt idx="3">
                  <c:v>Охрана семьи и детства</c:v>
                </c:pt>
                <c:pt idx="4">
                  <c:v>Другие вопросы в области социальной политики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 formatCode="General">
                  <c:v>3347.3</c:v>
                </c:pt>
                <c:pt idx="1">
                  <c:v>51992.800000000003</c:v>
                </c:pt>
                <c:pt idx="2" formatCode="General">
                  <c:v>167421.20000000001</c:v>
                </c:pt>
                <c:pt idx="3" formatCode="General">
                  <c:v>62864.7</c:v>
                </c:pt>
                <c:pt idx="4" formatCode="General">
                  <c:v>11237.3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7682218045561515"/>
          <c:y val="4.6348830581323885E-2"/>
          <c:w val="0.28965307803265222"/>
          <c:h val="0.8576121355296692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611883207161821"/>
          <c:y val="4.6835875984251957E-2"/>
          <c:w val="0.78723161813929554"/>
          <c:h val="0.8253464566929136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4.6152712003962176E-2"/>
                  <c:y val="-0.05"/>
                </c:manualLayout>
              </c:layout>
              <c:showVal val="1"/>
            </c:dLbl>
            <c:dLbl>
              <c:idx val="1"/>
              <c:layout>
                <c:manualLayout>
                  <c:x val="4.2856089717964882E-2"/>
                  <c:y val="-4.3749999999999997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2015 (факт)</c:v>
                </c:pt>
                <c:pt idx="1">
                  <c:v>2016 (факт)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56459.9</c:v>
                </c:pt>
                <c:pt idx="1">
                  <c:v>26213.5</c:v>
                </c:pt>
              </c:numCache>
            </c:numRef>
          </c:val>
        </c:ser>
        <c:shape val="cylinder"/>
        <c:axId val="103143296"/>
        <c:axId val="103144832"/>
        <c:axId val="102856000"/>
      </c:bar3DChart>
      <c:catAx>
        <c:axId val="103143296"/>
        <c:scaling>
          <c:orientation val="minMax"/>
        </c:scaling>
        <c:axPos val="b"/>
        <c:numFmt formatCode="General" sourceLinked="1"/>
        <c:tickLblPos val="nextTo"/>
        <c:crossAx val="103144832"/>
        <c:crosses val="autoZero"/>
        <c:auto val="1"/>
        <c:lblAlgn val="ctr"/>
        <c:lblOffset val="100"/>
      </c:catAx>
      <c:valAx>
        <c:axId val="103144832"/>
        <c:scaling>
          <c:orientation val="minMax"/>
        </c:scaling>
        <c:axPos val="l"/>
        <c:numFmt formatCode="General" sourceLinked="1"/>
        <c:tickLblPos val="nextTo"/>
        <c:crossAx val="103143296"/>
        <c:crosses val="autoZero"/>
        <c:crossBetween val="between"/>
      </c:valAx>
      <c:serAx>
        <c:axId val="102856000"/>
        <c:scaling>
          <c:orientation val="minMax"/>
        </c:scaling>
        <c:delete val="1"/>
        <c:axPos val="b"/>
        <c:tickLblPos val="none"/>
        <c:crossAx val="103144832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9.9047543567956225E-2"/>
          <c:y val="2.921162354509629E-2"/>
          <c:w val="0.66417919795404146"/>
          <c:h val="0.8253464566929136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 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135.1</c:v>
                </c:pt>
                <c:pt idx="1">
                  <c:v>287.3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 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730.7</c:v>
                </c:pt>
                <c:pt idx="1">
                  <c:v>850.6</c:v>
                </c:pt>
              </c:numCache>
            </c:numRef>
          </c:val>
        </c:ser>
        <c:shape val="box"/>
        <c:axId val="90952448"/>
        <c:axId val="90953984"/>
        <c:axId val="0"/>
      </c:bar3DChart>
      <c:catAx>
        <c:axId val="90952448"/>
        <c:scaling>
          <c:orientation val="minMax"/>
        </c:scaling>
        <c:axPos val="b"/>
        <c:numFmt formatCode="General" sourceLinked="1"/>
        <c:tickLblPos val="nextTo"/>
        <c:crossAx val="90953984"/>
        <c:crosses val="autoZero"/>
        <c:auto val="1"/>
        <c:lblAlgn val="ctr"/>
        <c:lblOffset val="100"/>
      </c:catAx>
      <c:valAx>
        <c:axId val="90953984"/>
        <c:scaling>
          <c:orientation val="minMax"/>
        </c:scaling>
        <c:axPos val="l"/>
        <c:majorGridlines/>
        <c:numFmt formatCode="General" sourceLinked="1"/>
        <c:tickLblPos val="nextTo"/>
        <c:crossAx val="909524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546476636695541"/>
          <c:y val="0.95309896122653071"/>
          <c:w val="0.53447916706572829"/>
          <c:h val="4.6901038773469517E-2"/>
        </c:manualLayout>
      </c:layout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факт 2014 г</c:v>
                </c:pt>
                <c:pt idx="1">
                  <c:v>факт 2015 г</c:v>
                </c:pt>
                <c:pt idx="2">
                  <c:v>факт 2016 г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197.8</c:v>
                </c:pt>
                <c:pt idx="1">
                  <c:v>211.3</c:v>
                </c:pt>
                <c:pt idx="2">
                  <c:v>416.4</c:v>
                </c:pt>
              </c:numCache>
            </c:numRef>
          </c:val>
        </c:ser>
        <c:axId val="92805760"/>
        <c:axId val="92807552"/>
      </c:barChart>
      <c:catAx>
        <c:axId val="92805760"/>
        <c:scaling>
          <c:orientation val="minMax"/>
        </c:scaling>
        <c:axPos val="b"/>
        <c:numFmt formatCode="General" sourceLinked="1"/>
        <c:tickLblPos val="nextTo"/>
        <c:crossAx val="92807552"/>
        <c:crosses val="autoZero"/>
        <c:auto val="1"/>
        <c:lblAlgn val="ctr"/>
        <c:lblOffset val="100"/>
      </c:catAx>
      <c:valAx>
        <c:axId val="92807552"/>
        <c:scaling>
          <c:orientation val="minMax"/>
        </c:scaling>
        <c:delete val="1"/>
        <c:axPos val="l"/>
        <c:numFmt formatCode="#,##0.00" sourceLinked="1"/>
        <c:tickLblPos val="none"/>
        <c:crossAx val="928057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autoTitleDeleted val="1"/>
    <c:plotArea>
      <c:layout>
        <c:manualLayout>
          <c:layoutTarget val="inner"/>
          <c:xMode val="edge"/>
          <c:yMode val="edge"/>
          <c:x val="1.7018089607977283E-2"/>
          <c:y val="3.2882410428973129E-2"/>
          <c:w val="0.96596382078404541"/>
          <c:h val="0.7686118679845376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факт 2014 г</c:v>
                </c:pt>
                <c:pt idx="1">
                  <c:v>факт 2015 г</c:v>
                </c:pt>
                <c:pt idx="2">
                  <c:v>факт 2016 г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116.7</c:v>
                </c:pt>
                <c:pt idx="1">
                  <c:v>135.1</c:v>
                </c:pt>
                <c:pt idx="2">
                  <c:v>287.3</c:v>
                </c:pt>
              </c:numCache>
            </c:numRef>
          </c:val>
        </c:ser>
        <c:axId val="92939008"/>
        <c:axId val="92940544"/>
      </c:barChart>
      <c:catAx>
        <c:axId val="92939008"/>
        <c:scaling>
          <c:orientation val="minMax"/>
        </c:scaling>
        <c:axPos val="b"/>
        <c:numFmt formatCode="General" sourceLinked="1"/>
        <c:tickLblPos val="nextTo"/>
        <c:crossAx val="92940544"/>
        <c:crosses val="autoZero"/>
        <c:auto val="1"/>
        <c:lblAlgn val="ctr"/>
        <c:lblOffset val="100"/>
      </c:catAx>
      <c:valAx>
        <c:axId val="92940544"/>
        <c:scaling>
          <c:orientation val="minMax"/>
        </c:scaling>
        <c:delete val="1"/>
        <c:axPos val="l"/>
        <c:numFmt formatCode="#,##0.00" sourceLinked="1"/>
        <c:tickLblPos val="none"/>
        <c:crossAx val="929390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7.4355753401137314E-2"/>
                  <c:y val="-3.7500000000000006E-2"/>
                </c:manualLayout>
              </c:layout>
              <c:dLblPos val="r"/>
              <c:showVal val="1"/>
            </c:dLbl>
            <c:dLblPos val="l"/>
            <c:showVal val="1"/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73.7</c:v>
                </c:pt>
                <c:pt idx="1">
                  <c:v>129</c:v>
                </c:pt>
              </c:numCache>
            </c:numRef>
          </c:val>
        </c:ser>
        <c:dropLines/>
        <c:marker val="1"/>
        <c:axId val="93071616"/>
        <c:axId val="93097984"/>
      </c:lineChart>
      <c:catAx>
        <c:axId val="93071616"/>
        <c:scaling>
          <c:orientation val="minMax"/>
        </c:scaling>
        <c:axPos val="b"/>
        <c:numFmt formatCode="General" sourceLinked="1"/>
        <c:majorTickMark val="none"/>
        <c:tickLblPos val="nextTo"/>
        <c:crossAx val="93097984"/>
        <c:crosses val="autoZero"/>
        <c:auto val="1"/>
        <c:lblAlgn val="ctr"/>
        <c:lblOffset val="100"/>
      </c:catAx>
      <c:valAx>
        <c:axId val="93097984"/>
        <c:scaling>
          <c:orientation val="minMax"/>
        </c:scaling>
        <c:axPos val="l"/>
        <c:numFmt formatCode="General" sourceLinked="1"/>
        <c:tickLblPos val="nextTo"/>
        <c:crossAx val="930716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4"/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Налоги на доходы - 224,9 </c:v>
                </c:pt>
                <c:pt idx="1">
                  <c:v>Акцизы на нефтепродукты - 5,1</c:v>
                </c:pt>
                <c:pt idx="2">
                  <c:v>Налог на совокупный доход - 19,4</c:v>
                </c:pt>
                <c:pt idx="3">
                  <c:v>Государственная пошлина - 4,6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0.88500000000000001</c:v>
                </c:pt>
                <c:pt idx="1">
                  <c:v>2.1000000000000012E-2</c:v>
                </c:pt>
                <c:pt idx="2">
                  <c:v>7.5999999999999998E-2</c:v>
                </c:pt>
                <c:pt idx="3">
                  <c:v>1.7999999999999999E-2</c:v>
                </c:pt>
              </c:numCache>
            </c:numRef>
          </c:val>
        </c:ser>
        <c:dLbls>
          <c:showPercent val="1"/>
        </c:dLbls>
        <c:firstSliceAng val="3"/>
      </c:pieChart>
    </c:plotArea>
    <c:legend>
      <c:legendPos val="b"/>
      <c:layout>
        <c:manualLayout>
          <c:xMode val="edge"/>
          <c:yMode val="edge"/>
          <c:x val="3.4170237123411468E-2"/>
          <c:y val="0.88303575187081251"/>
          <c:w val="0.93165952575317812"/>
          <c:h val="0.10154279312097868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4"/>
          <c:dLbls>
            <c:numFmt formatCode="0.0%" sourceLinked="0"/>
            <c:txPr>
              <a:bodyPr/>
              <a:lstStyle/>
              <a:p>
                <a:pPr>
                  <a:defRPr spc="-100" baseline="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Штрафы, санкции, возмещение ущерба – 3974,4</c:v>
                </c:pt>
                <c:pt idx="1">
                  <c:v>Платежи при использовании природными ресурсами – 570,2 </c:v>
                </c:pt>
                <c:pt idx="2">
                  <c:v>Доходы от использования имущества, находящегося
в государственной и муниципальной собственности – 19537,6 </c:v>
                </c:pt>
                <c:pt idx="3">
                  <c:v>Доходы от оказания платных услуг (работ) и компенсации
затрат государства – 25,2 
</c:v>
                </c:pt>
                <c:pt idx="4">
                  <c:v>Доходы от продажи материальных и нематериальных активов  – 9003,5 </c:v>
                </c:pt>
                <c:pt idx="5">
                  <c:v>Прочие неналоговые доходы - 136,0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12</c:v>
                </c:pt>
                <c:pt idx="1">
                  <c:v>1.7</c:v>
                </c:pt>
                <c:pt idx="2">
                  <c:v>58.8</c:v>
                </c:pt>
                <c:pt idx="3">
                  <c:v>0.1</c:v>
                </c:pt>
                <c:pt idx="4">
                  <c:v>27.1</c:v>
                </c:pt>
                <c:pt idx="5">
                  <c:v>0.30000000000000032</c:v>
                </c:pt>
              </c:numCache>
            </c:numRef>
          </c:val>
        </c:ser>
        <c:dLbls>
          <c:showPercent val="1"/>
        </c:dLbls>
        <c:firstSliceAng val="3"/>
      </c:pieChart>
    </c:plotArea>
    <c:legend>
      <c:legendPos val="r"/>
      <c:layout>
        <c:manualLayout>
          <c:xMode val="edge"/>
          <c:yMode val="edge"/>
          <c:x val="0.65321484995075851"/>
          <c:y val="1.420898864398056E-2"/>
          <c:w val="0.33781721993224956"/>
          <c:h val="0.86106159515321079"/>
        </c:manualLayout>
      </c:layout>
      <c:txPr>
        <a:bodyPr/>
        <a:lstStyle/>
        <a:p>
          <a:pPr>
            <a:defRPr sz="1200" spc="-1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numFmt formatCode="#,##0.0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2014 год </c:v>
                </c:pt>
                <c:pt idx="1">
                  <c:v>2015 год </c:v>
                </c:pt>
                <c:pt idx="2">
                  <c:v>2016 год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</c:v>
                </c:pt>
                <c:pt idx="1">
                  <c:v>77.8</c:v>
                </c:pt>
                <c:pt idx="2">
                  <c:v>224.9</c:v>
                </c:pt>
              </c:numCache>
            </c:numRef>
          </c:val>
        </c:ser>
        <c:axId val="93473408"/>
        <c:axId val="93475200"/>
      </c:barChart>
      <c:catAx>
        <c:axId val="93473408"/>
        <c:scaling>
          <c:orientation val="minMax"/>
        </c:scaling>
        <c:axPos val="b"/>
        <c:tickLblPos val="nextTo"/>
        <c:crossAx val="93475200"/>
        <c:crosses val="autoZero"/>
        <c:auto val="1"/>
        <c:lblAlgn val="ctr"/>
        <c:lblOffset val="100"/>
      </c:catAx>
      <c:valAx>
        <c:axId val="9347520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934734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2014 год </c:v>
                </c:pt>
                <c:pt idx="1">
                  <c:v>2015 год 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6.3</c:v>
                </c:pt>
                <c:pt idx="1">
                  <c:v>3.9</c:v>
                </c:pt>
                <c:pt idx="2">
                  <c:v>5.0999999999999996</c:v>
                </c:pt>
              </c:numCache>
            </c:numRef>
          </c:val>
        </c:ser>
        <c:axId val="93921280"/>
        <c:axId val="93922816"/>
      </c:barChart>
      <c:catAx>
        <c:axId val="93921280"/>
        <c:scaling>
          <c:orientation val="minMax"/>
        </c:scaling>
        <c:axPos val="b"/>
        <c:tickLblPos val="nextTo"/>
        <c:crossAx val="93922816"/>
        <c:crosses val="autoZero"/>
        <c:auto val="1"/>
        <c:lblAlgn val="ctr"/>
        <c:lblOffset val="100"/>
      </c:catAx>
      <c:valAx>
        <c:axId val="9392281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939212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189FD3-32B8-4CD8-BF23-B3F1018EF8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BFFECD-C11B-43C0-8875-6451D13F9DE6}">
      <dgm:prSet/>
      <dgm:spPr>
        <a:solidFill>
          <a:schemeClr val="tx2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/>
            <a:t>Исполнение бюджета Константиновского района за 2016 год</a:t>
          </a:r>
          <a:endParaRPr lang="ru-RU" dirty="0"/>
        </a:p>
      </dgm:t>
    </dgm:pt>
    <dgm:pt modelId="{DD3F5C6D-EB14-45B9-AC6B-1A98E1574DAF}" type="parTrans" cxnId="{4F316DB1-C863-47F8-ABCA-B5BE59E2CCC7}">
      <dgm:prSet/>
      <dgm:spPr/>
      <dgm:t>
        <a:bodyPr/>
        <a:lstStyle/>
        <a:p>
          <a:endParaRPr lang="ru-RU"/>
        </a:p>
      </dgm:t>
    </dgm:pt>
    <dgm:pt modelId="{D80A8738-2325-4FE4-86EE-F3A3BD362F1E}" type="sibTrans" cxnId="{4F316DB1-C863-47F8-ABCA-B5BE59E2CCC7}">
      <dgm:prSet/>
      <dgm:spPr/>
      <dgm:t>
        <a:bodyPr/>
        <a:lstStyle/>
        <a:p>
          <a:endParaRPr lang="ru-RU"/>
        </a:p>
      </dgm:t>
    </dgm:pt>
    <dgm:pt modelId="{722AF4BA-45B7-400A-B1CB-493A592F0AAB}" type="pres">
      <dgm:prSet presAssocID="{EE189FD3-32B8-4CD8-BF23-B3F1018EF8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A977E0-30FD-457D-B814-92031E338B75}" type="pres">
      <dgm:prSet presAssocID="{35BFFECD-C11B-43C0-8875-6451D13F9DE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B27E8B-20DB-4F0F-B341-53437A6D72BC}" type="presOf" srcId="{35BFFECD-C11B-43C0-8875-6451D13F9DE6}" destId="{FDA977E0-30FD-457D-B814-92031E338B75}" srcOrd="0" destOrd="0" presId="urn:microsoft.com/office/officeart/2005/8/layout/vList2"/>
    <dgm:cxn modelId="{72D27471-E5FB-4F57-90F5-7EC3705C52FF}" type="presOf" srcId="{EE189FD3-32B8-4CD8-BF23-B3F1018EF8E0}" destId="{722AF4BA-45B7-400A-B1CB-493A592F0AAB}" srcOrd="0" destOrd="0" presId="urn:microsoft.com/office/officeart/2005/8/layout/vList2"/>
    <dgm:cxn modelId="{4F316DB1-C863-47F8-ABCA-B5BE59E2CCC7}" srcId="{EE189FD3-32B8-4CD8-BF23-B3F1018EF8E0}" destId="{35BFFECD-C11B-43C0-8875-6451D13F9DE6}" srcOrd="0" destOrd="0" parTransId="{DD3F5C6D-EB14-45B9-AC6B-1A98E1574DAF}" sibTransId="{D80A8738-2325-4FE4-86EE-F3A3BD362F1E}"/>
    <dgm:cxn modelId="{5585B0B3-CE40-4062-B1D0-6F6E791FF667}" type="presParOf" srcId="{722AF4BA-45B7-400A-B1CB-493A592F0AAB}" destId="{FDA977E0-30FD-457D-B814-92031E338B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209070-BC52-46C5-B277-87A212B0212D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BE205DE-88A6-4272-88DE-B34E3075EA69}">
      <dgm:prSet custT="1"/>
      <dgm:spPr/>
      <dgm:t>
        <a:bodyPr/>
        <a:lstStyle/>
        <a:p>
          <a:pPr algn="ctr" rtl="0"/>
          <a:r>
            <a:rPr lang="ru-RU" sz="1600" b="1" dirty="0" smtClean="0"/>
            <a:t>Динамика доходов</a:t>
          </a:r>
        </a:p>
        <a:p>
          <a:pPr algn="ctr"/>
          <a:r>
            <a:rPr lang="ru-RU" sz="1600" b="1" dirty="0" smtClean="0"/>
            <a:t> консолидированного бюджета и бюджета Константиновского муниципального района</a:t>
          </a:r>
        </a:p>
        <a:p>
          <a:pPr algn="ctr"/>
          <a:r>
            <a:rPr lang="ru-RU" sz="1600" b="1" dirty="0" smtClean="0"/>
            <a:t>								(</a:t>
          </a:r>
          <a:r>
            <a:rPr lang="ru-RU" sz="1600" dirty="0" smtClean="0"/>
            <a:t>млн. рублей)</a:t>
          </a:r>
          <a:endParaRPr lang="ru-RU" sz="1600" b="1" dirty="0"/>
        </a:p>
      </dgm:t>
    </dgm:pt>
    <dgm:pt modelId="{D5CCF6A0-CFFD-4832-8C2A-7AF5B1011D2F}" type="parTrans" cxnId="{1CFC9A81-03DE-49F0-A859-D62422F7B143}">
      <dgm:prSet/>
      <dgm:spPr/>
      <dgm:t>
        <a:bodyPr/>
        <a:lstStyle/>
        <a:p>
          <a:pPr algn="ctr"/>
          <a:endParaRPr lang="ru-RU"/>
        </a:p>
      </dgm:t>
    </dgm:pt>
    <dgm:pt modelId="{BE98D5FA-D9F1-4D02-938C-A8D806DB70B6}" type="sibTrans" cxnId="{1CFC9A81-03DE-49F0-A859-D62422F7B143}">
      <dgm:prSet/>
      <dgm:spPr/>
      <dgm:t>
        <a:bodyPr/>
        <a:lstStyle/>
        <a:p>
          <a:pPr algn="ctr"/>
          <a:endParaRPr lang="ru-RU"/>
        </a:p>
      </dgm:t>
    </dgm:pt>
    <dgm:pt modelId="{21CFE05A-947D-4966-A268-70AFF27410D4}" type="pres">
      <dgm:prSet presAssocID="{18209070-BC52-46C5-B277-87A212B021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4B9F98-A7D7-42C6-AB64-C700584AB009}" type="pres">
      <dgm:prSet presAssocID="{DBE205DE-88A6-4272-88DE-B34E3075EA6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FC9A81-03DE-49F0-A859-D62422F7B143}" srcId="{18209070-BC52-46C5-B277-87A212B0212D}" destId="{DBE205DE-88A6-4272-88DE-B34E3075EA69}" srcOrd="0" destOrd="0" parTransId="{D5CCF6A0-CFFD-4832-8C2A-7AF5B1011D2F}" sibTransId="{BE98D5FA-D9F1-4D02-938C-A8D806DB70B6}"/>
    <dgm:cxn modelId="{D4977C7F-2A83-4574-8107-320ADC5BE39B}" type="presOf" srcId="{18209070-BC52-46C5-B277-87A212B0212D}" destId="{21CFE05A-947D-4966-A268-70AFF27410D4}" srcOrd="0" destOrd="0" presId="urn:microsoft.com/office/officeart/2005/8/layout/vList2"/>
    <dgm:cxn modelId="{E8AF9104-BC8F-4F81-B7A4-AEF8ACE50E7E}" type="presOf" srcId="{DBE205DE-88A6-4272-88DE-B34E3075EA69}" destId="{CD4B9F98-A7D7-42C6-AB64-C700584AB009}" srcOrd="0" destOrd="0" presId="urn:microsoft.com/office/officeart/2005/8/layout/vList2"/>
    <dgm:cxn modelId="{29BD6F40-A95A-40FE-ACFC-B8D9CA69713E}" type="presParOf" srcId="{21CFE05A-947D-4966-A268-70AFF27410D4}" destId="{CD4B9F98-A7D7-42C6-AB64-C700584AB0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209070-BC52-46C5-B277-87A212B0212D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BE205DE-88A6-4272-88DE-B34E3075EA69}">
      <dgm:prSet custT="1"/>
      <dgm:spPr/>
      <dgm:t>
        <a:bodyPr/>
        <a:lstStyle/>
        <a:p>
          <a:pPr algn="ctr" rtl="0"/>
          <a:r>
            <a:rPr lang="ru-RU" sz="1600" b="1" dirty="0" smtClean="0"/>
            <a:t>Налоговые и неналоговые доходы местных бюджетов поселений </a:t>
          </a:r>
        </a:p>
        <a:p>
          <a:pPr algn="ctr" rtl="0"/>
          <a:r>
            <a:rPr lang="ru-RU" sz="1600" b="1" dirty="0" smtClean="0"/>
            <a:t>Константиновского района</a:t>
          </a:r>
        </a:p>
        <a:p>
          <a:pPr algn="ctr" rtl="0"/>
          <a:r>
            <a:rPr lang="ru-RU" sz="1600" b="1" dirty="0" smtClean="0"/>
            <a:t>( 2015 год оценивается в сопоставимых условиях 2016 года)</a:t>
          </a:r>
        </a:p>
        <a:p>
          <a:pPr algn="ctr"/>
          <a:r>
            <a:rPr lang="ru-RU" sz="1600" b="1" dirty="0" smtClean="0"/>
            <a:t>					(</a:t>
          </a:r>
          <a:r>
            <a:rPr lang="ru-RU" sz="1600" dirty="0" smtClean="0"/>
            <a:t>млн. рублей)</a:t>
          </a:r>
          <a:endParaRPr lang="ru-RU" sz="1600" b="1" dirty="0"/>
        </a:p>
      </dgm:t>
    </dgm:pt>
    <dgm:pt modelId="{D5CCF6A0-CFFD-4832-8C2A-7AF5B1011D2F}" type="parTrans" cxnId="{1CFC9A81-03DE-49F0-A859-D62422F7B143}">
      <dgm:prSet/>
      <dgm:spPr/>
      <dgm:t>
        <a:bodyPr/>
        <a:lstStyle/>
        <a:p>
          <a:endParaRPr lang="ru-RU"/>
        </a:p>
      </dgm:t>
    </dgm:pt>
    <dgm:pt modelId="{BE98D5FA-D9F1-4D02-938C-A8D806DB70B6}" type="sibTrans" cxnId="{1CFC9A81-03DE-49F0-A859-D62422F7B143}">
      <dgm:prSet/>
      <dgm:spPr/>
      <dgm:t>
        <a:bodyPr/>
        <a:lstStyle/>
        <a:p>
          <a:endParaRPr lang="ru-RU"/>
        </a:p>
      </dgm:t>
    </dgm:pt>
    <dgm:pt modelId="{21CFE05A-947D-4966-A268-70AFF27410D4}" type="pres">
      <dgm:prSet presAssocID="{18209070-BC52-46C5-B277-87A212B021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4B9F98-A7D7-42C6-AB64-C700584AB009}" type="pres">
      <dgm:prSet presAssocID="{DBE205DE-88A6-4272-88DE-B34E3075EA6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4900C8-812D-48B4-BC32-2CCB69F3E460}" type="presOf" srcId="{DBE205DE-88A6-4272-88DE-B34E3075EA69}" destId="{CD4B9F98-A7D7-42C6-AB64-C700584AB009}" srcOrd="0" destOrd="0" presId="urn:microsoft.com/office/officeart/2005/8/layout/vList2"/>
    <dgm:cxn modelId="{1CFC9A81-03DE-49F0-A859-D62422F7B143}" srcId="{18209070-BC52-46C5-B277-87A212B0212D}" destId="{DBE205DE-88A6-4272-88DE-B34E3075EA69}" srcOrd="0" destOrd="0" parTransId="{D5CCF6A0-CFFD-4832-8C2A-7AF5B1011D2F}" sibTransId="{BE98D5FA-D9F1-4D02-938C-A8D806DB70B6}"/>
    <dgm:cxn modelId="{CF54507F-ED11-4412-99DE-C1395B9F3F1C}" type="presOf" srcId="{18209070-BC52-46C5-B277-87A212B0212D}" destId="{21CFE05A-947D-4966-A268-70AFF27410D4}" srcOrd="0" destOrd="0" presId="urn:microsoft.com/office/officeart/2005/8/layout/vList2"/>
    <dgm:cxn modelId="{0269524D-D72A-49BD-A76A-17DBB6AF3CDB}" type="presParOf" srcId="{21CFE05A-947D-4966-A268-70AFF27410D4}" destId="{CD4B9F98-A7D7-42C6-AB64-C700584AB0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54F016-5C2C-42EB-99C7-04AE3BDA8D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DB0305-586E-4850-BFBA-45A523CA4923}">
      <dgm:prSet custT="1"/>
      <dgm:spPr/>
      <dgm:t>
        <a:bodyPr/>
        <a:lstStyle/>
        <a:p>
          <a:pPr algn="ctr" rtl="0"/>
          <a:r>
            <a:rPr lang="ru-RU" sz="1600" b="1" dirty="0" smtClean="0"/>
            <a:t>Доля расходов на реализацию муниципальных программ Константиновского района в общем объеме расходов в 2016 году – 85,4%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BF2A5F-6770-41D3-9135-8B7E68C293FF}" type="parTrans" cxnId="{D2164A99-2E5F-401D-A8A5-E06CCFB31AC3}">
      <dgm:prSet/>
      <dgm:spPr/>
      <dgm:t>
        <a:bodyPr/>
        <a:lstStyle/>
        <a:p>
          <a:endParaRPr lang="ru-RU"/>
        </a:p>
      </dgm:t>
    </dgm:pt>
    <dgm:pt modelId="{509902B5-C749-4F05-859C-583FCD648E4D}" type="sibTrans" cxnId="{D2164A99-2E5F-401D-A8A5-E06CCFB31AC3}">
      <dgm:prSet/>
      <dgm:spPr/>
      <dgm:t>
        <a:bodyPr/>
        <a:lstStyle/>
        <a:p>
          <a:endParaRPr lang="ru-RU"/>
        </a:p>
      </dgm:t>
    </dgm:pt>
    <dgm:pt modelId="{48A9C965-37F3-4EB6-B814-451752C0CDD3}" type="pres">
      <dgm:prSet presAssocID="{6754F016-5C2C-42EB-99C7-04AE3BDA8D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901675-FE11-4B78-9096-1529E03C71C1}" type="pres">
      <dgm:prSet presAssocID="{4CDB0305-586E-4850-BFBA-45A523CA492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8E30BB-C3F4-4283-A84B-B47F19115728}" type="presOf" srcId="{4CDB0305-586E-4850-BFBA-45A523CA4923}" destId="{B5901675-FE11-4B78-9096-1529E03C71C1}" srcOrd="0" destOrd="0" presId="urn:microsoft.com/office/officeart/2005/8/layout/vList2"/>
    <dgm:cxn modelId="{D2164A99-2E5F-401D-A8A5-E06CCFB31AC3}" srcId="{6754F016-5C2C-42EB-99C7-04AE3BDA8D65}" destId="{4CDB0305-586E-4850-BFBA-45A523CA4923}" srcOrd="0" destOrd="0" parTransId="{CEBF2A5F-6770-41D3-9135-8B7E68C293FF}" sibTransId="{509902B5-C749-4F05-859C-583FCD648E4D}"/>
    <dgm:cxn modelId="{19382904-70D4-4CD9-AA0E-58417E762FC2}" type="presOf" srcId="{6754F016-5C2C-42EB-99C7-04AE3BDA8D65}" destId="{48A9C965-37F3-4EB6-B814-451752C0CDD3}" srcOrd="0" destOrd="0" presId="urn:microsoft.com/office/officeart/2005/8/layout/vList2"/>
    <dgm:cxn modelId="{75D70EFB-3E95-42AF-8A7A-241EE353F425}" type="presParOf" srcId="{48A9C965-37F3-4EB6-B814-451752C0CDD3}" destId="{B5901675-FE11-4B78-9096-1529E03C71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B4803D-1C34-4C09-A823-AC908AB8C8F6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10EB86-6648-4A9E-BAB2-C4E17EDCFE8F}">
      <dgm:prSet custT="1"/>
      <dgm:spPr/>
      <dgm:t>
        <a:bodyPr/>
        <a:lstStyle/>
        <a:p>
          <a:pPr rtl="0"/>
          <a:r>
            <a:rPr lang="ru-RU" sz="1800" dirty="0" smtClean="0"/>
            <a:t>Межбюджетные трансферты бюджетам поселений в 2015-2016 годах (тыс. рублей)</a:t>
          </a:r>
          <a:endParaRPr lang="ru-RU" sz="18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230955-991B-474A-AB4D-4B24D4FFF127}" type="parTrans" cxnId="{C05157F2-00AD-4442-A8B9-06F502AE0955}">
      <dgm:prSet/>
      <dgm:spPr/>
      <dgm:t>
        <a:bodyPr/>
        <a:lstStyle/>
        <a:p>
          <a:endParaRPr lang="ru-RU"/>
        </a:p>
      </dgm:t>
    </dgm:pt>
    <dgm:pt modelId="{0F3852A1-7504-44B8-83BB-D6B08C93E772}" type="sibTrans" cxnId="{C05157F2-00AD-4442-A8B9-06F502AE0955}">
      <dgm:prSet/>
      <dgm:spPr/>
      <dgm:t>
        <a:bodyPr/>
        <a:lstStyle/>
        <a:p>
          <a:endParaRPr lang="ru-RU"/>
        </a:p>
      </dgm:t>
    </dgm:pt>
    <dgm:pt modelId="{FB87D6C7-1EB3-40ED-9631-8919F3A670B9}" type="pres">
      <dgm:prSet presAssocID="{EBB4803D-1C34-4C09-A823-AC908AB8C8F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EAD5D3-D45F-4EA9-BAD8-7D911BEE4137}" type="pres">
      <dgm:prSet presAssocID="{AD10EB86-6648-4A9E-BAB2-C4E17EDCFE8F}" presName="composite" presStyleCnt="0"/>
      <dgm:spPr/>
    </dgm:pt>
    <dgm:pt modelId="{422B99F9-56FA-4DB4-815B-17B67F519B48}" type="pres">
      <dgm:prSet presAssocID="{AD10EB86-6648-4A9E-BAB2-C4E17EDCFE8F}" presName="imgShp" presStyleLbl="fgImgPlace1" presStyleIdx="0" presStyleCnt="1" custScaleX="139181" custLinFactNeighborX="-48506" custLinFactNeighborY="-912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063DA992-2B3D-4E35-A257-9C7816FFCDFC}" type="pres">
      <dgm:prSet presAssocID="{AD10EB86-6648-4A9E-BAB2-C4E17EDCFE8F}" presName="txShp" presStyleLbl="node1" presStyleIdx="0" presStyleCnt="1" custScaleX="110813" custLinFactNeighborX="13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EEA794-DA7C-47C5-90C8-29E5C7909214}" type="presOf" srcId="{AD10EB86-6648-4A9E-BAB2-C4E17EDCFE8F}" destId="{063DA992-2B3D-4E35-A257-9C7816FFCDFC}" srcOrd="0" destOrd="0" presId="urn:microsoft.com/office/officeart/2005/8/layout/vList3#2"/>
    <dgm:cxn modelId="{FCB36203-2C75-44EC-830C-6A9D5FF46A7F}" type="presOf" srcId="{EBB4803D-1C34-4C09-A823-AC908AB8C8F6}" destId="{FB87D6C7-1EB3-40ED-9631-8919F3A670B9}" srcOrd="0" destOrd="0" presId="urn:microsoft.com/office/officeart/2005/8/layout/vList3#2"/>
    <dgm:cxn modelId="{C05157F2-00AD-4442-A8B9-06F502AE0955}" srcId="{EBB4803D-1C34-4C09-A823-AC908AB8C8F6}" destId="{AD10EB86-6648-4A9E-BAB2-C4E17EDCFE8F}" srcOrd="0" destOrd="0" parTransId="{44230955-991B-474A-AB4D-4B24D4FFF127}" sibTransId="{0F3852A1-7504-44B8-83BB-D6B08C93E772}"/>
    <dgm:cxn modelId="{5908A70E-A40F-418C-BAB8-C864A8B39376}" type="presParOf" srcId="{FB87D6C7-1EB3-40ED-9631-8919F3A670B9}" destId="{62EAD5D3-D45F-4EA9-BAD8-7D911BEE4137}" srcOrd="0" destOrd="0" presId="urn:microsoft.com/office/officeart/2005/8/layout/vList3#2"/>
    <dgm:cxn modelId="{F948251E-54FF-44A2-9358-C3E9773EC753}" type="presParOf" srcId="{62EAD5D3-D45F-4EA9-BAD8-7D911BEE4137}" destId="{422B99F9-56FA-4DB4-815B-17B67F519B48}" srcOrd="0" destOrd="0" presId="urn:microsoft.com/office/officeart/2005/8/layout/vList3#2"/>
    <dgm:cxn modelId="{EE519173-66C3-4C3A-A2C1-345CC7E2E2A0}" type="presParOf" srcId="{62EAD5D3-D45F-4EA9-BAD8-7D911BEE4137}" destId="{063DA992-2B3D-4E35-A257-9C7816FFCDFC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A977E0-30FD-457D-B814-92031E338B75}">
      <dsp:nvSpPr>
        <dsp:cNvPr id="0" name=""/>
        <dsp:cNvSpPr/>
      </dsp:nvSpPr>
      <dsp:spPr>
        <a:xfrm>
          <a:off x="0" y="153909"/>
          <a:ext cx="7772400" cy="1158299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Исполнение бюджета Константиновского района за 2016 год</a:t>
          </a:r>
          <a:endParaRPr lang="ru-RU" sz="3000" kern="1200" dirty="0"/>
        </a:p>
      </dsp:txBody>
      <dsp:txXfrm>
        <a:off x="0" y="153909"/>
        <a:ext cx="7772400" cy="11582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4B9F98-A7D7-42C6-AB64-C700584AB009}">
      <dsp:nvSpPr>
        <dsp:cNvPr id="0" name=""/>
        <dsp:cNvSpPr/>
      </dsp:nvSpPr>
      <dsp:spPr>
        <a:xfrm>
          <a:off x="0" y="37651"/>
          <a:ext cx="8208912" cy="12928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Динамика доходов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консолидированного бюджета и бюджета Константиновского муниципального района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								(</a:t>
          </a:r>
          <a:r>
            <a:rPr lang="ru-RU" sz="1600" kern="1200" dirty="0" smtClean="0"/>
            <a:t>млн. рублей)</a:t>
          </a:r>
          <a:endParaRPr lang="ru-RU" sz="1600" b="1" kern="1200" dirty="0"/>
        </a:p>
      </dsp:txBody>
      <dsp:txXfrm>
        <a:off x="0" y="37651"/>
        <a:ext cx="8208912" cy="12928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4B9F98-A7D7-42C6-AB64-C700584AB009}">
      <dsp:nvSpPr>
        <dsp:cNvPr id="0" name=""/>
        <dsp:cNvSpPr/>
      </dsp:nvSpPr>
      <dsp:spPr>
        <a:xfrm>
          <a:off x="0" y="29243"/>
          <a:ext cx="7848871" cy="13688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Налоговые и неналоговые доходы местных бюджетов поселений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Константиновского района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( 2015 год оценивается в сопоставимых условиях 2016 года)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					(</a:t>
          </a:r>
          <a:r>
            <a:rPr lang="ru-RU" sz="1600" kern="1200" dirty="0" smtClean="0"/>
            <a:t>млн. рублей)</a:t>
          </a:r>
          <a:endParaRPr lang="ru-RU" sz="1600" b="1" kern="1200" dirty="0"/>
        </a:p>
      </dsp:txBody>
      <dsp:txXfrm>
        <a:off x="0" y="29243"/>
        <a:ext cx="7848871" cy="13688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901675-FE11-4B78-9096-1529E03C71C1}">
      <dsp:nvSpPr>
        <dsp:cNvPr id="0" name=""/>
        <dsp:cNvSpPr/>
      </dsp:nvSpPr>
      <dsp:spPr>
        <a:xfrm>
          <a:off x="0" y="4925"/>
          <a:ext cx="7992887" cy="636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Доля расходов на реализацию муниципальных программ Константиновского района в общем объеме расходов в 2016 году – 85,4%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925"/>
        <a:ext cx="7992887" cy="63647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0.35924</cdr:x>
      <cdr:y>0.42516</cdr:y>
    </cdr:from>
    <cdr:to>
      <cdr:x>0.48719</cdr:x>
      <cdr:y>0.48577</cdr:y>
    </cdr:to>
    <cdr:sp macro="" textlink="">
      <cdr:nvSpPr>
        <cdr:cNvPr id="2" name="Стрелка вниз 1"/>
        <cdr:cNvSpPr/>
      </cdr:nvSpPr>
      <cdr:spPr>
        <a:xfrm xmlns:a="http://schemas.openxmlformats.org/drawingml/2006/main" rot="15822094">
          <a:off x="3190855" y="1465686"/>
          <a:ext cx="261864" cy="1004283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0.36697</cdr:x>
      <cdr:y>0.33333</cdr:y>
    </cdr:from>
    <cdr:to>
      <cdr:x>0.46501</cdr:x>
      <cdr:y>0.4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0" y="1440160"/>
          <a:ext cx="769503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116,4 %</a:t>
          </a:r>
        </a:p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0.36496</cdr:x>
      <cdr:y>0.69126</cdr:y>
    </cdr:from>
    <cdr:to>
      <cdr:x>0.47247</cdr:x>
      <cdr:y>0.75187</cdr:y>
    </cdr:to>
    <cdr:sp macro="" textlink="">
      <cdr:nvSpPr>
        <cdr:cNvPr id="4" name="Стрелка вниз 3"/>
        <cdr:cNvSpPr/>
      </cdr:nvSpPr>
      <cdr:spPr>
        <a:xfrm xmlns:a="http://schemas.openxmlformats.org/drawingml/2006/main" rot="15540807">
          <a:off x="2952192" y="2537629"/>
          <a:ext cx="246319" cy="789641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0.36697</cdr:x>
      <cdr:y>0.61667</cdr:y>
    </cdr:from>
    <cdr:to>
      <cdr:x>0.47706</cdr:x>
      <cdr:y>0.68333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80320" y="2664296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212,7%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0.28947</cdr:x>
      <cdr:y>0.47458</cdr:y>
    </cdr:from>
    <cdr:to>
      <cdr:x>0.37719</cdr:x>
      <cdr:y>0.54237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76264" y="201622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+mn-lt"/>
              <a:ea typeface="+mn-ea"/>
              <a:cs typeface="+mn-cs"/>
            </a:rPr>
            <a:t>106,8%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0.60526</cdr:x>
      <cdr:y>0.42373</cdr:y>
    </cdr:from>
    <cdr:to>
      <cdr:x>0.69298</cdr:x>
      <cdr:y>0.49153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968552" y="1800200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dirty="0" smtClean="0"/>
            <a:t>197,1%</a:t>
          </a:r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0.2807</cdr:x>
      <cdr:y>0.59322</cdr:y>
    </cdr:from>
    <cdr:to>
      <cdr:x>0.36842</cdr:x>
      <cdr:y>0.66101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04256" y="2520280"/>
          <a:ext cx="720086" cy="288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>
              <a:latin typeface="+mn-lt"/>
              <a:ea typeface="+mn-ea"/>
              <a:cs typeface="+mn-cs"/>
            </a:rPr>
            <a:t>115,8 </a:t>
          </a:r>
          <a:r>
            <a:rPr lang="ru-RU" sz="1100" dirty="0" smtClean="0">
              <a:latin typeface="+mn-lt"/>
              <a:ea typeface="+mn-ea"/>
              <a:cs typeface="+mn-cs"/>
            </a:rPr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0.60526</cdr:x>
      <cdr:y>0.49153</cdr:y>
    </cdr:from>
    <cdr:to>
      <cdr:x>0.69298</cdr:x>
      <cdr:y>0.55933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968552" y="2088232"/>
          <a:ext cx="720086" cy="28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dirty="0" smtClean="0"/>
            <a:t>212,7%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0.2605</cdr:x>
      <cdr:y>0.67606</cdr:y>
    </cdr:from>
    <cdr:to>
      <cdr:x>0.33613</cdr:x>
      <cdr:y>0.71831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32248" y="3456384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106,6%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0.58824</cdr:x>
      <cdr:y>0.57746</cdr:y>
    </cdr:from>
    <cdr:to>
      <cdr:x>0.69495</cdr:x>
      <cdr:y>0.75632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040560" y="29523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289,1%</a:t>
          </a:r>
          <a:endParaRPr lang="ru-RU" sz="12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0.55967</cdr:x>
      <cdr:y>0.46081</cdr:y>
    </cdr:from>
    <cdr:to>
      <cdr:x>0.76641</cdr:x>
      <cdr:y>0.56513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20351917">
          <a:off x="4146519" y="1590368"/>
          <a:ext cx="1531703" cy="360040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0.3148</cdr:x>
      <cdr:y>0.30195</cdr:y>
    </cdr:from>
    <cdr:to>
      <cdr:x>0.42171</cdr:x>
      <cdr:y>0.40627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32310" y="1042094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61,9%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0.58694</cdr:x>
      <cdr:y>0.38541</cdr:y>
    </cdr:from>
    <cdr:to>
      <cdr:x>0.68413</cdr:x>
      <cdr:y>0.46886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348534" y="1330126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130,8%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AF5A7-25A6-4A9B-BCD0-1B78C5EC242C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54B37-C087-4B8F-8BA4-42A45D9F6C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9899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7536-7B79-4394-A75A-EA2078D66B2B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29CA-B7D2-4195-992C-A03BFC5594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7536-7B79-4394-A75A-EA2078D66B2B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29CA-B7D2-4195-992C-A03BFC559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7536-7B79-4394-A75A-EA2078D66B2B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29CA-B7D2-4195-992C-A03BFC559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7536-7B79-4394-A75A-EA2078D66B2B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29CA-B7D2-4195-992C-A03BFC5594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7536-7B79-4394-A75A-EA2078D66B2B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29CA-B7D2-4195-992C-A03BFC559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7536-7B79-4394-A75A-EA2078D66B2B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29CA-B7D2-4195-992C-A03BFC5594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7536-7B79-4394-A75A-EA2078D66B2B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29CA-B7D2-4195-992C-A03BFC5594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7536-7B79-4394-A75A-EA2078D66B2B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29CA-B7D2-4195-992C-A03BFC559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7536-7B79-4394-A75A-EA2078D66B2B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29CA-B7D2-4195-992C-A03BFC559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7536-7B79-4394-A75A-EA2078D66B2B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29CA-B7D2-4195-992C-A03BFC559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7536-7B79-4394-A75A-EA2078D66B2B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29CA-B7D2-4195-992C-A03BFC5594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037536-7B79-4394-A75A-EA2078D66B2B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6B29CA-B7D2-4195-992C-A03BFC559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chart" Target="../charts/chart17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hart" Target="../charts/char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hart" Target="../charts/chart5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846701838"/>
              </p:ext>
            </p:extLst>
          </p:nvPr>
        </p:nvGraphicFramePr>
        <p:xfrm>
          <a:off x="755576" y="90674"/>
          <a:ext cx="7772400" cy="1466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00808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497946375"/>
              </p:ext>
            </p:extLst>
          </p:nvPr>
        </p:nvGraphicFramePr>
        <p:xfrm>
          <a:off x="251520" y="1412776"/>
          <a:ext cx="856895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80920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/>
              <a:t>Динамика поступлений налога на доходы физических лиц в бюджет Константиновского муниципального района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                                                                                млн. рублей</a:t>
            </a:r>
            <a:endParaRPr lang="ru-RU" sz="1600" dirty="0"/>
          </a:p>
        </p:txBody>
      </p:sp>
      <p:sp>
        <p:nvSpPr>
          <p:cNvPr id="6" name="Стрелка вправо 5"/>
          <p:cNvSpPr/>
          <p:nvPr/>
        </p:nvSpPr>
        <p:spPr>
          <a:xfrm rot="20350806">
            <a:off x="2262509" y="5094875"/>
            <a:ext cx="172819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0350806">
            <a:off x="5070821" y="4662827"/>
            <a:ext cx="172819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436096" y="450912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5078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497946375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/>
              <a:t>Динамика поступлений в бюджет Константиновского муниципального 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b="1" i="1" dirty="0" smtClean="0"/>
              <a:t>района </a:t>
            </a:r>
            <a:r>
              <a:rPr lang="ru-RU" sz="1800" b="1" i="1" dirty="0" smtClean="0"/>
              <a:t>акцизов по подакцизным товарам (продукции),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производимым </a:t>
            </a:r>
            <a:r>
              <a:rPr lang="ru-RU" sz="1800" b="1" i="1" dirty="0" smtClean="0"/>
              <a:t>на территории РФ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                  </a:t>
            </a:r>
            <a:r>
              <a:rPr lang="ru-RU" sz="1600" dirty="0" smtClean="0"/>
              <a:t>                                                                                      млн</a:t>
            </a:r>
            <a:r>
              <a:rPr lang="ru-RU" sz="1600" dirty="0" smtClean="0"/>
              <a:t>. рублей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220486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Акцизы на </a:t>
            </a:r>
            <a:r>
              <a:rPr lang="ru-RU" dirty="0" smtClean="0"/>
              <a:t>нефтепродукты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rot="1543257">
            <a:off x="2630028" y="4031566"/>
            <a:ext cx="1531703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5078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892480" cy="936104"/>
          </a:xfrm>
        </p:spPr>
        <p:txBody>
          <a:bodyPr/>
          <a:lstStyle/>
          <a:p>
            <a:pPr algn="ctr"/>
            <a:r>
              <a:rPr lang="ru-RU" sz="2000" dirty="0" smtClean="0"/>
              <a:t>Динамика расходов консолидированного и бюджета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Константиновского района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179512" y="1412776"/>
          <a:ext cx="8784975" cy="491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8136904" cy="897280"/>
          </a:xfrm>
        </p:spPr>
        <p:txBody>
          <a:bodyPr/>
          <a:lstStyle/>
          <a:p>
            <a:pPr algn="ctr"/>
            <a:r>
              <a:rPr lang="ru-RU" b="1" dirty="0" smtClean="0"/>
              <a:t>Динамика расходов бюджета Константиновского района в 2015-2016 гг.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11560" y="1988840"/>
          <a:ext cx="78488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24936" cy="864096"/>
          </a:xfrm>
        </p:spPr>
        <p:txBody>
          <a:bodyPr/>
          <a:lstStyle/>
          <a:p>
            <a:pPr algn="ctr"/>
            <a:r>
              <a:rPr lang="ru-RU" sz="2400" dirty="0" smtClean="0"/>
              <a:t>Структура расходов бюджета Константиновского района в 2016 году    1 017 159,1 тыс. рублей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0" y="1628800"/>
          <a:ext cx="8820472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670926282"/>
              </p:ext>
            </p:extLst>
          </p:nvPr>
        </p:nvGraphicFramePr>
        <p:xfrm>
          <a:off x="694833" y="1117860"/>
          <a:ext cx="7992888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51520" y="1903496"/>
            <a:ext cx="1316438" cy="949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Развитие </a:t>
            </a:r>
            <a:r>
              <a:rPr lang="ru-RU" sz="1000" dirty="0" smtClean="0"/>
              <a:t>здравоохранения</a:t>
            </a:r>
            <a:r>
              <a:rPr lang="en-US" sz="1000" dirty="0" smtClean="0"/>
              <a:t> 0.</a:t>
            </a:r>
            <a:r>
              <a:rPr lang="ru-RU" sz="1000" dirty="0" smtClean="0"/>
              <a:t>6</a:t>
            </a:r>
            <a:r>
              <a:rPr lang="en-US" sz="1000" dirty="0" smtClean="0"/>
              <a:t>%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3928" y="1890160"/>
            <a:ext cx="1244430" cy="962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Социальная поддержка </a:t>
            </a:r>
            <a:r>
              <a:rPr lang="ru-RU" sz="1000" dirty="0" smtClean="0"/>
              <a:t>граждан</a:t>
            </a:r>
            <a:r>
              <a:rPr lang="en-US" sz="1000" dirty="0" smtClean="0"/>
              <a:t> 3</a:t>
            </a:r>
            <a:r>
              <a:rPr lang="ru-RU" sz="1000" dirty="0" smtClean="0"/>
              <a:t>0</a:t>
            </a:r>
            <a:r>
              <a:rPr lang="en-US" sz="1000" dirty="0" smtClean="0"/>
              <a:t>.</a:t>
            </a:r>
            <a:r>
              <a:rPr lang="ru-RU" sz="1000" dirty="0" smtClean="0"/>
              <a:t>1</a:t>
            </a:r>
            <a:r>
              <a:rPr lang="en-US" sz="1000" dirty="0" smtClean="0"/>
              <a:t>%</a:t>
            </a:r>
            <a:endParaRPr lang="ru-RU" sz="1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99792" y="1890160"/>
            <a:ext cx="1224136" cy="962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Молодежь Константиновского </a:t>
            </a:r>
            <a:r>
              <a:rPr lang="ru-RU" sz="1000" dirty="0" smtClean="0"/>
              <a:t>района</a:t>
            </a:r>
            <a:r>
              <a:rPr lang="en-US" sz="1000" dirty="0" smtClean="0"/>
              <a:t> 0.1%</a:t>
            </a:r>
            <a:endParaRPr lang="ru-RU" sz="1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5656" y="1890160"/>
            <a:ext cx="1244430" cy="962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Развитие </a:t>
            </a:r>
            <a:r>
              <a:rPr lang="ru-RU" sz="1000" dirty="0" smtClean="0"/>
              <a:t>образования</a:t>
            </a:r>
            <a:r>
              <a:rPr lang="en-US" sz="1000" dirty="0" smtClean="0"/>
              <a:t> 4</a:t>
            </a:r>
            <a:r>
              <a:rPr lang="ru-RU" sz="1000" dirty="0" smtClean="0"/>
              <a:t>2</a:t>
            </a:r>
            <a:r>
              <a:rPr lang="en-US" sz="1000" dirty="0" smtClean="0"/>
              <a:t>.</a:t>
            </a:r>
            <a:r>
              <a:rPr lang="ru-RU" sz="1000" dirty="0" smtClean="0"/>
              <a:t>9</a:t>
            </a:r>
            <a:r>
              <a:rPr lang="en-US" sz="1000" dirty="0" smtClean="0"/>
              <a:t>% </a:t>
            </a:r>
            <a:endParaRPr lang="ru-RU" sz="1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2200" y="1903495"/>
            <a:ext cx="1296144" cy="949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Обеспечение доступным и комфортным жильем населения Константиновского </a:t>
            </a:r>
            <a:r>
              <a:rPr lang="ru-RU" sz="800" dirty="0" smtClean="0"/>
              <a:t>района</a:t>
            </a:r>
            <a:r>
              <a:rPr lang="en-US" sz="800" dirty="0" smtClean="0"/>
              <a:t> </a:t>
            </a:r>
            <a:r>
              <a:rPr lang="ru-RU" sz="800" dirty="0" smtClean="0"/>
              <a:t>1</a:t>
            </a:r>
            <a:r>
              <a:rPr lang="en-US" sz="800" dirty="0" smtClean="0"/>
              <a:t>.</a:t>
            </a:r>
            <a:r>
              <a:rPr lang="ru-RU" sz="800" dirty="0" smtClean="0"/>
              <a:t>8</a:t>
            </a:r>
            <a:r>
              <a:rPr lang="en-US" sz="800" dirty="0" smtClean="0"/>
              <a:t>%</a:t>
            </a:r>
            <a:endParaRPr lang="ru-RU" sz="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50500" y="1890160"/>
            <a:ext cx="1241994" cy="962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Доступная </a:t>
            </a:r>
            <a:r>
              <a:rPr lang="ru-RU" sz="1000" dirty="0" smtClean="0"/>
              <a:t>среда</a:t>
            </a:r>
            <a:r>
              <a:rPr lang="en-US" sz="1000" dirty="0" smtClean="0"/>
              <a:t> 0.</a:t>
            </a:r>
            <a:r>
              <a:rPr lang="ru-RU" sz="1000" dirty="0" smtClean="0"/>
              <a:t>1</a:t>
            </a:r>
            <a:r>
              <a:rPr lang="en-US" sz="1000" dirty="0" smtClean="0"/>
              <a:t>% </a:t>
            </a:r>
            <a:endParaRPr lang="ru-RU" sz="1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89825" y="1903496"/>
            <a:ext cx="1224136" cy="949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/>
              <a:t>Обеспечение качественными жилищно-коммунальными услугами населения Константиновского </a:t>
            </a:r>
            <a:r>
              <a:rPr lang="ru-RU" sz="700" dirty="0" smtClean="0"/>
              <a:t>района</a:t>
            </a:r>
            <a:r>
              <a:rPr lang="en-US" sz="700" dirty="0" smtClean="0"/>
              <a:t> </a:t>
            </a:r>
            <a:r>
              <a:rPr lang="ru-RU" sz="700" dirty="0" smtClean="0"/>
              <a:t>0</a:t>
            </a:r>
            <a:r>
              <a:rPr lang="en-US" sz="700" dirty="0" smtClean="0"/>
              <a:t>.3%</a:t>
            </a:r>
            <a:endParaRPr lang="ru-RU" sz="7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7671" y="3356992"/>
            <a:ext cx="122413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Обеспечение общественного порядка и </a:t>
            </a:r>
            <a:r>
              <a:rPr lang="ru-RU" sz="900" dirty="0" err="1" smtClean="0"/>
              <a:t>противодей</a:t>
            </a:r>
            <a:r>
              <a:rPr lang="en-US" sz="900" dirty="0" smtClean="0"/>
              <a:t>-</a:t>
            </a:r>
            <a:r>
              <a:rPr lang="ru-RU" sz="900" dirty="0" err="1" smtClean="0"/>
              <a:t>ствие</a:t>
            </a:r>
            <a:r>
              <a:rPr lang="ru-RU" sz="900" dirty="0" smtClean="0"/>
              <a:t> преступности</a:t>
            </a:r>
            <a:r>
              <a:rPr lang="en-US" sz="900" dirty="0" smtClean="0"/>
              <a:t> 0.</a:t>
            </a:r>
            <a:r>
              <a:rPr lang="ru-RU" sz="900" dirty="0" smtClean="0"/>
              <a:t>1</a:t>
            </a:r>
            <a:r>
              <a:rPr lang="en-US" sz="900" dirty="0" smtClean="0"/>
              <a:t>%</a:t>
            </a:r>
            <a:endParaRPr lang="ru-RU" sz="9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35733" y="3343656"/>
            <a:ext cx="1224136" cy="100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Охрана окружающей среды и рациональное </a:t>
            </a:r>
            <a:r>
              <a:rPr lang="ru-RU" sz="1000" dirty="0" smtClean="0"/>
              <a:t>природопользование</a:t>
            </a:r>
            <a:r>
              <a:rPr lang="en-US" sz="1000" dirty="0" smtClean="0"/>
              <a:t> 0.1%</a:t>
            </a:r>
            <a:endParaRPr lang="ru-RU" sz="10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45943" y="3343656"/>
            <a:ext cx="1224136" cy="100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Развитие культуры и </a:t>
            </a:r>
            <a:r>
              <a:rPr lang="ru-RU" sz="1000" dirty="0" smtClean="0"/>
              <a:t>туризма</a:t>
            </a:r>
            <a:r>
              <a:rPr lang="en-US" sz="1000" dirty="0" smtClean="0"/>
              <a:t> </a:t>
            </a:r>
            <a:r>
              <a:rPr lang="ru-RU" sz="1000" dirty="0" smtClean="0"/>
              <a:t>4</a:t>
            </a:r>
            <a:r>
              <a:rPr lang="en-US" sz="1000" dirty="0" smtClean="0"/>
              <a:t>.</a:t>
            </a:r>
            <a:r>
              <a:rPr lang="ru-RU" sz="1000" dirty="0" smtClean="0"/>
              <a:t>4</a:t>
            </a:r>
            <a:r>
              <a:rPr lang="en-US" sz="1000" dirty="0" smtClean="0"/>
              <a:t>%</a:t>
            </a:r>
            <a:endParaRPr lang="ru-RU" sz="10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21807" y="3343656"/>
            <a:ext cx="1224136" cy="1021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/>
              <a:t>Защита населения и территории от чрезвычайных ситуаций, обеспечение пожарной безопасности и безопасности людей на водных </a:t>
            </a:r>
            <a:r>
              <a:rPr lang="ru-RU" sz="700" dirty="0" smtClean="0"/>
              <a:t>объекта</a:t>
            </a:r>
            <a:r>
              <a:rPr lang="en-US" sz="700" dirty="0" smtClean="0"/>
              <a:t> 0.</a:t>
            </a:r>
            <a:r>
              <a:rPr lang="ru-RU" sz="700" dirty="0" smtClean="0"/>
              <a:t>1</a:t>
            </a:r>
            <a:r>
              <a:rPr lang="en-US" sz="700" dirty="0" smtClean="0"/>
              <a:t>%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50221" y="3356992"/>
            <a:ext cx="1224136" cy="989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Экономическое </a:t>
            </a:r>
            <a:r>
              <a:rPr lang="ru-RU" sz="1000" dirty="0" smtClean="0"/>
              <a:t>развитие</a:t>
            </a:r>
            <a:r>
              <a:rPr lang="en-US" sz="1000" dirty="0" smtClean="0"/>
              <a:t> 0.2%</a:t>
            </a:r>
            <a:endParaRPr lang="ru-RU" sz="10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26085" y="3343656"/>
            <a:ext cx="1224136" cy="100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Развитие физической культуры и </a:t>
            </a:r>
            <a:r>
              <a:rPr lang="ru-RU" sz="1000" dirty="0" smtClean="0"/>
              <a:t>спорта</a:t>
            </a:r>
            <a:r>
              <a:rPr lang="en-US" sz="1000" dirty="0" smtClean="0"/>
              <a:t> 0.</a:t>
            </a:r>
            <a:r>
              <a:rPr lang="ru-RU" sz="1000" dirty="0" smtClean="0"/>
              <a:t>2</a:t>
            </a:r>
            <a:r>
              <a:rPr lang="en-US" sz="1000" dirty="0" smtClean="0"/>
              <a:t>%</a:t>
            </a:r>
            <a:endParaRPr lang="ru-RU" sz="10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67846" y="3343656"/>
            <a:ext cx="1224136" cy="100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/>
              <a:t>Информацион</a:t>
            </a:r>
            <a:r>
              <a:rPr lang="en-US" sz="1000" dirty="0" smtClean="0"/>
              <a:t>-</a:t>
            </a:r>
            <a:r>
              <a:rPr lang="ru-RU" sz="1000" dirty="0" err="1" smtClean="0"/>
              <a:t>ное</a:t>
            </a:r>
            <a:r>
              <a:rPr lang="ru-RU" sz="1000" dirty="0" smtClean="0"/>
              <a:t> общество</a:t>
            </a:r>
            <a:r>
              <a:rPr lang="en-US" sz="1000" dirty="0" smtClean="0"/>
              <a:t> </a:t>
            </a:r>
            <a:r>
              <a:rPr lang="ru-RU" sz="1000" dirty="0" smtClean="0"/>
              <a:t>0</a:t>
            </a:r>
            <a:r>
              <a:rPr lang="en-US" sz="1000" dirty="0" smtClean="0"/>
              <a:t>.</a:t>
            </a:r>
            <a:r>
              <a:rPr lang="ru-RU" sz="1000" dirty="0" smtClean="0"/>
              <a:t>7</a:t>
            </a:r>
            <a:r>
              <a:rPr lang="en-US" sz="1000" dirty="0" smtClean="0"/>
              <a:t>%</a:t>
            </a:r>
            <a:endParaRPr lang="ru-RU" sz="10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99806" y="4934282"/>
            <a:ext cx="136815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Развитие транспортной </a:t>
            </a:r>
            <a:r>
              <a:rPr lang="ru-RU" sz="1000" dirty="0" smtClean="0"/>
              <a:t>системы</a:t>
            </a:r>
            <a:r>
              <a:rPr lang="en-US" sz="1000" dirty="0" smtClean="0"/>
              <a:t> </a:t>
            </a:r>
            <a:r>
              <a:rPr lang="ru-RU" sz="1000" dirty="0" smtClean="0"/>
              <a:t>10</a:t>
            </a:r>
            <a:r>
              <a:rPr lang="en-US" sz="1000" dirty="0" smtClean="0"/>
              <a:t>.</a:t>
            </a:r>
            <a:r>
              <a:rPr lang="ru-RU" sz="1000" dirty="0" smtClean="0"/>
              <a:t>1</a:t>
            </a:r>
            <a:r>
              <a:rPr lang="en-US" sz="1000" dirty="0" smtClean="0"/>
              <a:t>%</a:t>
            </a:r>
            <a:endParaRPr lang="ru-RU" sz="10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567958" y="4944174"/>
            <a:ext cx="1692188" cy="12862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Развитие сельского хозяйства и регулирование рынков сельскохозяйственной продукции, сырья и </a:t>
            </a:r>
            <a:r>
              <a:rPr lang="ru-RU" sz="1000" dirty="0" smtClean="0"/>
              <a:t>продовольствия</a:t>
            </a:r>
            <a:r>
              <a:rPr lang="en-US" sz="1000" dirty="0" smtClean="0"/>
              <a:t> </a:t>
            </a:r>
            <a:r>
              <a:rPr lang="ru-RU" sz="1000" dirty="0" smtClean="0"/>
              <a:t>4</a:t>
            </a:r>
            <a:r>
              <a:rPr lang="en-US" sz="1000" dirty="0" smtClean="0"/>
              <a:t>.</a:t>
            </a:r>
            <a:r>
              <a:rPr lang="ru-RU" sz="1000" dirty="0" smtClean="0"/>
              <a:t>3</a:t>
            </a:r>
            <a:r>
              <a:rPr lang="en-US" sz="1000" dirty="0" smtClean="0"/>
              <a:t>%</a:t>
            </a:r>
            <a:endParaRPr lang="ru-RU" sz="10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260146" y="4944174"/>
            <a:ext cx="1620180" cy="12862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/>
              <a:t>Энергоэффекти</a:t>
            </a:r>
            <a:r>
              <a:rPr lang="ru-RU" sz="1000" dirty="0" smtClean="0"/>
              <a:t>-</a:t>
            </a:r>
          </a:p>
          <a:p>
            <a:pPr algn="ctr"/>
            <a:r>
              <a:rPr lang="ru-RU" sz="1000" dirty="0" err="1" smtClean="0"/>
              <a:t>вность</a:t>
            </a:r>
            <a:r>
              <a:rPr lang="ru-RU" sz="1000" dirty="0" smtClean="0"/>
              <a:t> </a:t>
            </a:r>
            <a:r>
              <a:rPr lang="ru-RU" sz="1000" dirty="0"/>
              <a:t>и развитие </a:t>
            </a:r>
            <a:r>
              <a:rPr lang="ru-RU" sz="1000" dirty="0" smtClean="0"/>
              <a:t>энергетики</a:t>
            </a:r>
            <a:r>
              <a:rPr lang="en-US" sz="1000" dirty="0" smtClean="0"/>
              <a:t> 0.1%</a:t>
            </a:r>
            <a:endParaRPr lang="ru-RU" sz="10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880326" y="4970070"/>
            <a:ext cx="1224136" cy="1260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Муниципальная </a:t>
            </a:r>
            <a:r>
              <a:rPr lang="ru-RU" sz="1000" dirty="0" smtClean="0"/>
              <a:t>политика</a:t>
            </a:r>
            <a:r>
              <a:rPr lang="en-US" sz="1000" dirty="0" smtClean="0"/>
              <a:t> 0.1%</a:t>
            </a:r>
            <a:endParaRPr lang="ru-RU" sz="10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104462" y="4944174"/>
            <a:ext cx="1296144" cy="12862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Поддержка казачьих обществ Константиновского </a:t>
            </a:r>
            <a:r>
              <a:rPr lang="ru-RU" sz="1000" dirty="0" smtClean="0"/>
              <a:t>района</a:t>
            </a:r>
            <a:r>
              <a:rPr lang="en-US" sz="1000" dirty="0" smtClean="0"/>
              <a:t> 0.</a:t>
            </a:r>
            <a:r>
              <a:rPr lang="ru-RU" sz="1000" dirty="0" smtClean="0"/>
              <a:t>3</a:t>
            </a:r>
            <a:r>
              <a:rPr lang="en-US" sz="1000" dirty="0" smtClean="0"/>
              <a:t>%</a:t>
            </a:r>
            <a:endParaRPr lang="ru-RU" sz="10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400606" y="4954810"/>
            <a:ext cx="1361641" cy="1275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Управление муниципальными финансами и создание условий для эффективного управления муниципальными финансами </a:t>
            </a:r>
            <a:r>
              <a:rPr lang="ru-RU" sz="800" dirty="0" smtClean="0"/>
              <a:t>поселений</a:t>
            </a:r>
            <a:r>
              <a:rPr lang="en-US" sz="800" dirty="0" smtClean="0"/>
              <a:t> </a:t>
            </a:r>
            <a:r>
              <a:rPr lang="ru-RU" sz="800" dirty="0" smtClean="0"/>
              <a:t>3</a:t>
            </a:r>
            <a:r>
              <a:rPr lang="en-US" sz="800" dirty="0" smtClean="0"/>
              <a:t>.</a:t>
            </a:r>
            <a:r>
              <a:rPr lang="ru-RU" sz="800" dirty="0" smtClean="0"/>
              <a:t>4</a:t>
            </a:r>
            <a:r>
              <a:rPr lang="en-US" sz="800" dirty="0" smtClean="0"/>
              <a:t>%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4481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008112"/>
          </a:xfrm>
        </p:spPr>
        <p:txBody>
          <a:bodyPr/>
          <a:lstStyle/>
          <a:p>
            <a:pPr algn="ctr"/>
            <a:r>
              <a:rPr lang="ru-RU" sz="2000" i="1" dirty="0" smtClean="0"/>
              <a:t>Информация о расходах на реализацию муниципальных программ Константиновского района в 2016 году</a:t>
            </a:r>
            <a:endParaRPr lang="ru-RU" sz="2000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11560" y="908721"/>
          <a:ext cx="8208912" cy="5268902"/>
        </p:xfrm>
        <a:graphic>
          <a:graphicData uri="http://schemas.openxmlformats.org/drawingml/2006/table">
            <a:tbl>
              <a:tblPr firstRow="1" firstCol="1" lastRow="1" lastCol="1" bandRow="1">
                <a:tableStyleId>{C4B1156A-380E-4F78-BDF5-A606A8083BF9}</a:tableStyleId>
              </a:tblPr>
              <a:tblGrid>
                <a:gridCol w="5400600"/>
                <a:gridCol w="1296144"/>
                <a:gridCol w="1512168"/>
              </a:tblGrid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Наименование муниципальных программ Константиновского района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уточненный </a:t>
                      </a:r>
                      <a:r>
                        <a:rPr lang="ru-RU" sz="900" dirty="0" smtClean="0"/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 </a:t>
                      </a:r>
                      <a:r>
                        <a:rPr lang="ru-RU" sz="900" dirty="0"/>
                        <a:t>на 01.01.2017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Фактическое исполнение за 2016 год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162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/>
                        <a:t>Всего: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1 136 395,7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971 037,8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162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/>
                        <a:t>1. Развитие здравоохранения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26 145,9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5 961,4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162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/>
                        <a:t>2. Развитие образования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455 569,9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416 674,7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162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/>
                        <a:t>3. Молодежь Константиновского района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362,2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361,1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162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/>
                        <a:t>4. Социальная поддержка граждан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294 861,2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292 092,7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162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/>
                        <a:t>5. Доступная среда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81,4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79,0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324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/>
                        <a:t>6. Обеспечение доступным и комфортным жильем населения Константиновского района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17 650,3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17 650,0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324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/>
                        <a:t>7. Обеспечение качественными жилищно-коммунальными услугами населения Константиновского района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77 340,0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2 937,7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324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/>
                        <a:t>8. Обеспечение общественного порядка и противодействие преступности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1 671,8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1 671,2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486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/>
                        <a:t>9. 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1 206,8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1 205,5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162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/>
                        <a:t>10. Развитие культуры и туризма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47 871,1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42 469,3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162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/>
                        <a:t>11. Охрана окружающей среды и рациональное природопользование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1 505,4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1461,0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162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/>
                        <a:t>12. Развитие физической культуры и спорта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5 709,1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2 294,9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162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/>
                        <a:t>13. Экономическое развитие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2 005,4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2 005,4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162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/>
                        <a:t>14. Информационное общество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6 790,3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6 612,2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162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/>
                        <a:t>15. Развитие транспортной системы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116 788,5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97 907,1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324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/>
                        <a:t>16. Развитие сельского хозяйства и регулирование рынков сельскохозяйственной продукции, сырья и продовольствия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43 472,1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42 301,7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162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/>
                        <a:t>17. Энергоэффективность и развитие энергетики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5,0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5,0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162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/>
                        <a:t>18. Муниципальная политика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545,0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545,0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162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/>
                        <a:t>19. Поддержка казачьих обществ Константиновского района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3 303,3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3 030,3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486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/>
                        <a:t>20. Управление муниципальными финансами и создание условий для эффективного управления муниципальными финансами поселений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33 511,0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33 499,6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расходов консолидированного бюджета Константиновского района в 2016 году на образование 441 469,7 тыс. рублей</a:t>
            </a:r>
            <a:endParaRPr lang="ru-RU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018342542"/>
              </p:ext>
            </p:extLst>
          </p:nvPr>
        </p:nvGraphicFramePr>
        <p:xfrm>
          <a:off x="179512" y="1124744"/>
          <a:ext cx="878497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870124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92696"/>
            <a:ext cx="8496944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dirty="0" smtClean="0"/>
              <a:t>Предоставление государственных и муниципальных услуг в сфере образования в 2016 году</a:t>
            </a:r>
            <a:endParaRPr lang="ru-RU" dirty="0"/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179512" y="1988840"/>
            <a:ext cx="2411760" cy="1512168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дошкольного образования предоставлены  1 266 воспитанникам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6516216" y="3429000"/>
            <a:ext cx="2627784" cy="1656184"/>
          </a:xfrm>
          <a:prstGeom prst="flowChartPunchedTap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Услуги общего и дополнительного образования предоставлены 3 213 обучающимся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3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Динамика расходов консолидированного бюджета Константиновского района на культуру, кинематографию                           						</a:t>
            </a:r>
            <a:r>
              <a:rPr lang="ru-RU" sz="1800" dirty="0" smtClean="0"/>
              <a:t>тыс. рублей</a:t>
            </a:r>
            <a:endParaRPr lang="ru-RU" sz="18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41962742"/>
              </p:ext>
            </p:extLst>
          </p:nvPr>
        </p:nvGraphicFramePr>
        <p:xfrm>
          <a:off x="539552" y="1700808"/>
          <a:ext cx="835292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7897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467544" y="2276872"/>
          <a:ext cx="8136904" cy="3816425"/>
        </p:xfrm>
        <a:graphic>
          <a:graphicData uri="http://schemas.openxmlformats.org/drawingml/2006/table">
            <a:tbl>
              <a:tblPr/>
              <a:tblGrid>
                <a:gridCol w="1798820"/>
                <a:gridCol w="1623243"/>
                <a:gridCol w="1416143"/>
                <a:gridCol w="1648918"/>
                <a:gridCol w="1649780"/>
              </a:tblGrid>
              <a:tr h="1387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Показатель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Плановые бюджетные назначения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Исполнено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Times New Roman"/>
                        </a:rPr>
                        <a:t>% исполнения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Динамика к 2015 году,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5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Доходы</a:t>
                      </a: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всего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Times New Roman"/>
                        </a:rPr>
                        <a:t>1 164 530,8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Times New Roman"/>
                        </a:rPr>
                        <a:t>1 138 846,8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Times New Roman"/>
                        </a:rPr>
                        <a:t>97,8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Times New Roman"/>
                        </a:rPr>
                        <a:t>130,5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5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Times New Roman"/>
                        </a:rPr>
                        <a:t>II</a:t>
                      </a:r>
                      <a:r>
                        <a:rPr lang="ru-RU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Times New Roman"/>
                        </a:rPr>
                        <a:t>. Расходы,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Times New Roman"/>
                        </a:rPr>
                        <a:t>1 187 263,5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Times New Roman"/>
                        </a:rPr>
                        <a:t>1 018 113,4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Times New Roman"/>
                        </a:rPr>
                        <a:t>85,8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Times New Roman"/>
                        </a:rPr>
                        <a:t>119,8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5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Times New Roman"/>
                        </a:rPr>
                        <a:t>. Дефицит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Times New Roman"/>
                        </a:rPr>
                        <a:t>-22 732,7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Times New Roman"/>
                        </a:rPr>
                        <a:t>120 733,4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365466"/>
            <a:ext cx="856895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характеристики бюджета Константиновского района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2016 год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							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тыс. рублей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Динамика расходов консолидированного бюджета Константиновского района на социальную политику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</a:t>
            </a:r>
            <a:r>
              <a:rPr lang="ru-RU" sz="1800" dirty="0" smtClean="0"/>
              <a:t>тыс. рублей</a:t>
            </a:r>
            <a:endParaRPr lang="ru-RU" sz="18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41962742"/>
              </p:ext>
            </p:extLst>
          </p:nvPr>
        </p:nvGraphicFramePr>
        <p:xfrm>
          <a:off x="539552" y="1700808"/>
          <a:ext cx="835292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897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032" y="332656"/>
            <a:ext cx="8712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Структура расходов консолидированного бюджета Константиновского района на социальную политику 296 863,3 								</a:t>
            </a:r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тыс. рублей</a:t>
            </a:r>
            <a:endParaRPr lang="ru-RU" sz="1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450465391"/>
              </p:ext>
            </p:extLst>
          </p:nvPr>
        </p:nvGraphicFramePr>
        <p:xfrm>
          <a:off x="179512" y="1556792"/>
          <a:ext cx="8712968" cy="485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36685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68952" cy="936104"/>
          </a:xfrm>
        </p:spPr>
        <p:txBody>
          <a:bodyPr/>
          <a:lstStyle/>
          <a:p>
            <a:pPr algn="ctr"/>
            <a:r>
              <a:rPr lang="ru-RU" sz="1600" dirty="0" smtClean="0"/>
              <a:t>Расходы муниципальных дорожных фондов консолидированного бюджета Константиновского района</a:t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556792"/>
          <a:ext cx="8424936" cy="5040561"/>
        </p:xfrm>
        <a:graphic>
          <a:graphicData uri="http://schemas.openxmlformats.org/drawingml/2006/table">
            <a:tbl>
              <a:tblPr firstRow="1" lastRow="1" bandRow="1" bandCol="1">
                <a:tableStyleId>{D27102A9-8310-4765-A935-A1911B00CA55}</a:tableStyleId>
              </a:tblPr>
              <a:tblGrid>
                <a:gridCol w="4660788"/>
                <a:gridCol w="1087343"/>
                <a:gridCol w="1417133"/>
                <a:gridCol w="1259672"/>
              </a:tblGrid>
              <a:tr h="2440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Направление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Сумма, всего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В том числе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63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за счет средств областного бюджета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за счет средств местного бюджета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 anchor="ctr"/>
                </a:tc>
              </a:tr>
              <a:tr h="9763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Строительство и реконструкцию муниципальных объектов транспортной инфраструктуры внутригородских, </a:t>
                      </a:r>
                      <a:r>
                        <a:rPr lang="ru-RU" sz="1400" dirty="0" err="1"/>
                        <a:t>внутрипоселковых</a:t>
                      </a:r>
                      <a:r>
                        <a:rPr lang="ru-RU" sz="1400" dirty="0"/>
                        <a:t> автомобильных дорог и тротуаров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51090,5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48220,9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2869,6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</a:tr>
              <a:tr h="7414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Капитальный ремонт муниципальных объектов транспортной инфраструктуры внутригородских, внутрипоселковых автомобильных дорог и тротуаров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38618,0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36325,8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2292,2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</a:tr>
              <a:tr h="9763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Разработка проектно-сметной документации на капитальный ремонт, строительство и реконструкцию муниципальных объектов транспортной инфраструктуры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1704,7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1550,0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154,7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</a:tr>
              <a:tr h="6590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Ремонт и содержание автомобильных дорог общего пользования местного значения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25957,6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2884,1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23073,5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</a:tr>
              <a:tr h="4668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Всего: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117370,8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88980,8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28390,0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697849667"/>
              </p:ext>
            </p:extLst>
          </p:nvPr>
        </p:nvGraphicFramePr>
        <p:xfrm>
          <a:off x="395536" y="548680"/>
          <a:ext cx="8280920" cy="1578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831356436"/>
              </p:ext>
            </p:extLst>
          </p:nvPr>
        </p:nvGraphicFramePr>
        <p:xfrm>
          <a:off x="395536" y="2276872"/>
          <a:ext cx="842493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590153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Объем межбюджетных трансфертов бюджетам поселений в 2015-2016 годах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764704"/>
          <a:ext cx="8568948" cy="5850458"/>
        </p:xfrm>
        <a:graphic>
          <a:graphicData uri="http://schemas.openxmlformats.org/drawingml/2006/table">
            <a:tbl>
              <a:tblPr firstRow="1" lastRow="1">
                <a:tableStyleId>{2D5ABB26-0587-4C30-8999-92F81FD0307C}</a:tableStyleId>
              </a:tblPr>
              <a:tblGrid>
                <a:gridCol w="3373471"/>
                <a:gridCol w="430394"/>
                <a:gridCol w="420147"/>
                <a:gridCol w="379156"/>
                <a:gridCol w="399652"/>
                <a:gridCol w="399652"/>
                <a:gridCol w="450890"/>
                <a:gridCol w="450890"/>
                <a:gridCol w="450890"/>
                <a:gridCol w="399652"/>
                <a:gridCol w="481632"/>
                <a:gridCol w="481632"/>
                <a:gridCol w="450890"/>
              </a:tblGrid>
              <a:tr h="15763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Направление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2015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2016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0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за счет субсидии из областного бюджета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За счет средств бюджета Константиновского района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Итого: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за счет субсидии из областного бюджета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За счет средств бюджета Константиновского района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Итого: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план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факт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план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факт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план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факт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план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факт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план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факт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план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факт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</a:tr>
              <a:tr h="1576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Капитальный ремонт внутригородских  и </a:t>
                      </a:r>
                      <a:r>
                        <a:rPr lang="ru-RU" sz="700" dirty="0" err="1"/>
                        <a:t>внутрипоселковых</a:t>
                      </a:r>
                      <a:r>
                        <a:rPr lang="ru-RU" sz="700" dirty="0"/>
                        <a:t> дорог и тротуаров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7438,7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7438,6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7438,7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7438,6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40842,1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36325,8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40842,1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36325,8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</a:tr>
              <a:tr h="315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Ремонт и содержание автомобильных дорог общего пользования местного значения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2265,3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2121,6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59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59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2324,3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2180,6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1439,1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1437,6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3872,8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1757,5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5311,9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3195,1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</a:tr>
              <a:tr h="315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Разработка проектно-сметной документации на строительство и капитальный ремонт объектов водопроводно-канализационного хозяйства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10053,2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10053,1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10053,2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10053,1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</a:tr>
              <a:tr h="315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Строительство и реконструкцию внутригородских, внутрипоселковых автомобильных дорог и тротуаров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5712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5570,3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5712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5570,3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35428,3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35428,3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1851,2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37279,5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35428,3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</a:tr>
              <a:tr h="3152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Софинансирование повышения заработной платы работников муниципальных учреждений культуры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540,2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540,2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540,2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540,2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6002,1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6002,1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6002,1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6002,1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</a:tr>
              <a:tr h="472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Иные межбюджетные трансферты на финансовое обеспечение мероприятий по временному социально-бытовому обустройству лиц, вынуждено покинувших территорию Украины и находящихся в пунктах временного размещения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856,8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844,2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856,8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844,2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</a:tr>
              <a:tr h="472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Иные межбюджетные трансферты Константиновскому городскому поселению с целью поощрения членов народных дружин из числа членов казачьих обществ за участие в охране общественного порядка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30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30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30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30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53,0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53,0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53,0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53,0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</a:tr>
              <a:tr h="472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Иные межбюджетные трансферты на материально-техническое обеспечение деятельности членов народных дружин из числа членов казачьих обществ, участвующих в охране общественного порядка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147,0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147,0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147,0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147,0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</a:tr>
              <a:tr h="157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Иные межбюджетные трансферты на обустройство пешеходных переходов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1021,1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1021,1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1021,1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1021,1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</a:tr>
              <a:tr h="472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Иные межбюджетные трансферты на выполнение работ по объекту «Строительство очистных сооружений канализации г. Константиновска Константиновского района Ростовской области»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74308,0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74308,0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</a:tr>
              <a:tr h="315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Разработка проектов планировки и межевания приоритетных территорий жилищного строительства муниципальных образований Ростовской области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1155,6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1155,6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1155,6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1155,6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</a:tr>
              <a:tr h="157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Резервный фонд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230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230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230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230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1173,4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1173,4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1173,4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1173,4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</a:tr>
              <a:tr h="315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Итого: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26866,2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26568,0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319,0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319,0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27185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26887,0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84867,2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80349,4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82426,5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4152,0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167293,7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84501,4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</a:tr>
              <a:tr h="315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Дотаций на выравнивание бюджетной обеспеченности бюджетам поселений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29572,9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29572,9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29572,9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29572,9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21201,4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21201,4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5012,1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5012,1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26213,5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26213,5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</a:tr>
              <a:tr h="315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Всего: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56439,1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56140,9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319,0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319,0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56758,1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56459,9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106068,6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101550,8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87438,6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9164,1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193507,2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110714,9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4" marR="40184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225578313"/>
              </p:ext>
            </p:extLst>
          </p:nvPr>
        </p:nvGraphicFramePr>
        <p:xfrm>
          <a:off x="683568" y="332656"/>
          <a:ext cx="8208912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952165356"/>
              </p:ext>
            </p:extLst>
          </p:nvPr>
        </p:nvGraphicFramePr>
        <p:xfrm>
          <a:off x="251520" y="2002124"/>
          <a:ext cx="8640960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231704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31964"/>
            <a:ext cx="8712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Динамика доходов бюджета </a:t>
            </a:r>
            <a:r>
              <a:rPr lang="ru-RU" sz="1600" dirty="0" smtClean="0"/>
              <a:t>Константиновского муниципального </a:t>
            </a:r>
            <a:r>
              <a:rPr lang="ru-RU" sz="1600" dirty="0"/>
              <a:t>района в 2015-2016 гг.</a:t>
            </a:r>
          </a:p>
          <a:p>
            <a:pPr algn="ctr"/>
            <a:r>
              <a:rPr lang="ru-RU" dirty="0" smtClean="0"/>
              <a:t>                                                                                                                                 </a:t>
            </a:r>
            <a:r>
              <a:rPr lang="en-US" dirty="0" smtClean="0"/>
              <a:t>(</a:t>
            </a:r>
            <a:r>
              <a:rPr lang="ru-RU" dirty="0"/>
              <a:t>млн. </a:t>
            </a:r>
            <a:r>
              <a:rPr lang="ru-RU" dirty="0" smtClean="0"/>
              <a:t>рублей</a:t>
            </a:r>
            <a:r>
              <a:rPr lang="en-US" dirty="0"/>
              <a:t>)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82934661"/>
              </p:ext>
            </p:extLst>
          </p:nvPr>
        </p:nvGraphicFramePr>
        <p:xfrm>
          <a:off x="467544" y="1628800"/>
          <a:ext cx="835292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532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Динамика налоговых и неналоговых доходов консолидированного бюджета Константиновского </a:t>
            </a:r>
            <a:r>
              <a:rPr lang="ru-RU" sz="2400" dirty="0" smtClean="0"/>
              <a:t>района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						</a:t>
            </a:r>
            <a:r>
              <a:rPr lang="ru-RU" sz="1600" dirty="0" smtClean="0"/>
              <a:t> </a:t>
            </a:r>
            <a:r>
              <a:rPr lang="ru-RU" sz="1600" dirty="0"/>
              <a:t>млн. рублей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128231188"/>
              </p:ext>
            </p:extLst>
          </p:nvPr>
        </p:nvGraphicFramePr>
        <p:xfrm>
          <a:off x="611560" y="2276872"/>
          <a:ext cx="820891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трелка вправо 4"/>
          <p:cNvSpPr/>
          <p:nvPr/>
        </p:nvSpPr>
        <p:spPr>
          <a:xfrm rot="21009064">
            <a:off x="2562508" y="4563324"/>
            <a:ext cx="159368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0715418">
            <a:off x="5221023" y="4422646"/>
            <a:ext cx="1612001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974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Налоговые и неналоговые доходы</a:t>
            </a:r>
            <a:br>
              <a:rPr lang="ru-RU" sz="2400" dirty="0" smtClean="0"/>
            </a:br>
            <a:r>
              <a:rPr lang="ru-RU" sz="2400" dirty="0" smtClean="0"/>
              <a:t> Константиновского муниципального района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						</a:t>
            </a:r>
            <a:r>
              <a:rPr lang="ru-RU" sz="1600" dirty="0" smtClean="0"/>
              <a:t> </a:t>
            </a:r>
            <a:r>
              <a:rPr lang="ru-RU" sz="1600" dirty="0"/>
              <a:t>млн. рублей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128231188"/>
              </p:ext>
            </p:extLst>
          </p:nvPr>
        </p:nvGraphicFramePr>
        <p:xfrm>
          <a:off x="611560" y="2348880"/>
          <a:ext cx="820891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трелка вправо 4"/>
          <p:cNvSpPr/>
          <p:nvPr/>
        </p:nvSpPr>
        <p:spPr>
          <a:xfrm rot="21009064">
            <a:off x="2561974" y="5141693"/>
            <a:ext cx="166608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0715418">
            <a:off x="5221023" y="4638670"/>
            <a:ext cx="1612001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974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225578313"/>
              </p:ext>
            </p:extLst>
          </p:nvPr>
        </p:nvGraphicFramePr>
        <p:xfrm>
          <a:off x="683568" y="476672"/>
          <a:ext cx="7848872" cy="142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683568" y="2204864"/>
          <a:ext cx="792088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231704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0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налоговых доходов бюджета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Константиновского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района за 2016 год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млн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рублей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113832075"/>
              </p:ext>
            </p:extLst>
          </p:nvPr>
        </p:nvGraphicFramePr>
        <p:xfrm>
          <a:off x="251520" y="1484784"/>
          <a:ext cx="8496944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46304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0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неналоговых доходов бюджета Константиновского муниципального района за 2016 год 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113832075"/>
              </p:ext>
            </p:extLst>
          </p:nvPr>
        </p:nvGraphicFramePr>
        <p:xfrm>
          <a:off x="323528" y="1556792"/>
          <a:ext cx="8496944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4630443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</TotalTime>
  <Words>1188</Words>
  <Application>Microsoft Office PowerPoint</Application>
  <PresentationFormat>Экран (4:3)</PresentationFormat>
  <Paragraphs>398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Слайд 1</vt:lpstr>
      <vt:lpstr>Слайд 2</vt:lpstr>
      <vt:lpstr>Слайд 3</vt:lpstr>
      <vt:lpstr>Слайд 4</vt:lpstr>
      <vt:lpstr>Динамика налоговых и неналоговых доходов консолидированного бюджета Константиновского района         млн. рублей</vt:lpstr>
      <vt:lpstr>Налоговые и неналоговые доходы  Константиновского муниципального района          млн. рублей</vt:lpstr>
      <vt:lpstr>Слайд 7</vt:lpstr>
      <vt:lpstr>Слайд 8</vt:lpstr>
      <vt:lpstr>Слайд 9</vt:lpstr>
      <vt:lpstr>Динамика поступлений налога на доходы физических лиц в бюджет Константиновского муниципального района                                                                                                                                                     млн. рублей</vt:lpstr>
      <vt:lpstr>Динамика поступлений в бюджет Константиновского муниципального  района акцизов по подакцизным товарам (продукции),  производимым на территории РФ                                                                                                                       млн. рублей</vt:lpstr>
      <vt:lpstr>Динамика расходов консолидированного и бюджета Константиновского района   </vt:lpstr>
      <vt:lpstr>Слайд 13</vt:lpstr>
      <vt:lpstr>Структура расходов бюджета Константиновского района в 2016 году    1 017 159,1 тыс. рублей</vt:lpstr>
      <vt:lpstr>Слайд 15</vt:lpstr>
      <vt:lpstr>Информация о расходах на реализацию муниципальных программ Константиновского района в 2016 году</vt:lpstr>
      <vt:lpstr>Слайд 17</vt:lpstr>
      <vt:lpstr>Слайд 18</vt:lpstr>
      <vt:lpstr>Динамика расходов консолидированного бюджета Константиновского района на культуру, кинематографию                                 тыс. рублей</vt:lpstr>
      <vt:lpstr>Динамика расходов консолидированного бюджета Константиновского района на социальную политику                                                                            тыс. рублей</vt:lpstr>
      <vt:lpstr>Слайд 21</vt:lpstr>
      <vt:lpstr>Расходы муниципальных дорожных фондов консолидированного бюджета Константиновского района </vt:lpstr>
      <vt:lpstr>Слайд 23</vt:lpstr>
      <vt:lpstr>Слайд 24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Николенко Е.В.</dc:creator>
  <cp:lastModifiedBy>Солопенко</cp:lastModifiedBy>
  <cp:revision>202</cp:revision>
  <cp:lastPrinted>2014-05-12T08:14:37Z</cp:lastPrinted>
  <dcterms:created xsi:type="dcterms:W3CDTF">2014-05-07T06:30:22Z</dcterms:created>
  <dcterms:modified xsi:type="dcterms:W3CDTF">2018-02-26T06:23:17Z</dcterms:modified>
</cp:coreProperties>
</file>