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diagrams/drawing2.xml" ContentType="application/vnd.ms-office.drawingml.diagramDrawing+xml"/>
  <Override PartName="/ppt/diagrams/data17.xml" ContentType="application/vnd.openxmlformats-officedocument.drawingml.diagramData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diagrams/quickStyle17.xml" ContentType="application/vnd.openxmlformats-officedocument.drawingml.diagramStyle+xml"/>
  <Override PartName="/ppt/diagrams/drawing18.xml" ContentType="application/vnd.ms-office.drawingml.diagramDrawing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17.xml" ContentType="application/vnd.openxmlformats-officedocument.drawingml.diagramLayout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rawing7.xml" ContentType="application/vnd.ms-office.drawingml.diagramDrawing+xml"/>
  <Override PartName="/ppt/diagrams/layout13.xml" ContentType="application/vnd.openxmlformats-officedocument.drawingml.diagramLayout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ms-office.legacyDiagramText"/>
  <Default Extension="png" ContentType="image/png"/>
  <Override PartName="/ppt/diagrams/drawing3.xml" ContentType="application/vnd.ms-office.drawingml.diagramDrawing+xml"/>
  <Override PartName="/ppt/diagrams/colors12.xml" ContentType="application/vnd.openxmlformats-officedocument.drawingml.diagramColors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ppt/diagrams/quickStyle18.xml" ContentType="application/vnd.openxmlformats-officedocument.drawingml.diagramStyl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drawing15.xml" ContentType="application/vnd.ms-office.drawingml.diagramDrawing+xml"/>
  <Override PartName="/ppt/diagrams/layout18.xml" ContentType="application/vnd.openxmlformats-officedocument.drawingml.diagram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legacyDocTextInfo.bin" ContentType="application/vnd.ms-office.legacyDocTextInfo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Default Extension="xls" ContentType="application/vnd.ms-excel"/>
  <Override PartName="/ppt/diagrams/data11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drawing16.xml" ContentType="application/vnd.ms-office.drawingml.diagramDrawing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diagrams/layout15.xml" ContentType="application/vnd.openxmlformats-officedocument.drawingml.diagramLayout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diagrams/colors18.xml" ContentType="application/vnd.openxmlformats-officedocument.drawingml.diagramColor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drawing5.xml" ContentType="application/vnd.ms-office.drawingml.diagramDrawing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colors10.xml" ContentType="application/vnd.openxmlformats-officedocument.drawingml.diagramColors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data9.xml" ContentType="application/vnd.openxmlformats-officedocument.drawingml.diagramData+xml"/>
  <Override PartName="/ppt/diagrams/quickStyle16.xml" ContentType="application/vnd.openxmlformats-officedocument.drawingml.diagramStyle+xml"/>
  <Override PartName="/ppt/diagrams/drawing17.xml" ContentType="application/vnd.ms-office.drawingml.diagramDrawing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layout16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notesMasterIdLst>
    <p:notesMasterId r:id="rId56"/>
  </p:notesMasterIdLst>
  <p:sldIdLst>
    <p:sldId id="256" r:id="rId2"/>
    <p:sldId id="332" r:id="rId3"/>
    <p:sldId id="333" r:id="rId4"/>
    <p:sldId id="334" r:id="rId5"/>
    <p:sldId id="327" r:id="rId6"/>
    <p:sldId id="328" r:id="rId7"/>
    <p:sldId id="329" r:id="rId8"/>
    <p:sldId id="330" r:id="rId9"/>
    <p:sldId id="331" r:id="rId10"/>
    <p:sldId id="335" r:id="rId11"/>
    <p:sldId id="336" r:id="rId12"/>
    <p:sldId id="338" r:id="rId13"/>
    <p:sldId id="339" r:id="rId14"/>
    <p:sldId id="337" r:id="rId15"/>
    <p:sldId id="348" r:id="rId16"/>
    <p:sldId id="347" r:id="rId17"/>
    <p:sldId id="349" r:id="rId18"/>
    <p:sldId id="353" r:id="rId19"/>
    <p:sldId id="354" r:id="rId20"/>
    <p:sldId id="352" r:id="rId21"/>
    <p:sldId id="355" r:id="rId22"/>
    <p:sldId id="356" r:id="rId23"/>
    <p:sldId id="357" r:id="rId24"/>
    <p:sldId id="312" r:id="rId25"/>
    <p:sldId id="359" r:id="rId26"/>
    <p:sldId id="360" r:id="rId27"/>
    <p:sldId id="361" r:id="rId28"/>
    <p:sldId id="362" r:id="rId29"/>
    <p:sldId id="363" r:id="rId30"/>
    <p:sldId id="364" r:id="rId31"/>
    <p:sldId id="365" r:id="rId32"/>
    <p:sldId id="366" r:id="rId33"/>
    <p:sldId id="367" r:id="rId34"/>
    <p:sldId id="369" r:id="rId35"/>
    <p:sldId id="370" r:id="rId36"/>
    <p:sldId id="371" r:id="rId37"/>
    <p:sldId id="372" r:id="rId38"/>
    <p:sldId id="373" r:id="rId39"/>
    <p:sldId id="374" r:id="rId40"/>
    <p:sldId id="375" r:id="rId41"/>
    <p:sldId id="376" r:id="rId42"/>
    <p:sldId id="377" r:id="rId43"/>
    <p:sldId id="378" r:id="rId44"/>
    <p:sldId id="379" r:id="rId45"/>
    <p:sldId id="380" r:id="rId46"/>
    <p:sldId id="382" r:id="rId47"/>
    <p:sldId id="384" r:id="rId48"/>
    <p:sldId id="386" r:id="rId49"/>
    <p:sldId id="387" r:id="rId50"/>
    <p:sldId id="388" r:id="rId51"/>
    <p:sldId id="389" r:id="rId52"/>
    <p:sldId id="390" r:id="rId53"/>
    <p:sldId id="320" r:id="rId54"/>
    <p:sldId id="391" r:id="rId55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3366FF"/>
    <a:srgbClr val="FFFF66"/>
    <a:srgbClr val="66FF66"/>
    <a:srgbClr val="CC0066"/>
    <a:srgbClr val="C28FC3"/>
    <a:srgbClr val="CCFF33"/>
    <a:srgbClr val="FF993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Средний стиль 3 -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589" autoAdjust="0"/>
    <p:restoredTop sz="92956" autoAdjust="0"/>
  </p:normalViewPr>
  <p:slideViewPr>
    <p:cSldViewPr snapToObjects="1">
      <p:cViewPr varScale="1">
        <p:scale>
          <a:sx n="84" d="100"/>
          <a:sy n="84" d="100"/>
        </p:scale>
        <p:origin x="-144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74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61" Type="http://schemas.microsoft.com/office/2006/relationships/legacyDocTextInfo" Target="legacyDocTextInfo.bin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/Relationships>
</file>

<file path=ppt/diagrams/_rels/data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image" Target="../media/image27.jpeg"/><Relationship Id="rId4" Type="http://schemas.openxmlformats.org/officeDocument/2006/relationships/image" Target="../media/image30.jpeg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image" Target="../media/image13.jpeg"/></Relationships>
</file>

<file path=ppt/diagrams/_rels/drawing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image" Target="../media/image27.jpeg"/><Relationship Id="rId4" Type="http://schemas.openxmlformats.org/officeDocument/2006/relationships/image" Target="../media/image30.jpe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image" Target="../media/image1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#5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#6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#7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#8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8A145D-167D-4B90-B47C-89DE7719D16A}" type="doc">
      <dgm:prSet loTypeId="urn:microsoft.com/office/officeart/2005/8/layout/hProcess7" loCatId="process" qsTypeId="urn:microsoft.com/office/officeart/2005/8/quickstyle/simple1#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3FC54525-E794-4C86-B51A-C28D4CF9E9C9}">
      <dgm:prSet phldrT="[Текст]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 dirty="0"/>
        </a:p>
      </dgm:t>
    </dgm:pt>
    <dgm:pt modelId="{C642D540-D6DB-44B0-BF52-96DE22343E28}" type="parTrans" cxnId="{40ACC6A1-CAE8-4BF2-B8EB-74BF5450FACD}">
      <dgm:prSet/>
      <dgm:spPr/>
      <dgm:t>
        <a:bodyPr/>
        <a:lstStyle/>
        <a:p>
          <a:endParaRPr lang="ru-RU"/>
        </a:p>
      </dgm:t>
    </dgm:pt>
    <dgm:pt modelId="{C5C8EE71-15DA-4FAE-B5E0-63EEAB45B35D}" type="sibTrans" cxnId="{40ACC6A1-CAE8-4BF2-B8EB-74BF5450FACD}">
      <dgm:prSet/>
      <dgm:spPr/>
      <dgm:t>
        <a:bodyPr/>
        <a:lstStyle/>
        <a:p>
          <a:endParaRPr lang="ru-RU"/>
        </a:p>
      </dgm:t>
    </dgm:pt>
    <dgm:pt modelId="{C4A5963B-02AB-4F38-B655-037DD8BAD801}">
      <dgm:prSet phldrT="[Текст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600" b="1" i="1" dirty="0" smtClean="0">
              <a:solidFill>
                <a:schemeClr val="tx1"/>
              </a:solidFill>
            </a:rPr>
            <a:t>Акциз</a:t>
          </a:r>
          <a:r>
            <a:rPr lang="ru-RU" sz="1600" i="1" dirty="0" smtClean="0">
              <a:solidFill>
                <a:schemeClr val="tx1"/>
              </a:solidFill>
            </a:rPr>
            <a:t> – один из видов налога, представляющий не связанный с получением дохода продавцом косвенный налог на продажу определенного вида товаров массового потребления. Акциз включается в цену товара. Чаще всего акцизным налогом облагаются </a:t>
          </a:r>
          <a:r>
            <a:rPr lang="ru-RU" sz="1600" i="1" dirty="0" err="1" smtClean="0">
              <a:solidFill>
                <a:schemeClr val="tx1"/>
              </a:solidFill>
            </a:rPr>
            <a:t>вино-водочные</a:t>
          </a:r>
          <a:r>
            <a:rPr lang="ru-RU" sz="1600" i="1" dirty="0" smtClean="0">
              <a:solidFill>
                <a:schemeClr val="tx1"/>
              </a:solidFill>
            </a:rPr>
            <a:t> изделия, пиво, табачные изделия, деликатесы, предметы роскоши, автомобили, нефтепродукты.  Плательщиками акциза являются потребители, приобретающие товары, которые облагаются акцизным сбором.</a:t>
          </a:r>
          <a:endParaRPr lang="ru-RU" sz="1600" i="1" dirty="0">
            <a:solidFill>
              <a:schemeClr val="tx1"/>
            </a:solidFill>
          </a:endParaRPr>
        </a:p>
      </dgm:t>
    </dgm:pt>
    <dgm:pt modelId="{5B1915C0-94EE-4ED8-B73F-F7616E2E5D7B}" type="sibTrans" cxnId="{877881D1-F49C-45A1-8DA9-43A2DDE6CB5B}">
      <dgm:prSet/>
      <dgm:spPr/>
      <dgm:t>
        <a:bodyPr/>
        <a:lstStyle/>
        <a:p>
          <a:endParaRPr lang="ru-RU"/>
        </a:p>
      </dgm:t>
    </dgm:pt>
    <dgm:pt modelId="{CBFA0F10-99EB-4213-85D5-EE88ACD0F621}" type="parTrans" cxnId="{877881D1-F49C-45A1-8DA9-43A2DDE6CB5B}">
      <dgm:prSet/>
      <dgm:spPr/>
      <dgm:t>
        <a:bodyPr/>
        <a:lstStyle/>
        <a:p>
          <a:endParaRPr lang="ru-RU"/>
        </a:p>
      </dgm:t>
    </dgm:pt>
    <dgm:pt modelId="{0DEE004D-D5C1-4A76-A011-82DCCBC47EF9}">
      <dgm:prSet phldrT="[Текст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 sz="1600" i="1" dirty="0"/>
        </a:p>
      </dgm:t>
    </dgm:pt>
    <dgm:pt modelId="{137EFE4C-302B-4BA5-9EC3-5A642EB1DA32}" type="parTrans" cxnId="{DE0A4BA4-E902-4077-B9F3-37B37AD2CDD5}">
      <dgm:prSet/>
      <dgm:spPr/>
      <dgm:t>
        <a:bodyPr/>
        <a:lstStyle/>
        <a:p>
          <a:endParaRPr lang="ru-RU"/>
        </a:p>
      </dgm:t>
    </dgm:pt>
    <dgm:pt modelId="{20F85845-B3BA-4C96-8820-4B56D1256D22}" type="sibTrans" cxnId="{DE0A4BA4-E902-4077-B9F3-37B37AD2CDD5}">
      <dgm:prSet/>
      <dgm:spPr/>
      <dgm:t>
        <a:bodyPr/>
        <a:lstStyle/>
        <a:p>
          <a:endParaRPr lang="ru-RU"/>
        </a:p>
      </dgm:t>
    </dgm:pt>
    <dgm:pt modelId="{01F17DEE-883A-422D-887E-680C8CBE0C58}" type="pres">
      <dgm:prSet presAssocID="{8D8A145D-167D-4B90-B47C-89DE7719D16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7D143A8-427D-4EE1-A67B-A0A627A04938}" type="pres">
      <dgm:prSet presAssocID="{3FC54525-E794-4C86-B51A-C28D4CF9E9C9}" presName="compositeNode" presStyleCnt="0">
        <dgm:presLayoutVars>
          <dgm:bulletEnabled val="1"/>
        </dgm:presLayoutVars>
      </dgm:prSet>
      <dgm:spPr/>
    </dgm:pt>
    <dgm:pt modelId="{68D83612-560B-4123-8F08-59F3BB1D9885}" type="pres">
      <dgm:prSet presAssocID="{3FC54525-E794-4C86-B51A-C28D4CF9E9C9}" presName="bgRect" presStyleLbl="node1" presStyleIdx="0" presStyleCnt="1" custScaleX="127322" custLinFactNeighborX="165" custLinFactNeighborY="-3333"/>
      <dgm:spPr/>
      <dgm:t>
        <a:bodyPr/>
        <a:lstStyle/>
        <a:p>
          <a:endParaRPr lang="ru-RU"/>
        </a:p>
      </dgm:t>
    </dgm:pt>
    <dgm:pt modelId="{5E3E7AE8-98CB-45CC-844A-E7446FCF7F37}" type="pres">
      <dgm:prSet presAssocID="{3FC54525-E794-4C86-B51A-C28D4CF9E9C9}" presName="parentNode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93A8D4-EF12-43B3-8165-897368FDC5F9}" type="pres">
      <dgm:prSet presAssocID="{3FC54525-E794-4C86-B51A-C28D4CF9E9C9}" presName="child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0ACC6A1-CAE8-4BF2-B8EB-74BF5450FACD}" srcId="{8D8A145D-167D-4B90-B47C-89DE7719D16A}" destId="{3FC54525-E794-4C86-B51A-C28D4CF9E9C9}" srcOrd="0" destOrd="0" parTransId="{C642D540-D6DB-44B0-BF52-96DE22343E28}" sibTransId="{C5C8EE71-15DA-4FAE-B5E0-63EEAB45B35D}"/>
    <dgm:cxn modelId="{71BDC0C7-2FD1-45F8-B836-840FB0BED285}" type="presOf" srcId="{C4A5963B-02AB-4F38-B655-037DD8BAD801}" destId="{2693A8D4-EF12-43B3-8165-897368FDC5F9}" srcOrd="0" destOrd="0" presId="urn:microsoft.com/office/officeart/2005/8/layout/hProcess7"/>
    <dgm:cxn modelId="{877881D1-F49C-45A1-8DA9-43A2DDE6CB5B}" srcId="{3FC54525-E794-4C86-B51A-C28D4CF9E9C9}" destId="{C4A5963B-02AB-4F38-B655-037DD8BAD801}" srcOrd="0" destOrd="0" parTransId="{CBFA0F10-99EB-4213-85D5-EE88ACD0F621}" sibTransId="{5B1915C0-94EE-4ED8-B73F-F7616E2E5D7B}"/>
    <dgm:cxn modelId="{772B2E5A-5B99-4B37-8EDE-4C7D15975115}" type="presOf" srcId="{3FC54525-E794-4C86-B51A-C28D4CF9E9C9}" destId="{68D83612-560B-4123-8F08-59F3BB1D9885}" srcOrd="0" destOrd="0" presId="urn:microsoft.com/office/officeart/2005/8/layout/hProcess7"/>
    <dgm:cxn modelId="{DE0A4BA4-E902-4077-B9F3-37B37AD2CDD5}" srcId="{3FC54525-E794-4C86-B51A-C28D4CF9E9C9}" destId="{0DEE004D-D5C1-4A76-A011-82DCCBC47EF9}" srcOrd="1" destOrd="0" parTransId="{137EFE4C-302B-4BA5-9EC3-5A642EB1DA32}" sibTransId="{20F85845-B3BA-4C96-8820-4B56D1256D22}"/>
    <dgm:cxn modelId="{72F73E30-C313-4160-9D31-9C18523DA8E5}" type="presOf" srcId="{0DEE004D-D5C1-4A76-A011-82DCCBC47EF9}" destId="{2693A8D4-EF12-43B3-8165-897368FDC5F9}" srcOrd="0" destOrd="1" presId="urn:microsoft.com/office/officeart/2005/8/layout/hProcess7"/>
    <dgm:cxn modelId="{3BFD1583-8EEA-4235-8C32-D4690687BD40}" type="presOf" srcId="{3FC54525-E794-4C86-B51A-C28D4CF9E9C9}" destId="{5E3E7AE8-98CB-45CC-844A-E7446FCF7F37}" srcOrd="1" destOrd="0" presId="urn:microsoft.com/office/officeart/2005/8/layout/hProcess7"/>
    <dgm:cxn modelId="{C69127D9-399B-420F-894A-C97D6ECA91EF}" type="presOf" srcId="{8D8A145D-167D-4B90-B47C-89DE7719D16A}" destId="{01F17DEE-883A-422D-887E-680C8CBE0C58}" srcOrd="0" destOrd="0" presId="urn:microsoft.com/office/officeart/2005/8/layout/hProcess7"/>
    <dgm:cxn modelId="{8C7512DA-D2D3-40FC-BD3C-740E66227AFD}" type="presParOf" srcId="{01F17DEE-883A-422D-887E-680C8CBE0C58}" destId="{B7D143A8-427D-4EE1-A67B-A0A627A04938}" srcOrd="0" destOrd="0" presId="urn:microsoft.com/office/officeart/2005/8/layout/hProcess7"/>
    <dgm:cxn modelId="{2010F3A4-6349-4240-B360-02A21090726F}" type="presParOf" srcId="{B7D143A8-427D-4EE1-A67B-A0A627A04938}" destId="{68D83612-560B-4123-8F08-59F3BB1D9885}" srcOrd="0" destOrd="0" presId="urn:microsoft.com/office/officeart/2005/8/layout/hProcess7"/>
    <dgm:cxn modelId="{0517BD4C-F7CF-4021-B6EF-CD4CFEEA0588}" type="presParOf" srcId="{B7D143A8-427D-4EE1-A67B-A0A627A04938}" destId="{5E3E7AE8-98CB-45CC-844A-E7446FCF7F37}" srcOrd="1" destOrd="0" presId="urn:microsoft.com/office/officeart/2005/8/layout/hProcess7"/>
    <dgm:cxn modelId="{0254B803-953C-4DC4-AB06-4A2521D5A994}" type="presParOf" srcId="{B7D143A8-427D-4EE1-A67B-A0A627A04938}" destId="{2693A8D4-EF12-43B3-8165-897368FDC5F9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5796363-86AF-4D0F-86BB-94F8D4F9417D}" type="doc">
      <dgm:prSet loTypeId="urn:microsoft.com/office/officeart/2005/8/layout/hList9" loCatId="list" qsTypeId="urn:microsoft.com/office/officeart/2005/8/quickstyle/simple1#3" qsCatId="simple" csTypeId="urn:microsoft.com/office/officeart/2005/8/colors/accent1_2#3" csCatId="accent1" phldr="1"/>
      <dgm:spPr/>
      <dgm:t>
        <a:bodyPr/>
        <a:lstStyle/>
        <a:p>
          <a:endParaRPr lang="ru-RU"/>
        </a:p>
      </dgm:t>
    </dgm:pt>
    <dgm:pt modelId="{D46FEC71-A6A8-4AC4-B09C-21B934F2A892}">
      <dgm:prSet phldrT="[Текст]"/>
      <dgm:spPr/>
      <dgm:t>
        <a:bodyPr/>
        <a:lstStyle/>
        <a:p>
          <a:r>
            <a:rPr lang="ru-RU" dirty="0" smtClean="0"/>
            <a:t>2016</a:t>
          </a:r>
          <a:endParaRPr lang="ru-RU" dirty="0"/>
        </a:p>
      </dgm:t>
    </dgm:pt>
    <dgm:pt modelId="{EFB3F0D0-EF85-4BB5-8E58-39468C6F803C}" type="parTrans" cxnId="{625C1942-FB84-4D78-83FB-6BD9D54BD25A}">
      <dgm:prSet/>
      <dgm:spPr/>
      <dgm:t>
        <a:bodyPr/>
        <a:lstStyle/>
        <a:p>
          <a:endParaRPr lang="ru-RU"/>
        </a:p>
      </dgm:t>
    </dgm:pt>
    <dgm:pt modelId="{24E7A329-1232-452F-BD76-FBBD2D3BC07A}" type="sibTrans" cxnId="{625C1942-FB84-4D78-83FB-6BD9D54BD25A}">
      <dgm:prSet/>
      <dgm:spPr/>
      <dgm:t>
        <a:bodyPr/>
        <a:lstStyle/>
        <a:p>
          <a:endParaRPr lang="ru-RU"/>
        </a:p>
      </dgm:t>
    </dgm:pt>
    <dgm:pt modelId="{60761C64-E9F9-485D-AD98-2CAF64D71FA9}">
      <dgm:prSet phldrT="[Текст]"/>
      <dgm:spPr>
        <a:solidFill>
          <a:schemeClr val="accent3">
            <a:alpha val="90000"/>
          </a:schemeClr>
        </a:solidFill>
      </dgm:spPr>
      <dgm:t>
        <a:bodyPr/>
        <a:lstStyle/>
        <a:p>
          <a:r>
            <a:rPr lang="ru-RU" dirty="0" smtClean="0"/>
            <a:t>830 284,1</a:t>
          </a:r>
          <a:endParaRPr lang="ru-RU" dirty="0"/>
        </a:p>
      </dgm:t>
    </dgm:pt>
    <dgm:pt modelId="{6E6FA1F2-6AC0-4D43-A299-0162656783DC}" type="parTrans" cxnId="{16EAA4B3-6F0F-4A76-B885-6BBA8C1576A6}">
      <dgm:prSet/>
      <dgm:spPr/>
      <dgm:t>
        <a:bodyPr/>
        <a:lstStyle/>
        <a:p>
          <a:endParaRPr lang="ru-RU"/>
        </a:p>
      </dgm:t>
    </dgm:pt>
    <dgm:pt modelId="{988E8F84-4B36-4FBB-B425-BEBBD129B081}" type="sibTrans" cxnId="{16EAA4B3-6F0F-4A76-B885-6BBA8C1576A6}">
      <dgm:prSet/>
      <dgm:spPr/>
      <dgm:t>
        <a:bodyPr/>
        <a:lstStyle/>
        <a:p>
          <a:endParaRPr lang="ru-RU"/>
        </a:p>
      </dgm:t>
    </dgm:pt>
    <dgm:pt modelId="{A51E4BCA-D434-46B6-B657-E4612C7DB7C8}">
      <dgm:prSet phldrT="[Текст]" custT="1"/>
      <dgm:spPr>
        <a:solidFill>
          <a:schemeClr val="accent5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sz="3300" dirty="0" smtClean="0"/>
            <a:t>44 190,0</a:t>
          </a:r>
        </a:p>
      </dgm:t>
    </dgm:pt>
    <dgm:pt modelId="{9F94010C-4814-4288-8409-1154478BBC8B}" type="parTrans" cxnId="{9381B8F5-433A-402C-B398-B24C0CC89A9E}">
      <dgm:prSet/>
      <dgm:spPr/>
      <dgm:t>
        <a:bodyPr/>
        <a:lstStyle/>
        <a:p>
          <a:endParaRPr lang="ru-RU"/>
        </a:p>
      </dgm:t>
    </dgm:pt>
    <dgm:pt modelId="{C847F917-9BE1-427F-A96D-5C1FD9A44205}" type="sibTrans" cxnId="{9381B8F5-433A-402C-B398-B24C0CC89A9E}">
      <dgm:prSet/>
      <dgm:spPr/>
      <dgm:t>
        <a:bodyPr/>
        <a:lstStyle/>
        <a:p>
          <a:endParaRPr lang="ru-RU"/>
        </a:p>
      </dgm:t>
    </dgm:pt>
    <dgm:pt modelId="{C61014FE-1EE1-42A6-8AC3-B3A480F9C591}">
      <dgm:prSet phldrT="[Текст]"/>
      <dgm:spPr/>
      <dgm:t>
        <a:bodyPr/>
        <a:lstStyle/>
        <a:p>
          <a:r>
            <a:rPr lang="ru-RU" dirty="0" smtClean="0"/>
            <a:t>2017</a:t>
          </a:r>
          <a:endParaRPr lang="ru-RU" dirty="0"/>
        </a:p>
      </dgm:t>
    </dgm:pt>
    <dgm:pt modelId="{220F6E98-5B7F-4666-BC81-7D3853BDA8B1}" type="parTrans" cxnId="{71612824-FF6E-43B5-A2EB-98E3F871478E}">
      <dgm:prSet/>
      <dgm:spPr/>
      <dgm:t>
        <a:bodyPr/>
        <a:lstStyle/>
        <a:p>
          <a:endParaRPr lang="ru-RU"/>
        </a:p>
      </dgm:t>
    </dgm:pt>
    <dgm:pt modelId="{CA600343-42AF-48D7-9262-99C49BB52394}" type="sibTrans" cxnId="{71612824-FF6E-43B5-A2EB-98E3F871478E}">
      <dgm:prSet/>
      <dgm:spPr/>
      <dgm:t>
        <a:bodyPr/>
        <a:lstStyle/>
        <a:p>
          <a:endParaRPr lang="ru-RU"/>
        </a:p>
      </dgm:t>
    </dgm:pt>
    <dgm:pt modelId="{331991E0-D34F-4E51-8114-D98DBA2BEB04}">
      <dgm:prSet phldrT="[Текст]"/>
      <dgm:spPr>
        <a:solidFill>
          <a:schemeClr val="accent3">
            <a:alpha val="90000"/>
          </a:schemeClr>
        </a:solidFill>
      </dgm:spPr>
      <dgm:t>
        <a:bodyPr/>
        <a:lstStyle/>
        <a:p>
          <a:r>
            <a:rPr lang="ru-RU" dirty="0" smtClean="0"/>
            <a:t>948 107,9</a:t>
          </a:r>
          <a:endParaRPr lang="ru-RU" dirty="0"/>
        </a:p>
      </dgm:t>
    </dgm:pt>
    <dgm:pt modelId="{4859C3C8-9617-4042-90F3-FB86F9E00FA7}" type="parTrans" cxnId="{997B86BE-BDC8-4664-B122-B4A3FFA7DB0C}">
      <dgm:prSet/>
      <dgm:spPr/>
      <dgm:t>
        <a:bodyPr/>
        <a:lstStyle/>
        <a:p>
          <a:endParaRPr lang="ru-RU"/>
        </a:p>
      </dgm:t>
    </dgm:pt>
    <dgm:pt modelId="{F523D223-CAAF-49C1-8F93-202FF319AB83}" type="sibTrans" cxnId="{997B86BE-BDC8-4664-B122-B4A3FFA7DB0C}">
      <dgm:prSet/>
      <dgm:spPr/>
      <dgm:t>
        <a:bodyPr/>
        <a:lstStyle/>
        <a:p>
          <a:endParaRPr lang="ru-RU"/>
        </a:p>
      </dgm:t>
    </dgm:pt>
    <dgm:pt modelId="{AEFB4411-274B-435A-88CA-76D5B0CE6F56}">
      <dgm:prSet phldrT="[Текст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ru-RU" dirty="0" smtClean="0"/>
            <a:t>45 579,6</a:t>
          </a:r>
          <a:endParaRPr lang="ru-RU" dirty="0"/>
        </a:p>
      </dgm:t>
    </dgm:pt>
    <dgm:pt modelId="{1D69BED1-4D63-48BB-B83F-F3F377450C46}" type="parTrans" cxnId="{D1B9855F-0BBB-4846-99ED-E397BFA9C74C}">
      <dgm:prSet/>
      <dgm:spPr/>
      <dgm:t>
        <a:bodyPr/>
        <a:lstStyle/>
        <a:p>
          <a:endParaRPr lang="ru-RU"/>
        </a:p>
      </dgm:t>
    </dgm:pt>
    <dgm:pt modelId="{58D49BCE-81B4-4368-874A-468E2762BDC1}" type="sibTrans" cxnId="{D1B9855F-0BBB-4846-99ED-E397BFA9C74C}">
      <dgm:prSet/>
      <dgm:spPr/>
      <dgm:t>
        <a:bodyPr/>
        <a:lstStyle/>
        <a:p>
          <a:endParaRPr lang="ru-RU"/>
        </a:p>
      </dgm:t>
    </dgm:pt>
    <dgm:pt modelId="{0CE59325-F93D-4E72-ADBA-048CA41E3EFF}" type="pres">
      <dgm:prSet presAssocID="{05796363-86AF-4D0F-86BB-94F8D4F9417D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A332FAD2-549E-49E3-BF8A-CDC08FF21A49}" type="pres">
      <dgm:prSet presAssocID="{D46FEC71-A6A8-4AC4-B09C-21B934F2A892}" presName="posSpace" presStyleCnt="0"/>
      <dgm:spPr/>
    </dgm:pt>
    <dgm:pt modelId="{C7985CD3-0A61-4BAD-956D-AFBF86DB46CF}" type="pres">
      <dgm:prSet presAssocID="{D46FEC71-A6A8-4AC4-B09C-21B934F2A892}" presName="vertFlow" presStyleCnt="0"/>
      <dgm:spPr/>
    </dgm:pt>
    <dgm:pt modelId="{3B98EB07-5216-42FB-99F8-4C62054B7CBF}" type="pres">
      <dgm:prSet presAssocID="{D46FEC71-A6A8-4AC4-B09C-21B934F2A892}" presName="topSpace" presStyleCnt="0"/>
      <dgm:spPr/>
    </dgm:pt>
    <dgm:pt modelId="{264797F5-7FA9-40FE-A962-2F5C11A1D98C}" type="pres">
      <dgm:prSet presAssocID="{D46FEC71-A6A8-4AC4-B09C-21B934F2A892}" presName="firstComp" presStyleCnt="0"/>
      <dgm:spPr/>
    </dgm:pt>
    <dgm:pt modelId="{2C110DEC-00BE-42AB-A172-6C6BE02FB071}" type="pres">
      <dgm:prSet presAssocID="{D46FEC71-A6A8-4AC4-B09C-21B934F2A892}" presName="firstChild" presStyleLbl="bgAccFollowNode1" presStyleIdx="0" presStyleCnt="4"/>
      <dgm:spPr/>
      <dgm:t>
        <a:bodyPr/>
        <a:lstStyle/>
        <a:p>
          <a:endParaRPr lang="ru-RU"/>
        </a:p>
      </dgm:t>
    </dgm:pt>
    <dgm:pt modelId="{9A8441F5-32C4-4091-8912-B5F2A658F3DE}" type="pres">
      <dgm:prSet presAssocID="{D46FEC71-A6A8-4AC4-B09C-21B934F2A892}" presName="firstChildTx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1DA43A-83E4-4BDD-B73F-F2DFEF4BE7C2}" type="pres">
      <dgm:prSet presAssocID="{A51E4BCA-D434-46B6-B657-E4612C7DB7C8}" presName="comp" presStyleCnt="0"/>
      <dgm:spPr/>
    </dgm:pt>
    <dgm:pt modelId="{9180D4E4-E8B0-4905-A9EC-68628C40C3D3}" type="pres">
      <dgm:prSet presAssocID="{A51E4BCA-D434-46B6-B657-E4612C7DB7C8}" presName="child" presStyleLbl="bgAccFollowNode1" presStyleIdx="1" presStyleCnt="4"/>
      <dgm:spPr/>
      <dgm:t>
        <a:bodyPr/>
        <a:lstStyle/>
        <a:p>
          <a:endParaRPr lang="ru-RU"/>
        </a:p>
      </dgm:t>
    </dgm:pt>
    <dgm:pt modelId="{A17FDF3A-100F-43E5-B1C1-4FB1D5809BF2}" type="pres">
      <dgm:prSet presAssocID="{A51E4BCA-D434-46B6-B657-E4612C7DB7C8}" presName="childTx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60CA34-C149-4A55-B9FA-C718D4FCAB77}" type="pres">
      <dgm:prSet presAssocID="{D46FEC71-A6A8-4AC4-B09C-21B934F2A892}" presName="negSpace" presStyleCnt="0"/>
      <dgm:spPr/>
    </dgm:pt>
    <dgm:pt modelId="{2A853886-9F2E-41CE-A8C4-D6AA97D56830}" type="pres">
      <dgm:prSet presAssocID="{D46FEC71-A6A8-4AC4-B09C-21B934F2A892}" presName="circle" presStyleLbl="node1" presStyleIdx="0" presStyleCnt="2"/>
      <dgm:spPr/>
      <dgm:t>
        <a:bodyPr/>
        <a:lstStyle/>
        <a:p>
          <a:endParaRPr lang="ru-RU"/>
        </a:p>
      </dgm:t>
    </dgm:pt>
    <dgm:pt modelId="{3C92AF9F-D48E-4B2D-A881-E4DCB6B89585}" type="pres">
      <dgm:prSet presAssocID="{24E7A329-1232-452F-BD76-FBBD2D3BC07A}" presName="transSpace" presStyleCnt="0"/>
      <dgm:spPr/>
    </dgm:pt>
    <dgm:pt modelId="{F86E8C52-D149-419A-B625-F5D22BD16397}" type="pres">
      <dgm:prSet presAssocID="{C61014FE-1EE1-42A6-8AC3-B3A480F9C591}" presName="posSpace" presStyleCnt="0"/>
      <dgm:spPr/>
    </dgm:pt>
    <dgm:pt modelId="{A13552B0-E947-4C8F-B402-DC57A5D70427}" type="pres">
      <dgm:prSet presAssocID="{C61014FE-1EE1-42A6-8AC3-B3A480F9C591}" presName="vertFlow" presStyleCnt="0"/>
      <dgm:spPr/>
    </dgm:pt>
    <dgm:pt modelId="{2BBD521E-F508-4C6E-86CB-C66D5C6489AF}" type="pres">
      <dgm:prSet presAssocID="{C61014FE-1EE1-42A6-8AC3-B3A480F9C591}" presName="topSpace" presStyleCnt="0"/>
      <dgm:spPr/>
    </dgm:pt>
    <dgm:pt modelId="{935E4104-3DBE-4C01-A52E-793DAB3ABBFE}" type="pres">
      <dgm:prSet presAssocID="{C61014FE-1EE1-42A6-8AC3-B3A480F9C591}" presName="firstComp" presStyleCnt="0"/>
      <dgm:spPr/>
    </dgm:pt>
    <dgm:pt modelId="{9F7FE010-277B-4248-95CF-9CCDB57111B3}" type="pres">
      <dgm:prSet presAssocID="{C61014FE-1EE1-42A6-8AC3-B3A480F9C591}" presName="firstChild" presStyleLbl="bgAccFollowNode1" presStyleIdx="2" presStyleCnt="4"/>
      <dgm:spPr/>
      <dgm:t>
        <a:bodyPr/>
        <a:lstStyle/>
        <a:p>
          <a:endParaRPr lang="ru-RU"/>
        </a:p>
      </dgm:t>
    </dgm:pt>
    <dgm:pt modelId="{BB9E84D8-7A76-485E-8F63-29A60969E85C}" type="pres">
      <dgm:prSet presAssocID="{C61014FE-1EE1-42A6-8AC3-B3A480F9C591}" presName="firstChildTx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6EAE7E-9F26-47B9-921C-1307304EFBDA}" type="pres">
      <dgm:prSet presAssocID="{AEFB4411-274B-435A-88CA-76D5B0CE6F56}" presName="comp" presStyleCnt="0"/>
      <dgm:spPr/>
    </dgm:pt>
    <dgm:pt modelId="{44EA04DA-C801-4198-A7E2-787A816B8211}" type="pres">
      <dgm:prSet presAssocID="{AEFB4411-274B-435A-88CA-76D5B0CE6F56}" presName="child" presStyleLbl="bgAccFollowNode1" presStyleIdx="3" presStyleCnt="4"/>
      <dgm:spPr/>
      <dgm:t>
        <a:bodyPr/>
        <a:lstStyle/>
        <a:p>
          <a:endParaRPr lang="ru-RU"/>
        </a:p>
      </dgm:t>
    </dgm:pt>
    <dgm:pt modelId="{F06559AC-DA69-410A-90D1-CB6CCC8E1524}" type="pres">
      <dgm:prSet presAssocID="{AEFB4411-274B-435A-88CA-76D5B0CE6F56}" presName="childTx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DE3E56-10C7-4809-9520-DE0234486E2C}" type="pres">
      <dgm:prSet presAssocID="{C61014FE-1EE1-42A6-8AC3-B3A480F9C591}" presName="negSpace" presStyleCnt="0"/>
      <dgm:spPr/>
    </dgm:pt>
    <dgm:pt modelId="{70352F7D-5DE4-4DD6-8680-E30C3F6E6882}" type="pres">
      <dgm:prSet presAssocID="{C61014FE-1EE1-42A6-8AC3-B3A480F9C591}" presName="circle" presStyleLbl="node1" presStyleIdx="1" presStyleCnt="2"/>
      <dgm:spPr/>
      <dgm:t>
        <a:bodyPr/>
        <a:lstStyle/>
        <a:p>
          <a:endParaRPr lang="ru-RU"/>
        </a:p>
      </dgm:t>
    </dgm:pt>
  </dgm:ptLst>
  <dgm:cxnLst>
    <dgm:cxn modelId="{1F134A90-97BD-47BD-82C4-2051F46F91C5}" type="presOf" srcId="{A51E4BCA-D434-46B6-B657-E4612C7DB7C8}" destId="{9180D4E4-E8B0-4905-A9EC-68628C40C3D3}" srcOrd="0" destOrd="0" presId="urn:microsoft.com/office/officeart/2005/8/layout/hList9"/>
    <dgm:cxn modelId="{997B86BE-BDC8-4664-B122-B4A3FFA7DB0C}" srcId="{C61014FE-1EE1-42A6-8AC3-B3A480F9C591}" destId="{331991E0-D34F-4E51-8114-D98DBA2BEB04}" srcOrd="0" destOrd="0" parTransId="{4859C3C8-9617-4042-90F3-FB86F9E00FA7}" sibTransId="{F523D223-CAAF-49C1-8F93-202FF319AB83}"/>
    <dgm:cxn modelId="{6F6B1337-1055-40E1-A0F3-30914EDA8268}" type="presOf" srcId="{60761C64-E9F9-485D-AD98-2CAF64D71FA9}" destId="{9A8441F5-32C4-4091-8912-B5F2A658F3DE}" srcOrd="1" destOrd="0" presId="urn:microsoft.com/office/officeart/2005/8/layout/hList9"/>
    <dgm:cxn modelId="{71612824-FF6E-43B5-A2EB-98E3F871478E}" srcId="{05796363-86AF-4D0F-86BB-94F8D4F9417D}" destId="{C61014FE-1EE1-42A6-8AC3-B3A480F9C591}" srcOrd="1" destOrd="0" parTransId="{220F6E98-5B7F-4666-BC81-7D3853BDA8B1}" sibTransId="{CA600343-42AF-48D7-9262-99C49BB52394}"/>
    <dgm:cxn modelId="{5845482E-357F-4D0F-B188-9156F4114EC2}" type="presOf" srcId="{331991E0-D34F-4E51-8114-D98DBA2BEB04}" destId="{9F7FE010-277B-4248-95CF-9CCDB57111B3}" srcOrd="0" destOrd="0" presId="urn:microsoft.com/office/officeart/2005/8/layout/hList9"/>
    <dgm:cxn modelId="{625C1942-FB84-4D78-83FB-6BD9D54BD25A}" srcId="{05796363-86AF-4D0F-86BB-94F8D4F9417D}" destId="{D46FEC71-A6A8-4AC4-B09C-21B934F2A892}" srcOrd="0" destOrd="0" parTransId="{EFB3F0D0-EF85-4BB5-8E58-39468C6F803C}" sibTransId="{24E7A329-1232-452F-BD76-FBBD2D3BC07A}"/>
    <dgm:cxn modelId="{1634F55A-63ED-4459-B439-DA85205BA0AF}" type="presOf" srcId="{331991E0-D34F-4E51-8114-D98DBA2BEB04}" destId="{BB9E84D8-7A76-485E-8F63-29A60969E85C}" srcOrd="1" destOrd="0" presId="urn:microsoft.com/office/officeart/2005/8/layout/hList9"/>
    <dgm:cxn modelId="{4E48604E-66F1-4D00-89FA-0E98C81D397F}" type="presOf" srcId="{05796363-86AF-4D0F-86BB-94F8D4F9417D}" destId="{0CE59325-F93D-4E72-ADBA-048CA41E3EFF}" srcOrd="0" destOrd="0" presId="urn:microsoft.com/office/officeart/2005/8/layout/hList9"/>
    <dgm:cxn modelId="{725C5CA6-3B25-4330-966E-912D9F264CFE}" type="presOf" srcId="{D46FEC71-A6A8-4AC4-B09C-21B934F2A892}" destId="{2A853886-9F2E-41CE-A8C4-D6AA97D56830}" srcOrd="0" destOrd="0" presId="urn:microsoft.com/office/officeart/2005/8/layout/hList9"/>
    <dgm:cxn modelId="{D1B9855F-0BBB-4846-99ED-E397BFA9C74C}" srcId="{C61014FE-1EE1-42A6-8AC3-B3A480F9C591}" destId="{AEFB4411-274B-435A-88CA-76D5B0CE6F56}" srcOrd="1" destOrd="0" parTransId="{1D69BED1-4D63-48BB-B83F-F3F377450C46}" sibTransId="{58D49BCE-81B4-4368-874A-468E2762BDC1}"/>
    <dgm:cxn modelId="{7C4FB722-941C-4B9C-AAB2-36F0BF50EAC7}" type="presOf" srcId="{AEFB4411-274B-435A-88CA-76D5B0CE6F56}" destId="{44EA04DA-C801-4198-A7E2-787A816B8211}" srcOrd="0" destOrd="0" presId="urn:microsoft.com/office/officeart/2005/8/layout/hList9"/>
    <dgm:cxn modelId="{16EAA4B3-6F0F-4A76-B885-6BBA8C1576A6}" srcId="{D46FEC71-A6A8-4AC4-B09C-21B934F2A892}" destId="{60761C64-E9F9-485D-AD98-2CAF64D71FA9}" srcOrd="0" destOrd="0" parTransId="{6E6FA1F2-6AC0-4D43-A299-0162656783DC}" sibTransId="{988E8F84-4B36-4FBB-B425-BEBBD129B081}"/>
    <dgm:cxn modelId="{CA86660D-3FD5-42C9-AC50-A294BCD91C44}" type="presOf" srcId="{C61014FE-1EE1-42A6-8AC3-B3A480F9C591}" destId="{70352F7D-5DE4-4DD6-8680-E30C3F6E6882}" srcOrd="0" destOrd="0" presId="urn:microsoft.com/office/officeart/2005/8/layout/hList9"/>
    <dgm:cxn modelId="{9381B8F5-433A-402C-B398-B24C0CC89A9E}" srcId="{D46FEC71-A6A8-4AC4-B09C-21B934F2A892}" destId="{A51E4BCA-D434-46B6-B657-E4612C7DB7C8}" srcOrd="1" destOrd="0" parTransId="{9F94010C-4814-4288-8409-1154478BBC8B}" sibTransId="{C847F917-9BE1-427F-A96D-5C1FD9A44205}"/>
    <dgm:cxn modelId="{76C20326-BF15-4F4A-9738-0A2338172F35}" type="presOf" srcId="{A51E4BCA-D434-46B6-B657-E4612C7DB7C8}" destId="{A17FDF3A-100F-43E5-B1C1-4FB1D5809BF2}" srcOrd="1" destOrd="0" presId="urn:microsoft.com/office/officeart/2005/8/layout/hList9"/>
    <dgm:cxn modelId="{1B07E5B7-F0FD-4953-A241-BC22B3A9BE5D}" type="presOf" srcId="{60761C64-E9F9-485D-AD98-2CAF64D71FA9}" destId="{2C110DEC-00BE-42AB-A172-6C6BE02FB071}" srcOrd="0" destOrd="0" presId="urn:microsoft.com/office/officeart/2005/8/layout/hList9"/>
    <dgm:cxn modelId="{959073B9-8AD7-4A72-9B02-161C835DBC27}" type="presOf" srcId="{AEFB4411-274B-435A-88CA-76D5B0CE6F56}" destId="{F06559AC-DA69-410A-90D1-CB6CCC8E1524}" srcOrd="1" destOrd="0" presId="urn:microsoft.com/office/officeart/2005/8/layout/hList9"/>
    <dgm:cxn modelId="{1B11B657-F6E8-4CD4-BBC5-0BE583534A1C}" type="presParOf" srcId="{0CE59325-F93D-4E72-ADBA-048CA41E3EFF}" destId="{A332FAD2-549E-49E3-BF8A-CDC08FF21A49}" srcOrd="0" destOrd="0" presId="urn:microsoft.com/office/officeart/2005/8/layout/hList9"/>
    <dgm:cxn modelId="{7861A8B0-A7B4-4C66-AD74-DC2F51035D00}" type="presParOf" srcId="{0CE59325-F93D-4E72-ADBA-048CA41E3EFF}" destId="{C7985CD3-0A61-4BAD-956D-AFBF86DB46CF}" srcOrd="1" destOrd="0" presId="urn:microsoft.com/office/officeart/2005/8/layout/hList9"/>
    <dgm:cxn modelId="{4A1BD4A1-42BE-465A-84AB-DAB74AC18067}" type="presParOf" srcId="{C7985CD3-0A61-4BAD-956D-AFBF86DB46CF}" destId="{3B98EB07-5216-42FB-99F8-4C62054B7CBF}" srcOrd="0" destOrd="0" presId="urn:microsoft.com/office/officeart/2005/8/layout/hList9"/>
    <dgm:cxn modelId="{BD1FEA9B-F5A0-4E4A-B467-EEB168E556A4}" type="presParOf" srcId="{C7985CD3-0A61-4BAD-956D-AFBF86DB46CF}" destId="{264797F5-7FA9-40FE-A962-2F5C11A1D98C}" srcOrd="1" destOrd="0" presId="urn:microsoft.com/office/officeart/2005/8/layout/hList9"/>
    <dgm:cxn modelId="{44B90412-400A-45DB-AB99-2BD720D05733}" type="presParOf" srcId="{264797F5-7FA9-40FE-A962-2F5C11A1D98C}" destId="{2C110DEC-00BE-42AB-A172-6C6BE02FB071}" srcOrd="0" destOrd="0" presId="urn:microsoft.com/office/officeart/2005/8/layout/hList9"/>
    <dgm:cxn modelId="{3DF48190-D243-4A52-AF0B-40D3847E584D}" type="presParOf" srcId="{264797F5-7FA9-40FE-A962-2F5C11A1D98C}" destId="{9A8441F5-32C4-4091-8912-B5F2A658F3DE}" srcOrd="1" destOrd="0" presId="urn:microsoft.com/office/officeart/2005/8/layout/hList9"/>
    <dgm:cxn modelId="{2135C333-AC17-4B8C-9AED-AF7BAB5FF536}" type="presParOf" srcId="{C7985CD3-0A61-4BAD-956D-AFBF86DB46CF}" destId="{031DA43A-83E4-4BDD-B73F-F2DFEF4BE7C2}" srcOrd="2" destOrd="0" presId="urn:microsoft.com/office/officeart/2005/8/layout/hList9"/>
    <dgm:cxn modelId="{2F085D40-2DA5-4B0A-B334-A468C91071DE}" type="presParOf" srcId="{031DA43A-83E4-4BDD-B73F-F2DFEF4BE7C2}" destId="{9180D4E4-E8B0-4905-A9EC-68628C40C3D3}" srcOrd="0" destOrd="0" presId="urn:microsoft.com/office/officeart/2005/8/layout/hList9"/>
    <dgm:cxn modelId="{85EEC4CE-299D-42D4-9074-119BDC6855FA}" type="presParOf" srcId="{031DA43A-83E4-4BDD-B73F-F2DFEF4BE7C2}" destId="{A17FDF3A-100F-43E5-B1C1-4FB1D5809BF2}" srcOrd="1" destOrd="0" presId="urn:microsoft.com/office/officeart/2005/8/layout/hList9"/>
    <dgm:cxn modelId="{F30E5A34-E765-46B8-B355-F82B3744E7CF}" type="presParOf" srcId="{0CE59325-F93D-4E72-ADBA-048CA41E3EFF}" destId="{FC60CA34-C149-4A55-B9FA-C718D4FCAB77}" srcOrd="2" destOrd="0" presId="urn:microsoft.com/office/officeart/2005/8/layout/hList9"/>
    <dgm:cxn modelId="{EC5EF5F1-FACE-4F64-8805-D634F3A499DF}" type="presParOf" srcId="{0CE59325-F93D-4E72-ADBA-048CA41E3EFF}" destId="{2A853886-9F2E-41CE-A8C4-D6AA97D56830}" srcOrd="3" destOrd="0" presId="urn:microsoft.com/office/officeart/2005/8/layout/hList9"/>
    <dgm:cxn modelId="{013D07D3-25BD-47D9-9EA5-253D3A23F459}" type="presParOf" srcId="{0CE59325-F93D-4E72-ADBA-048CA41E3EFF}" destId="{3C92AF9F-D48E-4B2D-A881-E4DCB6B89585}" srcOrd="4" destOrd="0" presId="urn:microsoft.com/office/officeart/2005/8/layout/hList9"/>
    <dgm:cxn modelId="{58B635CB-5250-4C44-96C3-5CD33CE28CCE}" type="presParOf" srcId="{0CE59325-F93D-4E72-ADBA-048CA41E3EFF}" destId="{F86E8C52-D149-419A-B625-F5D22BD16397}" srcOrd="5" destOrd="0" presId="urn:microsoft.com/office/officeart/2005/8/layout/hList9"/>
    <dgm:cxn modelId="{07F166A7-54FA-4D1A-A85B-F06FAEC7CD2A}" type="presParOf" srcId="{0CE59325-F93D-4E72-ADBA-048CA41E3EFF}" destId="{A13552B0-E947-4C8F-B402-DC57A5D70427}" srcOrd="6" destOrd="0" presId="urn:microsoft.com/office/officeart/2005/8/layout/hList9"/>
    <dgm:cxn modelId="{7175B061-2545-46A4-8BC0-A4C42326C222}" type="presParOf" srcId="{A13552B0-E947-4C8F-B402-DC57A5D70427}" destId="{2BBD521E-F508-4C6E-86CB-C66D5C6489AF}" srcOrd="0" destOrd="0" presId="urn:microsoft.com/office/officeart/2005/8/layout/hList9"/>
    <dgm:cxn modelId="{80880DF3-4DA6-40D4-B741-5A1803576C96}" type="presParOf" srcId="{A13552B0-E947-4C8F-B402-DC57A5D70427}" destId="{935E4104-3DBE-4C01-A52E-793DAB3ABBFE}" srcOrd="1" destOrd="0" presId="urn:microsoft.com/office/officeart/2005/8/layout/hList9"/>
    <dgm:cxn modelId="{B4D5AF01-8F23-4BB5-BA02-C15D8176E59E}" type="presParOf" srcId="{935E4104-3DBE-4C01-A52E-793DAB3ABBFE}" destId="{9F7FE010-277B-4248-95CF-9CCDB57111B3}" srcOrd="0" destOrd="0" presId="urn:microsoft.com/office/officeart/2005/8/layout/hList9"/>
    <dgm:cxn modelId="{C801ADB4-0016-45BF-8C00-EF962CFA924A}" type="presParOf" srcId="{935E4104-3DBE-4C01-A52E-793DAB3ABBFE}" destId="{BB9E84D8-7A76-485E-8F63-29A60969E85C}" srcOrd="1" destOrd="0" presId="urn:microsoft.com/office/officeart/2005/8/layout/hList9"/>
    <dgm:cxn modelId="{BCBF10A4-5E61-4BE9-B497-FDC91F3CCA88}" type="presParOf" srcId="{A13552B0-E947-4C8F-B402-DC57A5D70427}" destId="{CF6EAE7E-9F26-47B9-921C-1307304EFBDA}" srcOrd="2" destOrd="0" presId="urn:microsoft.com/office/officeart/2005/8/layout/hList9"/>
    <dgm:cxn modelId="{EE99FFF9-19FE-499D-A087-07575336E6C4}" type="presParOf" srcId="{CF6EAE7E-9F26-47B9-921C-1307304EFBDA}" destId="{44EA04DA-C801-4198-A7E2-787A816B8211}" srcOrd="0" destOrd="0" presId="urn:microsoft.com/office/officeart/2005/8/layout/hList9"/>
    <dgm:cxn modelId="{9CBCC5C0-0BD7-4062-AF27-F634D8A751D2}" type="presParOf" srcId="{CF6EAE7E-9F26-47B9-921C-1307304EFBDA}" destId="{F06559AC-DA69-410A-90D1-CB6CCC8E1524}" srcOrd="1" destOrd="0" presId="urn:microsoft.com/office/officeart/2005/8/layout/hList9"/>
    <dgm:cxn modelId="{80D04D7F-4A9F-48B3-A8FB-FAD60BD5E938}" type="presParOf" srcId="{0CE59325-F93D-4E72-ADBA-048CA41E3EFF}" destId="{06DE3E56-10C7-4809-9520-DE0234486E2C}" srcOrd="7" destOrd="0" presId="urn:microsoft.com/office/officeart/2005/8/layout/hList9"/>
    <dgm:cxn modelId="{9C1D8BBA-05F1-4F3C-A0EA-C1AB10664957}" type="presParOf" srcId="{0CE59325-F93D-4E72-ADBA-048CA41E3EFF}" destId="{70352F7D-5DE4-4DD6-8680-E30C3F6E6882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5796363-86AF-4D0F-86BB-94F8D4F9417D}" type="doc">
      <dgm:prSet loTypeId="urn:microsoft.com/office/officeart/2005/8/layout/hList9" loCatId="list" qsTypeId="urn:microsoft.com/office/officeart/2005/8/quickstyle/simple1#4" qsCatId="simple" csTypeId="urn:microsoft.com/office/officeart/2005/8/colors/accent1_2#4" csCatId="accent1" phldr="1"/>
      <dgm:spPr/>
      <dgm:t>
        <a:bodyPr/>
        <a:lstStyle/>
        <a:p>
          <a:endParaRPr lang="ru-RU"/>
        </a:p>
      </dgm:t>
    </dgm:pt>
    <dgm:pt modelId="{D46FEC71-A6A8-4AC4-B09C-21B934F2A892}">
      <dgm:prSet phldrT="[Текст]"/>
      <dgm:spPr/>
      <dgm:t>
        <a:bodyPr/>
        <a:lstStyle/>
        <a:p>
          <a:r>
            <a:rPr lang="ru-RU" dirty="0" smtClean="0"/>
            <a:t>2018</a:t>
          </a:r>
          <a:endParaRPr lang="ru-RU" dirty="0"/>
        </a:p>
      </dgm:t>
    </dgm:pt>
    <dgm:pt modelId="{EFB3F0D0-EF85-4BB5-8E58-39468C6F803C}" type="parTrans" cxnId="{625C1942-FB84-4D78-83FB-6BD9D54BD25A}">
      <dgm:prSet/>
      <dgm:spPr/>
      <dgm:t>
        <a:bodyPr/>
        <a:lstStyle/>
        <a:p>
          <a:endParaRPr lang="ru-RU"/>
        </a:p>
      </dgm:t>
    </dgm:pt>
    <dgm:pt modelId="{24E7A329-1232-452F-BD76-FBBD2D3BC07A}" type="sibTrans" cxnId="{625C1942-FB84-4D78-83FB-6BD9D54BD25A}">
      <dgm:prSet/>
      <dgm:spPr/>
      <dgm:t>
        <a:bodyPr/>
        <a:lstStyle/>
        <a:p>
          <a:endParaRPr lang="ru-RU"/>
        </a:p>
      </dgm:t>
    </dgm:pt>
    <dgm:pt modelId="{60761C64-E9F9-485D-AD98-2CAF64D71FA9}">
      <dgm:prSet phldrT="[Текст]"/>
      <dgm:spPr>
        <a:solidFill>
          <a:schemeClr val="accent3">
            <a:alpha val="90000"/>
          </a:schemeClr>
        </a:solidFill>
      </dgm:spPr>
      <dgm:t>
        <a:bodyPr/>
        <a:lstStyle/>
        <a:p>
          <a:r>
            <a:rPr lang="en-US" dirty="0" smtClean="0"/>
            <a:t>725663</a:t>
          </a:r>
          <a:r>
            <a:rPr lang="ru-RU" dirty="0" smtClean="0"/>
            <a:t>,0</a:t>
          </a:r>
          <a:endParaRPr lang="ru-RU" dirty="0"/>
        </a:p>
      </dgm:t>
    </dgm:pt>
    <dgm:pt modelId="{6E6FA1F2-6AC0-4D43-A299-0162656783DC}" type="parTrans" cxnId="{16EAA4B3-6F0F-4A76-B885-6BBA8C1576A6}">
      <dgm:prSet/>
      <dgm:spPr/>
      <dgm:t>
        <a:bodyPr/>
        <a:lstStyle/>
        <a:p>
          <a:endParaRPr lang="ru-RU"/>
        </a:p>
      </dgm:t>
    </dgm:pt>
    <dgm:pt modelId="{988E8F84-4B36-4FBB-B425-BEBBD129B081}" type="sibTrans" cxnId="{16EAA4B3-6F0F-4A76-B885-6BBA8C1576A6}">
      <dgm:prSet/>
      <dgm:spPr/>
      <dgm:t>
        <a:bodyPr/>
        <a:lstStyle/>
        <a:p>
          <a:endParaRPr lang="ru-RU"/>
        </a:p>
      </dgm:t>
    </dgm:pt>
    <dgm:pt modelId="{A51E4BCA-D434-46B6-B657-E4612C7DB7C8}">
      <dgm:prSet phldrT="[Текст]"/>
      <dgm:spPr>
        <a:solidFill>
          <a:schemeClr val="accent5">
            <a:lumMod val="60000"/>
            <a:lumOff val="40000"/>
            <a:alpha val="90000"/>
          </a:schemeClr>
        </a:solidFill>
        <a:scene3d>
          <a:camera prst="orthographicFront"/>
          <a:lightRig rig="threePt" dir="t"/>
        </a:scene3d>
        <a:sp3d extrusionH="76200">
          <a:extrusionClr>
            <a:schemeClr val="bg1">
              <a:lumMod val="85000"/>
            </a:schemeClr>
          </a:extrusionClr>
        </a:sp3d>
      </dgm:spPr>
      <dgm:t>
        <a:bodyPr/>
        <a:lstStyle/>
        <a:p>
          <a:r>
            <a:rPr lang="ru-RU" dirty="0" smtClean="0"/>
            <a:t>41754,5</a:t>
          </a:r>
        </a:p>
      </dgm:t>
    </dgm:pt>
    <dgm:pt modelId="{9F94010C-4814-4288-8409-1154478BBC8B}" type="parTrans" cxnId="{9381B8F5-433A-402C-B398-B24C0CC89A9E}">
      <dgm:prSet/>
      <dgm:spPr/>
      <dgm:t>
        <a:bodyPr/>
        <a:lstStyle/>
        <a:p>
          <a:endParaRPr lang="ru-RU"/>
        </a:p>
      </dgm:t>
    </dgm:pt>
    <dgm:pt modelId="{C847F917-9BE1-427F-A96D-5C1FD9A44205}" type="sibTrans" cxnId="{9381B8F5-433A-402C-B398-B24C0CC89A9E}">
      <dgm:prSet/>
      <dgm:spPr/>
      <dgm:t>
        <a:bodyPr/>
        <a:lstStyle/>
        <a:p>
          <a:endParaRPr lang="ru-RU"/>
        </a:p>
      </dgm:t>
    </dgm:pt>
    <dgm:pt modelId="{C61014FE-1EE1-42A6-8AC3-B3A480F9C591}">
      <dgm:prSet phldrT="[Текст]"/>
      <dgm:spPr/>
      <dgm:t>
        <a:bodyPr/>
        <a:lstStyle/>
        <a:p>
          <a:r>
            <a:rPr lang="ru-RU" dirty="0" smtClean="0"/>
            <a:t>2019</a:t>
          </a:r>
          <a:endParaRPr lang="ru-RU" dirty="0"/>
        </a:p>
      </dgm:t>
    </dgm:pt>
    <dgm:pt modelId="{220F6E98-5B7F-4666-BC81-7D3853BDA8B1}" type="parTrans" cxnId="{71612824-FF6E-43B5-A2EB-98E3F871478E}">
      <dgm:prSet/>
      <dgm:spPr/>
      <dgm:t>
        <a:bodyPr/>
        <a:lstStyle/>
        <a:p>
          <a:endParaRPr lang="ru-RU"/>
        </a:p>
      </dgm:t>
    </dgm:pt>
    <dgm:pt modelId="{CA600343-42AF-48D7-9262-99C49BB52394}" type="sibTrans" cxnId="{71612824-FF6E-43B5-A2EB-98E3F871478E}">
      <dgm:prSet/>
      <dgm:spPr/>
      <dgm:t>
        <a:bodyPr/>
        <a:lstStyle/>
        <a:p>
          <a:endParaRPr lang="ru-RU"/>
        </a:p>
      </dgm:t>
    </dgm:pt>
    <dgm:pt modelId="{331991E0-D34F-4E51-8114-D98DBA2BEB04}">
      <dgm:prSet phldrT="[Текст]"/>
      <dgm:spPr>
        <a:solidFill>
          <a:schemeClr val="accent3">
            <a:alpha val="90000"/>
          </a:schemeClr>
        </a:solidFill>
      </dgm:spPr>
      <dgm:t>
        <a:bodyPr/>
        <a:lstStyle/>
        <a:p>
          <a:r>
            <a:rPr lang="ru-RU" dirty="0" smtClean="0"/>
            <a:t>745982,1</a:t>
          </a:r>
          <a:endParaRPr lang="ru-RU" dirty="0"/>
        </a:p>
      </dgm:t>
    </dgm:pt>
    <dgm:pt modelId="{4859C3C8-9617-4042-90F3-FB86F9E00FA7}" type="parTrans" cxnId="{997B86BE-BDC8-4664-B122-B4A3FFA7DB0C}">
      <dgm:prSet/>
      <dgm:spPr/>
      <dgm:t>
        <a:bodyPr/>
        <a:lstStyle/>
        <a:p>
          <a:endParaRPr lang="ru-RU"/>
        </a:p>
      </dgm:t>
    </dgm:pt>
    <dgm:pt modelId="{F523D223-CAAF-49C1-8F93-202FF319AB83}" type="sibTrans" cxnId="{997B86BE-BDC8-4664-B122-B4A3FFA7DB0C}">
      <dgm:prSet/>
      <dgm:spPr/>
      <dgm:t>
        <a:bodyPr/>
        <a:lstStyle/>
        <a:p>
          <a:endParaRPr lang="ru-RU"/>
        </a:p>
      </dgm:t>
    </dgm:pt>
    <dgm:pt modelId="{AEFB4411-274B-435A-88CA-76D5B0CE6F56}">
      <dgm:prSet phldrT="[Текст]"/>
      <dgm:spPr>
        <a:solidFill>
          <a:schemeClr val="accent5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dirty="0" smtClean="0"/>
            <a:t>42959,0</a:t>
          </a:r>
          <a:endParaRPr lang="ru-RU" dirty="0"/>
        </a:p>
      </dgm:t>
    </dgm:pt>
    <dgm:pt modelId="{1D69BED1-4D63-48BB-B83F-F3F377450C46}" type="parTrans" cxnId="{D1B9855F-0BBB-4846-99ED-E397BFA9C74C}">
      <dgm:prSet/>
      <dgm:spPr/>
      <dgm:t>
        <a:bodyPr/>
        <a:lstStyle/>
        <a:p>
          <a:endParaRPr lang="ru-RU"/>
        </a:p>
      </dgm:t>
    </dgm:pt>
    <dgm:pt modelId="{58D49BCE-81B4-4368-874A-468E2762BDC1}" type="sibTrans" cxnId="{D1B9855F-0BBB-4846-99ED-E397BFA9C74C}">
      <dgm:prSet/>
      <dgm:spPr/>
      <dgm:t>
        <a:bodyPr/>
        <a:lstStyle/>
        <a:p>
          <a:endParaRPr lang="ru-RU"/>
        </a:p>
      </dgm:t>
    </dgm:pt>
    <dgm:pt modelId="{0CE59325-F93D-4E72-ADBA-048CA41E3EFF}" type="pres">
      <dgm:prSet presAssocID="{05796363-86AF-4D0F-86BB-94F8D4F9417D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A332FAD2-549E-49E3-BF8A-CDC08FF21A49}" type="pres">
      <dgm:prSet presAssocID="{D46FEC71-A6A8-4AC4-B09C-21B934F2A892}" presName="posSpace" presStyleCnt="0"/>
      <dgm:spPr/>
    </dgm:pt>
    <dgm:pt modelId="{C7985CD3-0A61-4BAD-956D-AFBF86DB46CF}" type="pres">
      <dgm:prSet presAssocID="{D46FEC71-A6A8-4AC4-B09C-21B934F2A892}" presName="vertFlow" presStyleCnt="0"/>
      <dgm:spPr/>
    </dgm:pt>
    <dgm:pt modelId="{3B98EB07-5216-42FB-99F8-4C62054B7CBF}" type="pres">
      <dgm:prSet presAssocID="{D46FEC71-A6A8-4AC4-B09C-21B934F2A892}" presName="topSpace" presStyleCnt="0"/>
      <dgm:spPr/>
    </dgm:pt>
    <dgm:pt modelId="{264797F5-7FA9-40FE-A962-2F5C11A1D98C}" type="pres">
      <dgm:prSet presAssocID="{D46FEC71-A6A8-4AC4-B09C-21B934F2A892}" presName="firstComp" presStyleCnt="0"/>
      <dgm:spPr/>
    </dgm:pt>
    <dgm:pt modelId="{2C110DEC-00BE-42AB-A172-6C6BE02FB071}" type="pres">
      <dgm:prSet presAssocID="{D46FEC71-A6A8-4AC4-B09C-21B934F2A892}" presName="firstChild" presStyleLbl="bgAccFollowNode1" presStyleIdx="0" presStyleCnt="4"/>
      <dgm:spPr/>
      <dgm:t>
        <a:bodyPr/>
        <a:lstStyle/>
        <a:p>
          <a:endParaRPr lang="ru-RU"/>
        </a:p>
      </dgm:t>
    </dgm:pt>
    <dgm:pt modelId="{9A8441F5-32C4-4091-8912-B5F2A658F3DE}" type="pres">
      <dgm:prSet presAssocID="{D46FEC71-A6A8-4AC4-B09C-21B934F2A892}" presName="firstChildTx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1DA43A-83E4-4BDD-B73F-F2DFEF4BE7C2}" type="pres">
      <dgm:prSet presAssocID="{A51E4BCA-D434-46B6-B657-E4612C7DB7C8}" presName="comp" presStyleCnt="0"/>
      <dgm:spPr/>
    </dgm:pt>
    <dgm:pt modelId="{9180D4E4-E8B0-4905-A9EC-68628C40C3D3}" type="pres">
      <dgm:prSet presAssocID="{A51E4BCA-D434-46B6-B657-E4612C7DB7C8}" presName="child" presStyleLbl="bgAccFollowNode1" presStyleIdx="1" presStyleCnt="4"/>
      <dgm:spPr/>
      <dgm:t>
        <a:bodyPr/>
        <a:lstStyle/>
        <a:p>
          <a:endParaRPr lang="ru-RU"/>
        </a:p>
      </dgm:t>
    </dgm:pt>
    <dgm:pt modelId="{A17FDF3A-100F-43E5-B1C1-4FB1D5809BF2}" type="pres">
      <dgm:prSet presAssocID="{A51E4BCA-D434-46B6-B657-E4612C7DB7C8}" presName="childTx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60CA34-C149-4A55-B9FA-C718D4FCAB77}" type="pres">
      <dgm:prSet presAssocID="{D46FEC71-A6A8-4AC4-B09C-21B934F2A892}" presName="negSpace" presStyleCnt="0"/>
      <dgm:spPr/>
    </dgm:pt>
    <dgm:pt modelId="{2A853886-9F2E-41CE-A8C4-D6AA97D56830}" type="pres">
      <dgm:prSet presAssocID="{D46FEC71-A6A8-4AC4-B09C-21B934F2A892}" presName="circle" presStyleLbl="node1" presStyleIdx="0" presStyleCnt="2"/>
      <dgm:spPr/>
      <dgm:t>
        <a:bodyPr/>
        <a:lstStyle/>
        <a:p>
          <a:endParaRPr lang="ru-RU"/>
        </a:p>
      </dgm:t>
    </dgm:pt>
    <dgm:pt modelId="{3C92AF9F-D48E-4B2D-A881-E4DCB6B89585}" type="pres">
      <dgm:prSet presAssocID="{24E7A329-1232-452F-BD76-FBBD2D3BC07A}" presName="transSpace" presStyleCnt="0"/>
      <dgm:spPr/>
    </dgm:pt>
    <dgm:pt modelId="{F86E8C52-D149-419A-B625-F5D22BD16397}" type="pres">
      <dgm:prSet presAssocID="{C61014FE-1EE1-42A6-8AC3-B3A480F9C591}" presName="posSpace" presStyleCnt="0"/>
      <dgm:spPr/>
    </dgm:pt>
    <dgm:pt modelId="{A13552B0-E947-4C8F-B402-DC57A5D70427}" type="pres">
      <dgm:prSet presAssocID="{C61014FE-1EE1-42A6-8AC3-B3A480F9C591}" presName="vertFlow" presStyleCnt="0"/>
      <dgm:spPr/>
    </dgm:pt>
    <dgm:pt modelId="{2BBD521E-F508-4C6E-86CB-C66D5C6489AF}" type="pres">
      <dgm:prSet presAssocID="{C61014FE-1EE1-42A6-8AC3-B3A480F9C591}" presName="topSpace" presStyleCnt="0"/>
      <dgm:spPr/>
    </dgm:pt>
    <dgm:pt modelId="{935E4104-3DBE-4C01-A52E-793DAB3ABBFE}" type="pres">
      <dgm:prSet presAssocID="{C61014FE-1EE1-42A6-8AC3-B3A480F9C591}" presName="firstComp" presStyleCnt="0"/>
      <dgm:spPr/>
    </dgm:pt>
    <dgm:pt modelId="{9F7FE010-277B-4248-95CF-9CCDB57111B3}" type="pres">
      <dgm:prSet presAssocID="{C61014FE-1EE1-42A6-8AC3-B3A480F9C591}" presName="firstChild" presStyleLbl="bgAccFollowNode1" presStyleIdx="2" presStyleCnt="4"/>
      <dgm:spPr/>
      <dgm:t>
        <a:bodyPr/>
        <a:lstStyle/>
        <a:p>
          <a:endParaRPr lang="ru-RU"/>
        </a:p>
      </dgm:t>
    </dgm:pt>
    <dgm:pt modelId="{BB9E84D8-7A76-485E-8F63-29A60969E85C}" type="pres">
      <dgm:prSet presAssocID="{C61014FE-1EE1-42A6-8AC3-B3A480F9C591}" presName="firstChildTx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6EAE7E-9F26-47B9-921C-1307304EFBDA}" type="pres">
      <dgm:prSet presAssocID="{AEFB4411-274B-435A-88CA-76D5B0CE6F56}" presName="comp" presStyleCnt="0"/>
      <dgm:spPr/>
    </dgm:pt>
    <dgm:pt modelId="{44EA04DA-C801-4198-A7E2-787A816B8211}" type="pres">
      <dgm:prSet presAssocID="{AEFB4411-274B-435A-88CA-76D5B0CE6F56}" presName="child" presStyleLbl="bgAccFollowNode1" presStyleIdx="3" presStyleCnt="4"/>
      <dgm:spPr/>
      <dgm:t>
        <a:bodyPr/>
        <a:lstStyle/>
        <a:p>
          <a:endParaRPr lang="ru-RU"/>
        </a:p>
      </dgm:t>
    </dgm:pt>
    <dgm:pt modelId="{F06559AC-DA69-410A-90D1-CB6CCC8E1524}" type="pres">
      <dgm:prSet presAssocID="{AEFB4411-274B-435A-88CA-76D5B0CE6F56}" presName="childTx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DE3E56-10C7-4809-9520-DE0234486E2C}" type="pres">
      <dgm:prSet presAssocID="{C61014FE-1EE1-42A6-8AC3-B3A480F9C591}" presName="negSpace" presStyleCnt="0"/>
      <dgm:spPr/>
    </dgm:pt>
    <dgm:pt modelId="{70352F7D-5DE4-4DD6-8680-E30C3F6E6882}" type="pres">
      <dgm:prSet presAssocID="{C61014FE-1EE1-42A6-8AC3-B3A480F9C591}" presName="circle" presStyleLbl="node1" presStyleIdx="1" presStyleCnt="2"/>
      <dgm:spPr/>
      <dgm:t>
        <a:bodyPr/>
        <a:lstStyle/>
        <a:p>
          <a:endParaRPr lang="ru-RU"/>
        </a:p>
      </dgm:t>
    </dgm:pt>
  </dgm:ptLst>
  <dgm:cxnLst>
    <dgm:cxn modelId="{84AC3F42-CB3F-40F4-830E-F77BFCA6AF06}" type="presOf" srcId="{331991E0-D34F-4E51-8114-D98DBA2BEB04}" destId="{BB9E84D8-7A76-485E-8F63-29A60969E85C}" srcOrd="1" destOrd="0" presId="urn:microsoft.com/office/officeart/2005/8/layout/hList9"/>
    <dgm:cxn modelId="{997B86BE-BDC8-4664-B122-B4A3FFA7DB0C}" srcId="{C61014FE-1EE1-42A6-8AC3-B3A480F9C591}" destId="{331991E0-D34F-4E51-8114-D98DBA2BEB04}" srcOrd="0" destOrd="0" parTransId="{4859C3C8-9617-4042-90F3-FB86F9E00FA7}" sibTransId="{F523D223-CAAF-49C1-8F93-202FF319AB83}"/>
    <dgm:cxn modelId="{180950B1-AE73-4DAC-ADFB-8D93B26A6A4E}" type="presOf" srcId="{A51E4BCA-D434-46B6-B657-E4612C7DB7C8}" destId="{A17FDF3A-100F-43E5-B1C1-4FB1D5809BF2}" srcOrd="1" destOrd="0" presId="urn:microsoft.com/office/officeart/2005/8/layout/hList9"/>
    <dgm:cxn modelId="{E1B10F2A-7AAD-407D-8FB1-800AE4BC9553}" type="presOf" srcId="{60761C64-E9F9-485D-AD98-2CAF64D71FA9}" destId="{2C110DEC-00BE-42AB-A172-6C6BE02FB071}" srcOrd="0" destOrd="0" presId="urn:microsoft.com/office/officeart/2005/8/layout/hList9"/>
    <dgm:cxn modelId="{B7772C77-9793-421B-A4B7-0994C3A6A1C9}" type="presOf" srcId="{A51E4BCA-D434-46B6-B657-E4612C7DB7C8}" destId="{9180D4E4-E8B0-4905-A9EC-68628C40C3D3}" srcOrd="0" destOrd="0" presId="urn:microsoft.com/office/officeart/2005/8/layout/hList9"/>
    <dgm:cxn modelId="{71612824-FF6E-43B5-A2EB-98E3F871478E}" srcId="{05796363-86AF-4D0F-86BB-94F8D4F9417D}" destId="{C61014FE-1EE1-42A6-8AC3-B3A480F9C591}" srcOrd="1" destOrd="0" parTransId="{220F6E98-5B7F-4666-BC81-7D3853BDA8B1}" sibTransId="{CA600343-42AF-48D7-9262-99C49BB52394}"/>
    <dgm:cxn modelId="{625C1942-FB84-4D78-83FB-6BD9D54BD25A}" srcId="{05796363-86AF-4D0F-86BB-94F8D4F9417D}" destId="{D46FEC71-A6A8-4AC4-B09C-21B934F2A892}" srcOrd="0" destOrd="0" parTransId="{EFB3F0D0-EF85-4BB5-8E58-39468C6F803C}" sibTransId="{24E7A329-1232-452F-BD76-FBBD2D3BC07A}"/>
    <dgm:cxn modelId="{BEBB8730-3CB0-4E89-9A25-C910EDD46B29}" type="presOf" srcId="{331991E0-D34F-4E51-8114-D98DBA2BEB04}" destId="{9F7FE010-277B-4248-95CF-9CCDB57111B3}" srcOrd="0" destOrd="0" presId="urn:microsoft.com/office/officeart/2005/8/layout/hList9"/>
    <dgm:cxn modelId="{17A96E8E-1DB6-4AD0-839E-9393D1FC9685}" type="presOf" srcId="{D46FEC71-A6A8-4AC4-B09C-21B934F2A892}" destId="{2A853886-9F2E-41CE-A8C4-D6AA97D56830}" srcOrd="0" destOrd="0" presId="urn:microsoft.com/office/officeart/2005/8/layout/hList9"/>
    <dgm:cxn modelId="{D1B9855F-0BBB-4846-99ED-E397BFA9C74C}" srcId="{C61014FE-1EE1-42A6-8AC3-B3A480F9C591}" destId="{AEFB4411-274B-435A-88CA-76D5B0CE6F56}" srcOrd="1" destOrd="0" parTransId="{1D69BED1-4D63-48BB-B83F-F3F377450C46}" sibTransId="{58D49BCE-81B4-4368-874A-468E2762BDC1}"/>
    <dgm:cxn modelId="{9095D128-9611-4D90-ADCE-DCCE1B7E5D55}" type="presOf" srcId="{C61014FE-1EE1-42A6-8AC3-B3A480F9C591}" destId="{70352F7D-5DE4-4DD6-8680-E30C3F6E6882}" srcOrd="0" destOrd="0" presId="urn:microsoft.com/office/officeart/2005/8/layout/hList9"/>
    <dgm:cxn modelId="{F23A8B71-93BF-4BB8-8FFA-3C7D0172D680}" type="presOf" srcId="{AEFB4411-274B-435A-88CA-76D5B0CE6F56}" destId="{F06559AC-DA69-410A-90D1-CB6CCC8E1524}" srcOrd="1" destOrd="0" presId="urn:microsoft.com/office/officeart/2005/8/layout/hList9"/>
    <dgm:cxn modelId="{16EAA4B3-6F0F-4A76-B885-6BBA8C1576A6}" srcId="{D46FEC71-A6A8-4AC4-B09C-21B934F2A892}" destId="{60761C64-E9F9-485D-AD98-2CAF64D71FA9}" srcOrd="0" destOrd="0" parTransId="{6E6FA1F2-6AC0-4D43-A299-0162656783DC}" sibTransId="{988E8F84-4B36-4FBB-B425-BEBBD129B081}"/>
    <dgm:cxn modelId="{4849AE04-EEEF-430C-9241-99C09AAC798B}" type="presOf" srcId="{05796363-86AF-4D0F-86BB-94F8D4F9417D}" destId="{0CE59325-F93D-4E72-ADBA-048CA41E3EFF}" srcOrd="0" destOrd="0" presId="urn:microsoft.com/office/officeart/2005/8/layout/hList9"/>
    <dgm:cxn modelId="{6E97DEB6-2CC3-42C9-AC80-F313828347E7}" type="presOf" srcId="{60761C64-E9F9-485D-AD98-2CAF64D71FA9}" destId="{9A8441F5-32C4-4091-8912-B5F2A658F3DE}" srcOrd="1" destOrd="0" presId="urn:microsoft.com/office/officeart/2005/8/layout/hList9"/>
    <dgm:cxn modelId="{9381B8F5-433A-402C-B398-B24C0CC89A9E}" srcId="{D46FEC71-A6A8-4AC4-B09C-21B934F2A892}" destId="{A51E4BCA-D434-46B6-B657-E4612C7DB7C8}" srcOrd="1" destOrd="0" parTransId="{9F94010C-4814-4288-8409-1154478BBC8B}" sibTransId="{C847F917-9BE1-427F-A96D-5C1FD9A44205}"/>
    <dgm:cxn modelId="{2A6DCA38-8FA6-409F-A72E-04560A19DC35}" type="presOf" srcId="{AEFB4411-274B-435A-88CA-76D5B0CE6F56}" destId="{44EA04DA-C801-4198-A7E2-787A816B8211}" srcOrd="0" destOrd="0" presId="urn:microsoft.com/office/officeart/2005/8/layout/hList9"/>
    <dgm:cxn modelId="{8CF1D8E1-0F5F-4BD6-B531-1B900F3DFF7A}" type="presParOf" srcId="{0CE59325-F93D-4E72-ADBA-048CA41E3EFF}" destId="{A332FAD2-549E-49E3-BF8A-CDC08FF21A49}" srcOrd="0" destOrd="0" presId="urn:microsoft.com/office/officeart/2005/8/layout/hList9"/>
    <dgm:cxn modelId="{C2D9FCD5-557C-4097-9210-A8F421C717F0}" type="presParOf" srcId="{0CE59325-F93D-4E72-ADBA-048CA41E3EFF}" destId="{C7985CD3-0A61-4BAD-956D-AFBF86DB46CF}" srcOrd="1" destOrd="0" presId="urn:microsoft.com/office/officeart/2005/8/layout/hList9"/>
    <dgm:cxn modelId="{BA063983-4571-43EA-B3F6-9126103D9673}" type="presParOf" srcId="{C7985CD3-0A61-4BAD-956D-AFBF86DB46CF}" destId="{3B98EB07-5216-42FB-99F8-4C62054B7CBF}" srcOrd="0" destOrd="0" presId="urn:microsoft.com/office/officeart/2005/8/layout/hList9"/>
    <dgm:cxn modelId="{600BFCF1-878F-4588-8495-99E22CEF84EC}" type="presParOf" srcId="{C7985CD3-0A61-4BAD-956D-AFBF86DB46CF}" destId="{264797F5-7FA9-40FE-A962-2F5C11A1D98C}" srcOrd="1" destOrd="0" presId="urn:microsoft.com/office/officeart/2005/8/layout/hList9"/>
    <dgm:cxn modelId="{D647A260-D93F-4668-BBF7-CD3A3E5106B6}" type="presParOf" srcId="{264797F5-7FA9-40FE-A962-2F5C11A1D98C}" destId="{2C110DEC-00BE-42AB-A172-6C6BE02FB071}" srcOrd="0" destOrd="0" presId="urn:microsoft.com/office/officeart/2005/8/layout/hList9"/>
    <dgm:cxn modelId="{9E55FF3B-6FEA-411B-8828-437DB8258C81}" type="presParOf" srcId="{264797F5-7FA9-40FE-A962-2F5C11A1D98C}" destId="{9A8441F5-32C4-4091-8912-B5F2A658F3DE}" srcOrd="1" destOrd="0" presId="urn:microsoft.com/office/officeart/2005/8/layout/hList9"/>
    <dgm:cxn modelId="{4FD69A03-E134-457C-8273-EF0A0C8CAD70}" type="presParOf" srcId="{C7985CD3-0A61-4BAD-956D-AFBF86DB46CF}" destId="{031DA43A-83E4-4BDD-B73F-F2DFEF4BE7C2}" srcOrd="2" destOrd="0" presId="urn:microsoft.com/office/officeart/2005/8/layout/hList9"/>
    <dgm:cxn modelId="{DAB00EC0-0033-4A41-A599-0CD16EDC2AB3}" type="presParOf" srcId="{031DA43A-83E4-4BDD-B73F-F2DFEF4BE7C2}" destId="{9180D4E4-E8B0-4905-A9EC-68628C40C3D3}" srcOrd="0" destOrd="0" presId="urn:microsoft.com/office/officeart/2005/8/layout/hList9"/>
    <dgm:cxn modelId="{B7269700-3276-4DD9-801C-86CAD97F63B4}" type="presParOf" srcId="{031DA43A-83E4-4BDD-B73F-F2DFEF4BE7C2}" destId="{A17FDF3A-100F-43E5-B1C1-4FB1D5809BF2}" srcOrd="1" destOrd="0" presId="urn:microsoft.com/office/officeart/2005/8/layout/hList9"/>
    <dgm:cxn modelId="{ED764AE0-68E8-4ABF-AEF2-B0CDD341BF90}" type="presParOf" srcId="{0CE59325-F93D-4E72-ADBA-048CA41E3EFF}" destId="{FC60CA34-C149-4A55-B9FA-C718D4FCAB77}" srcOrd="2" destOrd="0" presId="urn:microsoft.com/office/officeart/2005/8/layout/hList9"/>
    <dgm:cxn modelId="{86D9FC34-2581-4651-97DE-6321D6E61CC2}" type="presParOf" srcId="{0CE59325-F93D-4E72-ADBA-048CA41E3EFF}" destId="{2A853886-9F2E-41CE-A8C4-D6AA97D56830}" srcOrd="3" destOrd="0" presId="urn:microsoft.com/office/officeart/2005/8/layout/hList9"/>
    <dgm:cxn modelId="{24E56ECB-CD14-458B-97A6-F24C9DAE8012}" type="presParOf" srcId="{0CE59325-F93D-4E72-ADBA-048CA41E3EFF}" destId="{3C92AF9F-D48E-4B2D-A881-E4DCB6B89585}" srcOrd="4" destOrd="0" presId="urn:microsoft.com/office/officeart/2005/8/layout/hList9"/>
    <dgm:cxn modelId="{E1606F8D-9DA2-4472-AEC8-07B28358A3CA}" type="presParOf" srcId="{0CE59325-F93D-4E72-ADBA-048CA41E3EFF}" destId="{F86E8C52-D149-419A-B625-F5D22BD16397}" srcOrd="5" destOrd="0" presId="urn:microsoft.com/office/officeart/2005/8/layout/hList9"/>
    <dgm:cxn modelId="{8F0B4F8C-4F65-41B0-84B7-9B24641A512D}" type="presParOf" srcId="{0CE59325-F93D-4E72-ADBA-048CA41E3EFF}" destId="{A13552B0-E947-4C8F-B402-DC57A5D70427}" srcOrd="6" destOrd="0" presId="urn:microsoft.com/office/officeart/2005/8/layout/hList9"/>
    <dgm:cxn modelId="{4F0EBE07-B79F-4686-A3F7-ACDD769BE99A}" type="presParOf" srcId="{A13552B0-E947-4C8F-B402-DC57A5D70427}" destId="{2BBD521E-F508-4C6E-86CB-C66D5C6489AF}" srcOrd="0" destOrd="0" presId="urn:microsoft.com/office/officeart/2005/8/layout/hList9"/>
    <dgm:cxn modelId="{EF0F5B21-D190-4781-9EC6-DA6DBA3919BD}" type="presParOf" srcId="{A13552B0-E947-4C8F-B402-DC57A5D70427}" destId="{935E4104-3DBE-4C01-A52E-793DAB3ABBFE}" srcOrd="1" destOrd="0" presId="urn:microsoft.com/office/officeart/2005/8/layout/hList9"/>
    <dgm:cxn modelId="{552EC964-71A1-498A-9A87-65DDB2232CA0}" type="presParOf" srcId="{935E4104-3DBE-4C01-A52E-793DAB3ABBFE}" destId="{9F7FE010-277B-4248-95CF-9CCDB57111B3}" srcOrd="0" destOrd="0" presId="urn:microsoft.com/office/officeart/2005/8/layout/hList9"/>
    <dgm:cxn modelId="{53D5CF04-B969-432A-9C9D-654020A91336}" type="presParOf" srcId="{935E4104-3DBE-4C01-A52E-793DAB3ABBFE}" destId="{BB9E84D8-7A76-485E-8F63-29A60969E85C}" srcOrd="1" destOrd="0" presId="urn:microsoft.com/office/officeart/2005/8/layout/hList9"/>
    <dgm:cxn modelId="{4B42A24D-E9BC-463E-88E7-B4D0F375F97A}" type="presParOf" srcId="{A13552B0-E947-4C8F-B402-DC57A5D70427}" destId="{CF6EAE7E-9F26-47B9-921C-1307304EFBDA}" srcOrd="2" destOrd="0" presId="urn:microsoft.com/office/officeart/2005/8/layout/hList9"/>
    <dgm:cxn modelId="{5B358B4E-B384-42CD-B67E-C8CB3EF02545}" type="presParOf" srcId="{CF6EAE7E-9F26-47B9-921C-1307304EFBDA}" destId="{44EA04DA-C801-4198-A7E2-787A816B8211}" srcOrd="0" destOrd="0" presId="urn:microsoft.com/office/officeart/2005/8/layout/hList9"/>
    <dgm:cxn modelId="{F1798112-BB71-478A-AE94-91349A311BD4}" type="presParOf" srcId="{CF6EAE7E-9F26-47B9-921C-1307304EFBDA}" destId="{F06559AC-DA69-410A-90D1-CB6CCC8E1524}" srcOrd="1" destOrd="0" presId="urn:microsoft.com/office/officeart/2005/8/layout/hList9"/>
    <dgm:cxn modelId="{F6898FE6-E39B-46E7-8FF9-7484AC5726F5}" type="presParOf" srcId="{0CE59325-F93D-4E72-ADBA-048CA41E3EFF}" destId="{06DE3E56-10C7-4809-9520-DE0234486E2C}" srcOrd="7" destOrd="0" presId="urn:microsoft.com/office/officeart/2005/8/layout/hList9"/>
    <dgm:cxn modelId="{E0050DC0-9B22-4245-9569-C9027A492A7F}" type="presParOf" srcId="{0CE59325-F93D-4E72-ADBA-048CA41E3EFF}" destId="{70352F7D-5DE4-4DD6-8680-E30C3F6E6882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6754F016-5C2C-42EB-99C7-04AE3BDA8D65}" type="doc">
      <dgm:prSet loTypeId="urn:microsoft.com/office/officeart/2005/8/layout/vList2" loCatId="list" qsTypeId="urn:microsoft.com/office/officeart/2005/8/quickstyle/simple1#5" qsCatId="simple" csTypeId="urn:microsoft.com/office/officeart/2005/8/colors/accent1_2#5" csCatId="accent1" phldr="1"/>
      <dgm:spPr/>
      <dgm:t>
        <a:bodyPr/>
        <a:lstStyle/>
        <a:p>
          <a:endParaRPr lang="ru-RU"/>
        </a:p>
      </dgm:t>
    </dgm:pt>
    <dgm:pt modelId="{4CDB0305-586E-4850-BFBA-45A523CA4923}">
      <dgm:prSet custT="1"/>
      <dgm:spPr/>
      <dgm:t>
        <a:bodyPr/>
        <a:lstStyle/>
        <a:p>
          <a:pPr algn="ctr" rtl="0"/>
          <a:r>
            <a:rPr lang="ru-RU" sz="1600" b="1" dirty="0" smtClean="0"/>
            <a:t>Доля расходов на реализацию муниципальных программ Константиновского района в общем объеме расходов в 2017 году </a:t>
          </a:r>
          <a:endParaRPr lang="ru-RU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EBF2A5F-6770-41D3-9135-8B7E68C293FF}" type="parTrans" cxnId="{D2164A99-2E5F-401D-A8A5-E06CCFB31AC3}">
      <dgm:prSet/>
      <dgm:spPr/>
      <dgm:t>
        <a:bodyPr/>
        <a:lstStyle/>
        <a:p>
          <a:endParaRPr lang="ru-RU"/>
        </a:p>
      </dgm:t>
    </dgm:pt>
    <dgm:pt modelId="{509902B5-C749-4F05-859C-583FCD648E4D}" type="sibTrans" cxnId="{D2164A99-2E5F-401D-A8A5-E06CCFB31AC3}">
      <dgm:prSet/>
      <dgm:spPr/>
      <dgm:t>
        <a:bodyPr/>
        <a:lstStyle/>
        <a:p>
          <a:endParaRPr lang="ru-RU"/>
        </a:p>
      </dgm:t>
    </dgm:pt>
    <dgm:pt modelId="{48A9C965-37F3-4EB6-B814-451752C0CDD3}" type="pres">
      <dgm:prSet presAssocID="{6754F016-5C2C-42EB-99C7-04AE3BDA8D6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5901675-FE11-4B78-9096-1529E03C71C1}" type="pres">
      <dgm:prSet presAssocID="{4CDB0305-586E-4850-BFBA-45A523CA4923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FA51CAE-A8F4-4AF1-8C2C-DBD28856196D}" type="presOf" srcId="{4CDB0305-586E-4850-BFBA-45A523CA4923}" destId="{B5901675-FE11-4B78-9096-1529E03C71C1}" srcOrd="0" destOrd="0" presId="urn:microsoft.com/office/officeart/2005/8/layout/vList2"/>
    <dgm:cxn modelId="{D2164A99-2E5F-401D-A8A5-E06CCFB31AC3}" srcId="{6754F016-5C2C-42EB-99C7-04AE3BDA8D65}" destId="{4CDB0305-586E-4850-BFBA-45A523CA4923}" srcOrd="0" destOrd="0" parTransId="{CEBF2A5F-6770-41D3-9135-8B7E68C293FF}" sibTransId="{509902B5-C749-4F05-859C-583FCD648E4D}"/>
    <dgm:cxn modelId="{1F07225B-D418-42E9-8EBF-E2CDBDFCE0C2}" type="presOf" srcId="{6754F016-5C2C-42EB-99C7-04AE3BDA8D65}" destId="{48A9C965-37F3-4EB6-B814-451752C0CDD3}" srcOrd="0" destOrd="0" presId="urn:microsoft.com/office/officeart/2005/8/layout/vList2"/>
    <dgm:cxn modelId="{78F9C8E0-ED40-4DA8-865A-57DF3586E08E}" type="presParOf" srcId="{48A9C965-37F3-4EB6-B814-451752C0CDD3}" destId="{B5901675-FE11-4B78-9096-1529E03C71C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523F3769-07B4-41E9-9554-73ECAAA75E8D}" type="doc">
      <dgm:prSet loTypeId="urn:microsoft.com/office/officeart/2005/8/layout/vList5" loCatId="list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248F4927-3152-498E-B63E-F7C59BEF16F0}">
      <dgm:prSet phldrT="[Текст]" custT="1"/>
      <dgm:spPr/>
      <dgm:t>
        <a:bodyPr/>
        <a:lstStyle/>
        <a:p>
          <a:r>
            <a:rPr lang="ru-RU" sz="1400" dirty="0" smtClean="0"/>
            <a:t>4,0 тыс.руб</a:t>
          </a:r>
          <a:r>
            <a:rPr lang="ru-RU" sz="900" dirty="0" smtClean="0"/>
            <a:t>.</a:t>
          </a:r>
          <a:endParaRPr lang="ru-RU" sz="900" dirty="0"/>
        </a:p>
      </dgm:t>
    </dgm:pt>
    <dgm:pt modelId="{5556CD7C-DE70-446E-809C-C14CC33FF839}" type="parTrans" cxnId="{1E255530-1D32-44DD-991D-CF5D5B0C7A4C}">
      <dgm:prSet/>
      <dgm:spPr/>
      <dgm:t>
        <a:bodyPr/>
        <a:lstStyle/>
        <a:p>
          <a:endParaRPr lang="ru-RU"/>
        </a:p>
      </dgm:t>
    </dgm:pt>
    <dgm:pt modelId="{D86D4F54-ADC6-4D9E-AF43-45623E79B43A}" type="sibTrans" cxnId="{1E255530-1D32-44DD-991D-CF5D5B0C7A4C}">
      <dgm:prSet/>
      <dgm:spPr/>
      <dgm:t>
        <a:bodyPr/>
        <a:lstStyle/>
        <a:p>
          <a:endParaRPr lang="ru-RU"/>
        </a:p>
      </dgm:t>
    </dgm:pt>
    <dgm:pt modelId="{C296D4AE-94D8-4286-923F-4D61BF98EA80}">
      <dgm:prSet phldrT="[Текст]"/>
      <dgm:spPr/>
      <dgm:t>
        <a:bodyPr/>
        <a:lstStyle/>
        <a:p>
          <a:r>
            <a:rPr lang="ru-RU" dirty="0" smtClean="0"/>
            <a:t>Фестиваль патриотической песни «Песня в солдатской шинели»</a:t>
          </a:r>
          <a:endParaRPr lang="ru-RU" dirty="0"/>
        </a:p>
      </dgm:t>
    </dgm:pt>
    <dgm:pt modelId="{D45DD932-EBE1-411E-937E-927A4DFAB067}" type="parTrans" cxnId="{544532FE-FF71-44F2-B6AC-8AC9BEBC26E0}">
      <dgm:prSet/>
      <dgm:spPr/>
      <dgm:t>
        <a:bodyPr/>
        <a:lstStyle/>
        <a:p>
          <a:endParaRPr lang="ru-RU"/>
        </a:p>
      </dgm:t>
    </dgm:pt>
    <dgm:pt modelId="{BA221FFB-2707-4DDF-BB3D-1B4AF8969B1F}" type="sibTrans" cxnId="{544532FE-FF71-44F2-B6AC-8AC9BEBC26E0}">
      <dgm:prSet/>
      <dgm:spPr/>
      <dgm:t>
        <a:bodyPr/>
        <a:lstStyle/>
        <a:p>
          <a:endParaRPr lang="ru-RU"/>
        </a:p>
      </dgm:t>
    </dgm:pt>
    <dgm:pt modelId="{35ECDBA0-9376-42EE-853F-3BF0154D6994}">
      <dgm:prSet phldrT="[Текст]"/>
      <dgm:spPr/>
      <dgm:t>
        <a:bodyPr/>
        <a:lstStyle/>
        <a:p>
          <a:r>
            <a:rPr lang="ru-RU" dirty="0" smtClean="0"/>
            <a:t>Районный фестиваль «Донские родники» ко Дню России</a:t>
          </a:r>
          <a:endParaRPr lang="ru-RU" dirty="0"/>
        </a:p>
      </dgm:t>
    </dgm:pt>
    <dgm:pt modelId="{E31EFADA-3AEA-496D-9054-717E5E394D39}" type="parTrans" cxnId="{EAAD20D9-E883-49BB-A49A-AD24B3ED80E6}">
      <dgm:prSet/>
      <dgm:spPr/>
      <dgm:t>
        <a:bodyPr/>
        <a:lstStyle/>
        <a:p>
          <a:endParaRPr lang="ru-RU"/>
        </a:p>
      </dgm:t>
    </dgm:pt>
    <dgm:pt modelId="{AAEF9F89-358F-4E81-9B51-EBAA3AE21A6D}" type="sibTrans" cxnId="{EAAD20D9-E883-49BB-A49A-AD24B3ED80E6}">
      <dgm:prSet/>
      <dgm:spPr/>
      <dgm:t>
        <a:bodyPr/>
        <a:lstStyle/>
        <a:p>
          <a:endParaRPr lang="ru-RU"/>
        </a:p>
      </dgm:t>
    </dgm:pt>
    <dgm:pt modelId="{5F4FC5B5-F628-4F69-BFB8-AF7DE2EDF913}">
      <dgm:prSet phldrT="[Текст]" custT="1"/>
      <dgm:spPr/>
      <dgm:t>
        <a:bodyPr/>
        <a:lstStyle/>
        <a:p>
          <a:r>
            <a:rPr lang="ru-RU" sz="1400" dirty="0" smtClean="0"/>
            <a:t>15,3 тыс.руб.</a:t>
          </a:r>
          <a:endParaRPr lang="ru-RU" sz="1400" dirty="0"/>
        </a:p>
      </dgm:t>
    </dgm:pt>
    <dgm:pt modelId="{49893415-832F-4274-8577-4125C7C1BD46}" type="parTrans" cxnId="{61EB86E2-67F7-45A6-BD0E-FE57CC22E981}">
      <dgm:prSet/>
      <dgm:spPr/>
      <dgm:t>
        <a:bodyPr/>
        <a:lstStyle/>
        <a:p>
          <a:endParaRPr lang="ru-RU"/>
        </a:p>
      </dgm:t>
    </dgm:pt>
    <dgm:pt modelId="{F9E3B4ED-08AF-4496-B0CD-D47AEC0F3F17}" type="sibTrans" cxnId="{61EB86E2-67F7-45A6-BD0E-FE57CC22E981}">
      <dgm:prSet/>
      <dgm:spPr/>
      <dgm:t>
        <a:bodyPr/>
        <a:lstStyle/>
        <a:p>
          <a:endParaRPr lang="ru-RU"/>
        </a:p>
      </dgm:t>
    </dgm:pt>
    <dgm:pt modelId="{EBE5EE59-5D7A-4FAF-A9B3-AFC9ECF6DE2A}">
      <dgm:prSet phldrT="[Текст]"/>
      <dgm:spPr/>
      <dgm:t>
        <a:bodyPr/>
        <a:lstStyle/>
        <a:p>
          <a:r>
            <a:rPr lang="ru-RU" dirty="0" smtClean="0"/>
            <a:t>5,0 тыс.руб.</a:t>
          </a:r>
          <a:endParaRPr lang="ru-RU" dirty="0"/>
        </a:p>
      </dgm:t>
    </dgm:pt>
    <dgm:pt modelId="{CFCC5A72-D86A-4E3A-8BCE-B14A10CB27A1}" type="parTrans" cxnId="{5336D5AE-E011-45A0-8218-9B81BC40F198}">
      <dgm:prSet/>
      <dgm:spPr/>
      <dgm:t>
        <a:bodyPr/>
        <a:lstStyle/>
        <a:p>
          <a:endParaRPr lang="ru-RU"/>
        </a:p>
      </dgm:t>
    </dgm:pt>
    <dgm:pt modelId="{305AAFEC-D278-4CA8-8C81-B7367894C4EF}" type="sibTrans" cxnId="{5336D5AE-E011-45A0-8218-9B81BC40F198}">
      <dgm:prSet/>
      <dgm:spPr/>
      <dgm:t>
        <a:bodyPr/>
        <a:lstStyle/>
        <a:p>
          <a:endParaRPr lang="ru-RU"/>
        </a:p>
      </dgm:t>
    </dgm:pt>
    <dgm:pt modelId="{D0DB903F-2E00-43DB-83C0-D7A5843DBEC0}">
      <dgm:prSet phldrT="[Текст]" custT="1"/>
      <dgm:spPr/>
      <dgm:t>
        <a:bodyPr/>
        <a:lstStyle/>
        <a:p>
          <a:r>
            <a:rPr lang="ru-RU" sz="1400" dirty="0" smtClean="0"/>
            <a:t>11,1 тыс.руб.</a:t>
          </a:r>
          <a:endParaRPr lang="ru-RU" sz="1400" dirty="0"/>
        </a:p>
      </dgm:t>
    </dgm:pt>
    <dgm:pt modelId="{86562F9F-5418-4E07-B73E-CF48AF641759}" type="sibTrans" cxnId="{6EC576AA-C84D-4F38-A067-01E7C7D55938}">
      <dgm:prSet/>
      <dgm:spPr/>
      <dgm:t>
        <a:bodyPr/>
        <a:lstStyle/>
        <a:p>
          <a:endParaRPr lang="ru-RU"/>
        </a:p>
      </dgm:t>
    </dgm:pt>
    <dgm:pt modelId="{F877337D-D718-4617-8166-8BC4B42AAFD5}" type="parTrans" cxnId="{6EC576AA-C84D-4F38-A067-01E7C7D55938}">
      <dgm:prSet/>
      <dgm:spPr/>
      <dgm:t>
        <a:bodyPr/>
        <a:lstStyle/>
        <a:p>
          <a:endParaRPr lang="ru-RU"/>
        </a:p>
      </dgm:t>
    </dgm:pt>
    <dgm:pt modelId="{43E4EA6F-B635-451D-BC9B-746E6C234242}">
      <dgm:prSet phldrT="[Текст]"/>
      <dgm:spPr/>
      <dgm:t>
        <a:bodyPr/>
        <a:lstStyle/>
        <a:p>
          <a:r>
            <a:rPr lang="ru-RU" dirty="0" smtClean="0"/>
            <a:t>Районный бал выпускников «Бал цветов»</a:t>
          </a:r>
          <a:endParaRPr lang="ru-RU" dirty="0"/>
        </a:p>
      </dgm:t>
    </dgm:pt>
    <dgm:pt modelId="{C7B6C8DF-2A52-4EB3-92A3-FAA97A6D9692}" type="parTrans" cxnId="{B47196F0-70EE-49C1-A90B-5C8D73064E41}">
      <dgm:prSet/>
      <dgm:spPr/>
      <dgm:t>
        <a:bodyPr/>
        <a:lstStyle/>
        <a:p>
          <a:endParaRPr lang="ru-RU"/>
        </a:p>
      </dgm:t>
    </dgm:pt>
    <dgm:pt modelId="{7431695A-2201-4E5B-95F1-368C9F02300A}" type="sibTrans" cxnId="{B47196F0-70EE-49C1-A90B-5C8D73064E41}">
      <dgm:prSet/>
      <dgm:spPr/>
      <dgm:t>
        <a:bodyPr/>
        <a:lstStyle/>
        <a:p>
          <a:endParaRPr lang="ru-RU"/>
        </a:p>
      </dgm:t>
    </dgm:pt>
    <dgm:pt modelId="{763C89E1-95B4-4BBE-B0DB-2673233A17AC}">
      <dgm:prSet phldrT="[Текст]" custT="1"/>
      <dgm:spPr/>
      <dgm:t>
        <a:bodyPr/>
        <a:lstStyle/>
        <a:p>
          <a:r>
            <a:rPr lang="ru-RU" sz="1400" dirty="0" smtClean="0"/>
            <a:t>1,0 тыс.руб</a:t>
          </a:r>
          <a:r>
            <a:rPr lang="ru-RU" sz="800" dirty="0" smtClean="0"/>
            <a:t>.</a:t>
          </a:r>
          <a:endParaRPr lang="ru-RU" sz="800" dirty="0"/>
        </a:p>
      </dgm:t>
    </dgm:pt>
    <dgm:pt modelId="{7E349AA5-8A7B-44B5-B2CC-E2E41AECD7A2}" type="parTrans" cxnId="{B67563FD-7688-47A4-8B80-D96EA0EA472D}">
      <dgm:prSet/>
      <dgm:spPr/>
      <dgm:t>
        <a:bodyPr/>
        <a:lstStyle/>
        <a:p>
          <a:endParaRPr lang="ru-RU"/>
        </a:p>
      </dgm:t>
    </dgm:pt>
    <dgm:pt modelId="{31C228E1-C74C-4DE8-9E55-F82AD38243E0}" type="sibTrans" cxnId="{B67563FD-7688-47A4-8B80-D96EA0EA472D}">
      <dgm:prSet/>
      <dgm:spPr/>
      <dgm:t>
        <a:bodyPr/>
        <a:lstStyle/>
        <a:p>
          <a:endParaRPr lang="ru-RU"/>
        </a:p>
      </dgm:t>
    </dgm:pt>
    <dgm:pt modelId="{04AE7DDF-1F36-4BB9-A8AF-C969A5191FFC}">
      <dgm:prSet phldrT="[Текст]"/>
      <dgm:spPr/>
      <dgm:t>
        <a:bodyPr/>
        <a:lstStyle/>
        <a:p>
          <a:r>
            <a:rPr lang="ru-RU" dirty="0" smtClean="0"/>
            <a:t>Районный фестиваль семейного творчества «Семья – источник вдохновенья»</a:t>
          </a:r>
          <a:endParaRPr lang="ru-RU" dirty="0"/>
        </a:p>
      </dgm:t>
    </dgm:pt>
    <dgm:pt modelId="{C86292E2-B7E6-4D9C-88E3-AA1DE4812371}" type="parTrans" cxnId="{EE4D341F-93DE-4C15-BE04-0F1578ACE1F3}">
      <dgm:prSet/>
      <dgm:spPr/>
      <dgm:t>
        <a:bodyPr/>
        <a:lstStyle/>
        <a:p>
          <a:endParaRPr lang="ru-RU"/>
        </a:p>
      </dgm:t>
    </dgm:pt>
    <dgm:pt modelId="{030440C6-CF2A-44E9-A03A-7C5AE270A69A}" type="sibTrans" cxnId="{EE4D341F-93DE-4C15-BE04-0F1578ACE1F3}">
      <dgm:prSet/>
      <dgm:spPr/>
      <dgm:t>
        <a:bodyPr/>
        <a:lstStyle/>
        <a:p>
          <a:endParaRPr lang="ru-RU"/>
        </a:p>
      </dgm:t>
    </dgm:pt>
    <dgm:pt modelId="{2D22C969-F870-428C-8E94-86FC1F7EE7F9}">
      <dgm:prSet phldrT="[Текст]"/>
      <dgm:spPr/>
      <dgm:t>
        <a:bodyPr/>
        <a:lstStyle/>
        <a:p>
          <a:r>
            <a:rPr lang="ru-RU" dirty="0" smtClean="0"/>
            <a:t>Фестиваль сладкой жизни</a:t>
          </a:r>
          <a:endParaRPr lang="ru-RU" dirty="0"/>
        </a:p>
      </dgm:t>
    </dgm:pt>
    <dgm:pt modelId="{F7056644-79C8-49F8-BEDA-5D608FBF688C}" type="parTrans" cxnId="{97D0D248-37D3-4D7D-AB2A-2155A1B7E907}">
      <dgm:prSet/>
      <dgm:spPr/>
      <dgm:t>
        <a:bodyPr/>
        <a:lstStyle/>
        <a:p>
          <a:endParaRPr lang="ru-RU"/>
        </a:p>
      </dgm:t>
    </dgm:pt>
    <dgm:pt modelId="{270AAA6D-FB2A-4A2D-A61F-990A2D453152}" type="sibTrans" cxnId="{97D0D248-37D3-4D7D-AB2A-2155A1B7E907}">
      <dgm:prSet/>
      <dgm:spPr/>
      <dgm:t>
        <a:bodyPr/>
        <a:lstStyle/>
        <a:p>
          <a:endParaRPr lang="ru-RU"/>
        </a:p>
      </dgm:t>
    </dgm:pt>
    <dgm:pt modelId="{80992891-A32B-4731-A924-1721A7FEDC7F}" type="pres">
      <dgm:prSet presAssocID="{523F3769-07B4-41E9-9554-73ECAAA75E8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9BFA365-C3F9-485B-B0A3-B4BC74C218A7}" type="pres">
      <dgm:prSet presAssocID="{248F4927-3152-498E-B63E-F7C59BEF16F0}" presName="linNode" presStyleCnt="0"/>
      <dgm:spPr/>
    </dgm:pt>
    <dgm:pt modelId="{B0D09CF4-C147-4692-9EC6-109AFC553275}" type="pres">
      <dgm:prSet presAssocID="{248F4927-3152-498E-B63E-F7C59BEF16F0}" presName="parentText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05BBCC-BEFE-4367-86EF-44702AF23BA5}" type="pres">
      <dgm:prSet presAssocID="{248F4927-3152-498E-B63E-F7C59BEF16F0}" presName="descendantText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CB1ADA-1614-4040-9CE0-4316390B4F8B}" type="pres">
      <dgm:prSet presAssocID="{D86D4F54-ADC6-4D9E-AF43-45623E79B43A}" presName="sp" presStyleCnt="0"/>
      <dgm:spPr/>
    </dgm:pt>
    <dgm:pt modelId="{0AEBAD38-D91B-48A0-B839-C80592F78E08}" type="pres">
      <dgm:prSet presAssocID="{D0DB903F-2E00-43DB-83C0-D7A5843DBEC0}" presName="linNode" presStyleCnt="0"/>
      <dgm:spPr/>
    </dgm:pt>
    <dgm:pt modelId="{B35BADFA-2242-4113-83A5-AFF98649A85A}" type="pres">
      <dgm:prSet presAssocID="{D0DB903F-2E00-43DB-83C0-D7A5843DBEC0}" presName="parentText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1F680C-2972-4B13-A7B2-8782ABF84475}" type="pres">
      <dgm:prSet presAssocID="{D0DB903F-2E00-43DB-83C0-D7A5843DBEC0}" presName="descendantText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6C42CD-1801-4BEB-A626-90B97CF4C527}" type="pres">
      <dgm:prSet presAssocID="{86562F9F-5418-4E07-B73E-CF48AF641759}" presName="sp" presStyleCnt="0"/>
      <dgm:spPr/>
    </dgm:pt>
    <dgm:pt modelId="{56C0A0CF-39B6-4154-BC46-F3732EEC447D}" type="pres">
      <dgm:prSet presAssocID="{5F4FC5B5-F628-4F69-BFB8-AF7DE2EDF913}" presName="linNode" presStyleCnt="0"/>
      <dgm:spPr/>
    </dgm:pt>
    <dgm:pt modelId="{5D010674-FF8D-414C-BA8A-A0677FCE0CE5}" type="pres">
      <dgm:prSet presAssocID="{5F4FC5B5-F628-4F69-BFB8-AF7DE2EDF913}" presName="parentText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F6A058-2906-45BD-9B09-414CB067D94F}" type="pres">
      <dgm:prSet presAssocID="{5F4FC5B5-F628-4F69-BFB8-AF7DE2EDF913}" presName="descendantText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4DB122-88F0-45E9-B189-A5F91AC0D67E}" type="pres">
      <dgm:prSet presAssocID="{F9E3B4ED-08AF-4496-B0CD-D47AEC0F3F17}" presName="sp" presStyleCnt="0"/>
      <dgm:spPr/>
    </dgm:pt>
    <dgm:pt modelId="{6FADBA2F-9E6B-4E98-9FB0-4F4A1B45857C}" type="pres">
      <dgm:prSet presAssocID="{EBE5EE59-5D7A-4FAF-A9B3-AFC9ECF6DE2A}" presName="linNode" presStyleCnt="0"/>
      <dgm:spPr/>
    </dgm:pt>
    <dgm:pt modelId="{EE2182C3-6919-4368-BCEA-EE540C8DAD07}" type="pres">
      <dgm:prSet presAssocID="{EBE5EE59-5D7A-4FAF-A9B3-AFC9ECF6DE2A}" presName="parentText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92179F-62F4-4542-8E3A-6E5B03541143}" type="pres">
      <dgm:prSet presAssocID="{EBE5EE59-5D7A-4FAF-A9B3-AFC9ECF6DE2A}" presName="descendantText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039711-3F99-41E5-A0AF-2C366250F11E}" type="pres">
      <dgm:prSet presAssocID="{305AAFEC-D278-4CA8-8C81-B7367894C4EF}" presName="sp" presStyleCnt="0"/>
      <dgm:spPr/>
    </dgm:pt>
    <dgm:pt modelId="{9F341404-2AF7-4A02-A60B-1B8ACE16AF75}" type="pres">
      <dgm:prSet presAssocID="{763C89E1-95B4-4BBE-B0DB-2673233A17AC}" presName="linNode" presStyleCnt="0"/>
      <dgm:spPr/>
    </dgm:pt>
    <dgm:pt modelId="{6A1D5DDA-320E-42E4-AFB4-8DC725DBE14A}" type="pres">
      <dgm:prSet presAssocID="{763C89E1-95B4-4BBE-B0DB-2673233A17AC}" presName="parentText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6D59F8-1978-4B21-B281-093238C0FE46}" type="pres">
      <dgm:prSet presAssocID="{763C89E1-95B4-4BBE-B0DB-2673233A17AC}" presName="descendantText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F291C46-EB25-42FD-AA3E-F26D9F404786}" type="presOf" srcId="{EBE5EE59-5D7A-4FAF-A9B3-AFC9ECF6DE2A}" destId="{EE2182C3-6919-4368-BCEA-EE540C8DAD07}" srcOrd="0" destOrd="0" presId="urn:microsoft.com/office/officeart/2005/8/layout/vList5"/>
    <dgm:cxn modelId="{EE4D341F-93DE-4C15-BE04-0F1578ACE1F3}" srcId="{EBE5EE59-5D7A-4FAF-A9B3-AFC9ECF6DE2A}" destId="{04AE7DDF-1F36-4BB9-A8AF-C969A5191FFC}" srcOrd="0" destOrd="0" parTransId="{C86292E2-B7E6-4D9C-88E3-AA1DE4812371}" sibTransId="{030440C6-CF2A-44E9-A03A-7C5AE270A69A}"/>
    <dgm:cxn modelId="{61EB86E2-67F7-45A6-BD0E-FE57CC22E981}" srcId="{523F3769-07B4-41E9-9554-73ECAAA75E8D}" destId="{5F4FC5B5-F628-4F69-BFB8-AF7DE2EDF913}" srcOrd="2" destOrd="0" parTransId="{49893415-832F-4274-8577-4125C7C1BD46}" sibTransId="{F9E3B4ED-08AF-4496-B0CD-D47AEC0F3F17}"/>
    <dgm:cxn modelId="{97D0D248-37D3-4D7D-AB2A-2155A1B7E907}" srcId="{763C89E1-95B4-4BBE-B0DB-2673233A17AC}" destId="{2D22C969-F870-428C-8E94-86FC1F7EE7F9}" srcOrd="0" destOrd="0" parTransId="{F7056644-79C8-49F8-BEDA-5D608FBF688C}" sibTransId="{270AAA6D-FB2A-4A2D-A61F-990A2D453152}"/>
    <dgm:cxn modelId="{B47196F0-70EE-49C1-A90B-5C8D73064E41}" srcId="{5F4FC5B5-F628-4F69-BFB8-AF7DE2EDF913}" destId="{43E4EA6F-B635-451D-BC9B-746E6C234242}" srcOrd="0" destOrd="0" parTransId="{C7B6C8DF-2A52-4EB3-92A3-FAA97A6D9692}" sibTransId="{7431695A-2201-4E5B-95F1-368C9F02300A}"/>
    <dgm:cxn modelId="{5336D5AE-E011-45A0-8218-9B81BC40F198}" srcId="{523F3769-07B4-41E9-9554-73ECAAA75E8D}" destId="{EBE5EE59-5D7A-4FAF-A9B3-AFC9ECF6DE2A}" srcOrd="3" destOrd="0" parTransId="{CFCC5A72-D86A-4E3A-8BCE-B14A10CB27A1}" sibTransId="{305AAFEC-D278-4CA8-8C81-B7367894C4EF}"/>
    <dgm:cxn modelId="{6EC576AA-C84D-4F38-A067-01E7C7D55938}" srcId="{523F3769-07B4-41E9-9554-73ECAAA75E8D}" destId="{D0DB903F-2E00-43DB-83C0-D7A5843DBEC0}" srcOrd="1" destOrd="0" parTransId="{F877337D-D718-4617-8166-8BC4B42AAFD5}" sibTransId="{86562F9F-5418-4E07-B73E-CF48AF641759}"/>
    <dgm:cxn modelId="{EAAD20D9-E883-49BB-A49A-AD24B3ED80E6}" srcId="{D0DB903F-2E00-43DB-83C0-D7A5843DBEC0}" destId="{35ECDBA0-9376-42EE-853F-3BF0154D6994}" srcOrd="0" destOrd="0" parTransId="{E31EFADA-3AEA-496D-9054-717E5E394D39}" sibTransId="{AAEF9F89-358F-4E81-9B51-EBAA3AE21A6D}"/>
    <dgm:cxn modelId="{27729C54-6D4F-4F15-9D05-A48F45E63E45}" type="presOf" srcId="{D0DB903F-2E00-43DB-83C0-D7A5843DBEC0}" destId="{B35BADFA-2242-4113-83A5-AFF98649A85A}" srcOrd="0" destOrd="0" presId="urn:microsoft.com/office/officeart/2005/8/layout/vList5"/>
    <dgm:cxn modelId="{F72C7FEB-F562-4CE8-8F6A-D5412911130B}" type="presOf" srcId="{35ECDBA0-9376-42EE-853F-3BF0154D6994}" destId="{441F680C-2972-4B13-A7B2-8782ABF84475}" srcOrd="0" destOrd="0" presId="urn:microsoft.com/office/officeart/2005/8/layout/vList5"/>
    <dgm:cxn modelId="{544532FE-FF71-44F2-B6AC-8AC9BEBC26E0}" srcId="{248F4927-3152-498E-B63E-F7C59BEF16F0}" destId="{C296D4AE-94D8-4286-923F-4D61BF98EA80}" srcOrd="0" destOrd="0" parTransId="{D45DD932-EBE1-411E-937E-927A4DFAB067}" sibTransId="{BA221FFB-2707-4DDF-BB3D-1B4AF8969B1F}"/>
    <dgm:cxn modelId="{DDC7FB45-A60E-4A26-AEF3-5989B8DD0D1C}" type="presOf" srcId="{5F4FC5B5-F628-4F69-BFB8-AF7DE2EDF913}" destId="{5D010674-FF8D-414C-BA8A-A0677FCE0CE5}" srcOrd="0" destOrd="0" presId="urn:microsoft.com/office/officeart/2005/8/layout/vList5"/>
    <dgm:cxn modelId="{D7E18AAE-6552-42AD-86B2-EFE8DCCD8813}" type="presOf" srcId="{43E4EA6F-B635-451D-BC9B-746E6C234242}" destId="{D4F6A058-2906-45BD-9B09-414CB067D94F}" srcOrd="0" destOrd="0" presId="urn:microsoft.com/office/officeart/2005/8/layout/vList5"/>
    <dgm:cxn modelId="{2598D329-BD8B-4A61-87A2-415180A0D942}" type="presOf" srcId="{04AE7DDF-1F36-4BB9-A8AF-C969A5191FFC}" destId="{4892179F-62F4-4542-8E3A-6E5B03541143}" srcOrd="0" destOrd="0" presId="urn:microsoft.com/office/officeart/2005/8/layout/vList5"/>
    <dgm:cxn modelId="{CB181E92-B14F-4444-90E6-D19EAC955127}" type="presOf" srcId="{C296D4AE-94D8-4286-923F-4D61BF98EA80}" destId="{4605BBCC-BEFE-4367-86EF-44702AF23BA5}" srcOrd="0" destOrd="0" presId="urn:microsoft.com/office/officeart/2005/8/layout/vList5"/>
    <dgm:cxn modelId="{AA053C8E-2C37-407B-8D37-C64F3ED34851}" type="presOf" srcId="{2D22C969-F870-428C-8E94-86FC1F7EE7F9}" destId="{426D59F8-1978-4B21-B281-093238C0FE46}" srcOrd="0" destOrd="0" presId="urn:microsoft.com/office/officeart/2005/8/layout/vList5"/>
    <dgm:cxn modelId="{B67563FD-7688-47A4-8B80-D96EA0EA472D}" srcId="{523F3769-07B4-41E9-9554-73ECAAA75E8D}" destId="{763C89E1-95B4-4BBE-B0DB-2673233A17AC}" srcOrd="4" destOrd="0" parTransId="{7E349AA5-8A7B-44B5-B2CC-E2E41AECD7A2}" sibTransId="{31C228E1-C74C-4DE8-9E55-F82AD38243E0}"/>
    <dgm:cxn modelId="{9DA71837-ADBC-46E8-A609-1ED95AE76FC3}" type="presOf" srcId="{248F4927-3152-498E-B63E-F7C59BEF16F0}" destId="{B0D09CF4-C147-4692-9EC6-109AFC553275}" srcOrd="0" destOrd="0" presId="urn:microsoft.com/office/officeart/2005/8/layout/vList5"/>
    <dgm:cxn modelId="{1E255530-1D32-44DD-991D-CF5D5B0C7A4C}" srcId="{523F3769-07B4-41E9-9554-73ECAAA75E8D}" destId="{248F4927-3152-498E-B63E-F7C59BEF16F0}" srcOrd="0" destOrd="0" parTransId="{5556CD7C-DE70-446E-809C-C14CC33FF839}" sibTransId="{D86D4F54-ADC6-4D9E-AF43-45623E79B43A}"/>
    <dgm:cxn modelId="{832C4475-3A32-45FA-9EE7-92AB493A9DD4}" type="presOf" srcId="{763C89E1-95B4-4BBE-B0DB-2673233A17AC}" destId="{6A1D5DDA-320E-42E4-AFB4-8DC725DBE14A}" srcOrd="0" destOrd="0" presId="urn:microsoft.com/office/officeart/2005/8/layout/vList5"/>
    <dgm:cxn modelId="{15FBA3C6-7BC3-49DB-9688-70D6CDE818C8}" type="presOf" srcId="{523F3769-07B4-41E9-9554-73ECAAA75E8D}" destId="{80992891-A32B-4731-A924-1721A7FEDC7F}" srcOrd="0" destOrd="0" presId="urn:microsoft.com/office/officeart/2005/8/layout/vList5"/>
    <dgm:cxn modelId="{B9DF727B-6C4F-4616-9A1B-89D01F2DEDBF}" type="presParOf" srcId="{80992891-A32B-4731-A924-1721A7FEDC7F}" destId="{09BFA365-C3F9-485B-B0A3-B4BC74C218A7}" srcOrd="0" destOrd="0" presId="urn:microsoft.com/office/officeart/2005/8/layout/vList5"/>
    <dgm:cxn modelId="{5A5B0494-3E29-4CB9-9364-746946BD6305}" type="presParOf" srcId="{09BFA365-C3F9-485B-B0A3-B4BC74C218A7}" destId="{B0D09CF4-C147-4692-9EC6-109AFC553275}" srcOrd="0" destOrd="0" presId="urn:microsoft.com/office/officeart/2005/8/layout/vList5"/>
    <dgm:cxn modelId="{09C9834C-5647-4CE1-8C33-1ACA411729E8}" type="presParOf" srcId="{09BFA365-C3F9-485B-B0A3-B4BC74C218A7}" destId="{4605BBCC-BEFE-4367-86EF-44702AF23BA5}" srcOrd="1" destOrd="0" presId="urn:microsoft.com/office/officeart/2005/8/layout/vList5"/>
    <dgm:cxn modelId="{E3F99C70-8897-4768-A623-D2295E40FE9F}" type="presParOf" srcId="{80992891-A32B-4731-A924-1721A7FEDC7F}" destId="{56CB1ADA-1614-4040-9CE0-4316390B4F8B}" srcOrd="1" destOrd="0" presId="urn:microsoft.com/office/officeart/2005/8/layout/vList5"/>
    <dgm:cxn modelId="{21A7ED87-4A39-428E-B819-FCF6BC06CC3D}" type="presParOf" srcId="{80992891-A32B-4731-A924-1721A7FEDC7F}" destId="{0AEBAD38-D91B-48A0-B839-C80592F78E08}" srcOrd="2" destOrd="0" presId="urn:microsoft.com/office/officeart/2005/8/layout/vList5"/>
    <dgm:cxn modelId="{49703474-4E97-4248-ACFC-DB3E7D139174}" type="presParOf" srcId="{0AEBAD38-D91B-48A0-B839-C80592F78E08}" destId="{B35BADFA-2242-4113-83A5-AFF98649A85A}" srcOrd="0" destOrd="0" presId="urn:microsoft.com/office/officeart/2005/8/layout/vList5"/>
    <dgm:cxn modelId="{246AFB5D-4761-49B2-BF03-9BC1995559F5}" type="presParOf" srcId="{0AEBAD38-D91B-48A0-B839-C80592F78E08}" destId="{441F680C-2972-4B13-A7B2-8782ABF84475}" srcOrd="1" destOrd="0" presId="urn:microsoft.com/office/officeart/2005/8/layout/vList5"/>
    <dgm:cxn modelId="{94B0BAB3-6D22-4D9F-A875-CD5BCD4B99C2}" type="presParOf" srcId="{80992891-A32B-4731-A924-1721A7FEDC7F}" destId="{CD6C42CD-1801-4BEB-A626-90B97CF4C527}" srcOrd="3" destOrd="0" presId="urn:microsoft.com/office/officeart/2005/8/layout/vList5"/>
    <dgm:cxn modelId="{7C77BC38-3AA4-4CD5-86E3-3B214AA7654F}" type="presParOf" srcId="{80992891-A32B-4731-A924-1721A7FEDC7F}" destId="{56C0A0CF-39B6-4154-BC46-F3732EEC447D}" srcOrd="4" destOrd="0" presId="urn:microsoft.com/office/officeart/2005/8/layout/vList5"/>
    <dgm:cxn modelId="{764F6C88-02E9-46F7-B283-618ED003E6DB}" type="presParOf" srcId="{56C0A0CF-39B6-4154-BC46-F3732EEC447D}" destId="{5D010674-FF8D-414C-BA8A-A0677FCE0CE5}" srcOrd="0" destOrd="0" presId="urn:microsoft.com/office/officeart/2005/8/layout/vList5"/>
    <dgm:cxn modelId="{BE594828-6731-4622-A5D9-8E23D0A07535}" type="presParOf" srcId="{56C0A0CF-39B6-4154-BC46-F3732EEC447D}" destId="{D4F6A058-2906-45BD-9B09-414CB067D94F}" srcOrd="1" destOrd="0" presId="urn:microsoft.com/office/officeart/2005/8/layout/vList5"/>
    <dgm:cxn modelId="{7093ACF9-C9BB-4469-9F77-07D9B68E9B5C}" type="presParOf" srcId="{80992891-A32B-4731-A924-1721A7FEDC7F}" destId="{394DB122-88F0-45E9-B189-A5F91AC0D67E}" srcOrd="5" destOrd="0" presId="urn:microsoft.com/office/officeart/2005/8/layout/vList5"/>
    <dgm:cxn modelId="{D48DD48F-9A61-448B-8462-5A07B780B573}" type="presParOf" srcId="{80992891-A32B-4731-A924-1721A7FEDC7F}" destId="{6FADBA2F-9E6B-4E98-9FB0-4F4A1B45857C}" srcOrd="6" destOrd="0" presId="urn:microsoft.com/office/officeart/2005/8/layout/vList5"/>
    <dgm:cxn modelId="{AFDE0870-C124-4283-92D4-E13A664AF3A1}" type="presParOf" srcId="{6FADBA2F-9E6B-4E98-9FB0-4F4A1B45857C}" destId="{EE2182C3-6919-4368-BCEA-EE540C8DAD07}" srcOrd="0" destOrd="0" presId="urn:microsoft.com/office/officeart/2005/8/layout/vList5"/>
    <dgm:cxn modelId="{D1988337-4FF8-4F88-B6CE-6E9F9AD9A8B8}" type="presParOf" srcId="{6FADBA2F-9E6B-4E98-9FB0-4F4A1B45857C}" destId="{4892179F-62F4-4542-8E3A-6E5B03541143}" srcOrd="1" destOrd="0" presId="urn:microsoft.com/office/officeart/2005/8/layout/vList5"/>
    <dgm:cxn modelId="{80A14684-1B65-4B14-8F20-03F29594B12A}" type="presParOf" srcId="{80992891-A32B-4731-A924-1721A7FEDC7F}" destId="{5D039711-3F99-41E5-A0AF-2C366250F11E}" srcOrd="7" destOrd="0" presId="urn:microsoft.com/office/officeart/2005/8/layout/vList5"/>
    <dgm:cxn modelId="{B3306798-ECA0-4EFB-A0C9-C9B33B26F1C0}" type="presParOf" srcId="{80992891-A32B-4731-A924-1721A7FEDC7F}" destId="{9F341404-2AF7-4A02-A60B-1B8ACE16AF75}" srcOrd="8" destOrd="0" presId="urn:microsoft.com/office/officeart/2005/8/layout/vList5"/>
    <dgm:cxn modelId="{716A159E-F6E7-4440-B86B-EAB83734E36C}" type="presParOf" srcId="{9F341404-2AF7-4A02-A60B-1B8ACE16AF75}" destId="{6A1D5DDA-320E-42E4-AFB4-8DC725DBE14A}" srcOrd="0" destOrd="0" presId="urn:microsoft.com/office/officeart/2005/8/layout/vList5"/>
    <dgm:cxn modelId="{BC2C3A27-E404-422E-B3F3-6CF58F8CC73C}" type="presParOf" srcId="{9F341404-2AF7-4A02-A60B-1B8ACE16AF75}" destId="{426D59F8-1978-4B21-B281-093238C0FE4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29AD83A7-0736-4B95-95E1-1E0BBF38CF06}" type="doc">
      <dgm:prSet loTypeId="urn:microsoft.com/office/officeart/2005/8/layout/vList5" loCatId="list" qsTypeId="urn:microsoft.com/office/officeart/2005/8/quickstyle/simple1#6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0EABE584-9E78-4E18-9864-E9592589FB91}">
      <dgm:prSet phldrT="[Текст]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ru-RU" dirty="0" smtClean="0"/>
            <a:t>20,0 тыс.руб.</a:t>
          </a:r>
          <a:endParaRPr lang="ru-RU" dirty="0"/>
        </a:p>
      </dgm:t>
    </dgm:pt>
    <dgm:pt modelId="{B4BEE736-55B3-4BC9-B59C-06061C708B41}" type="parTrans" cxnId="{0C13950D-8B1E-4D47-9F35-4C145430DBC9}">
      <dgm:prSet/>
      <dgm:spPr/>
      <dgm:t>
        <a:bodyPr/>
        <a:lstStyle/>
        <a:p>
          <a:endParaRPr lang="ru-RU"/>
        </a:p>
      </dgm:t>
    </dgm:pt>
    <dgm:pt modelId="{AD030B3E-D469-4E1F-A9A2-89373C81891B}" type="sibTrans" cxnId="{0C13950D-8B1E-4D47-9F35-4C145430DBC9}">
      <dgm:prSet/>
      <dgm:spPr/>
      <dgm:t>
        <a:bodyPr/>
        <a:lstStyle/>
        <a:p>
          <a:endParaRPr lang="ru-RU"/>
        </a:p>
      </dgm:t>
    </dgm:pt>
    <dgm:pt modelId="{5C4ABAD0-808E-4CDC-83FF-954AF1B3DD35}">
      <dgm:prSet phldrT="[Текст]"/>
      <dgm:spPr>
        <a:solidFill>
          <a:schemeClr val="bg2">
            <a:lumMod val="90000"/>
            <a:alpha val="90000"/>
          </a:schemeClr>
        </a:solidFill>
      </dgm:spPr>
      <dgm:t>
        <a:bodyPr/>
        <a:lstStyle/>
        <a:p>
          <a:r>
            <a:rPr lang="ru-RU" dirty="0" smtClean="0"/>
            <a:t>Тематическая программа «Солдаты державной России» ко Дню защитника Отечества</a:t>
          </a:r>
          <a:endParaRPr lang="ru-RU" dirty="0"/>
        </a:p>
      </dgm:t>
    </dgm:pt>
    <dgm:pt modelId="{F2826EBF-C28D-4BC8-AF3E-830278B25FE2}" type="parTrans" cxnId="{B01DC443-F370-47AA-8DAB-D60E3A28E680}">
      <dgm:prSet/>
      <dgm:spPr/>
      <dgm:t>
        <a:bodyPr/>
        <a:lstStyle/>
        <a:p>
          <a:endParaRPr lang="ru-RU"/>
        </a:p>
      </dgm:t>
    </dgm:pt>
    <dgm:pt modelId="{DC6F2A29-E006-45D8-9082-E86C7FA125A5}" type="sibTrans" cxnId="{B01DC443-F370-47AA-8DAB-D60E3A28E680}">
      <dgm:prSet/>
      <dgm:spPr/>
      <dgm:t>
        <a:bodyPr/>
        <a:lstStyle/>
        <a:p>
          <a:endParaRPr lang="ru-RU"/>
        </a:p>
      </dgm:t>
    </dgm:pt>
    <dgm:pt modelId="{C3960CB4-56EB-4516-8D42-B2AFB7AF06FC}">
      <dgm:prSet phldrT="[Текст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ru-RU" dirty="0" smtClean="0"/>
            <a:t>30,0 тыс.руб.</a:t>
          </a:r>
          <a:endParaRPr lang="ru-RU" dirty="0"/>
        </a:p>
      </dgm:t>
    </dgm:pt>
    <dgm:pt modelId="{2EACC532-C3AF-4A94-9E08-048F2D69CE21}" type="parTrans" cxnId="{6220FC3C-8646-45D7-A574-F63572B700CF}">
      <dgm:prSet/>
      <dgm:spPr/>
      <dgm:t>
        <a:bodyPr/>
        <a:lstStyle/>
        <a:p>
          <a:endParaRPr lang="ru-RU"/>
        </a:p>
      </dgm:t>
    </dgm:pt>
    <dgm:pt modelId="{9B8C3139-A5E0-4F0F-A0EC-E68C96173B13}" type="sibTrans" cxnId="{6220FC3C-8646-45D7-A574-F63572B700CF}">
      <dgm:prSet/>
      <dgm:spPr/>
      <dgm:t>
        <a:bodyPr/>
        <a:lstStyle/>
        <a:p>
          <a:endParaRPr lang="ru-RU"/>
        </a:p>
      </dgm:t>
    </dgm:pt>
    <dgm:pt modelId="{3AC45ED1-FB78-430E-838C-5A52CF5E415B}">
      <dgm:prSet phldrT="[Текст]"/>
      <dgm:spPr>
        <a:solidFill>
          <a:schemeClr val="accent3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dirty="0" smtClean="0"/>
            <a:t>Концертная программа ко Дню 8 марта «Букет мелодий»</a:t>
          </a:r>
          <a:endParaRPr lang="ru-RU" dirty="0"/>
        </a:p>
      </dgm:t>
    </dgm:pt>
    <dgm:pt modelId="{92070114-9D2E-44FE-B3D4-EADFD64F5F4E}" type="parTrans" cxnId="{81B18611-A660-4F65-9F4A-8CB6ADBB1C8F}">
      <dgm:prSet/>
      <dgm:spPr/>
      <dgm:t>
        <a:bodyPr/>
        <a:lstStyle/>
        <a:p>
          <a:endParaRPr lang="ru-RU"/>
        </a:p>
      </dgm:t>
    </dgm:pt>
    <dgm:pt modelId="{4741141C-A881-4B47-BE46-682E8EE07836}" type="sibTrans" cxnId="{81B18611-A660-4F65-9F4A-8CB6ADBB1C8F}">
      <dgm:prSet/>
      <dgm:spPr/>
      <dgm:t>
        <a:bodyPr/>
        <a:lstStyle/>
        <a:p>
          <a:endParaRPr lang="ru-RU"/>
        </a:p>
      </dgm:t>
    </dgm:pt>
    <dgm:pt modelId="{9CF61C31-56D0-4D4C-8E55-B48A8E002098}">
      <dgm:prSet phldrT="[Текст]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ru-RU" dirty="0" smtClean="0"/>
            <a:t>12,7 тыс.руб.</a:t>
          </a:r>
          <a:endParaRPr lang="ru-RU" dirty="0"/>
        </a:p>
      </dgm:t>
    </dgm:pt>
    <dgm:pt modelId="{4FEC084E-7A2E-42DC-9A53-843DBF3FE40F}" type="parTrans" cxnId="{8E2138E8-8117-4126-B6DA-39661E74F3D8}">
      <dgm:prSet/>
      <dgm:spPr/>
      <dgm:t>
        <a:bodyPr/>
        <a:lstStyle/>
        <a:p>
          <a:endParaRPr lang="ru-RU"/>
        </a:p>
      </dgm:t>
    </dgm:pt>
    <dgm:pt modelId="{F164B548-2076-4A66-9579-8D9F7F00CAEB}" type="sibTrans" cxnId="{8E2138E8-8117-4126-B6DA-39661E74F3D8}">
      <dgm:prSet/>
      <dgm:spPr/>
      <dgm:t>
        <a:bodyPr/>
        <a:lstStyle/>
        <a:p>
          <a:endParaRPr lang="ru-RU"/>
        </a:p>
      </dgm:t>
    </dgm:pt>
    <dgm:pt modelId="{28C85ADC-4466-47D2-B580-778124D72CC7}">
      <dgm:prSet phldrT="[Текст]"/>
      <dgm:spPr>
        <a:solidFill>
          <a:schemeClr val="tx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dirty="0" smtClean="0"/>
            <a:t>Митинг «Колокол Чернобыля»</a:t>
          </a:r>
          <a:endParaRPr lang="ru-RU" dirty="0"/>
        </a:p>
      </dgm:t>
    </dgm:pt>
    <dgm:pt modelId="{6D24C344-335A-4464-AF07-57CCEFC5FA1B}" type="parTrans" cxnId="{63317AF9-8D9D-4119-A0C5-61520EBE147B}">
      <dgm:prSet/>
      <dgm:spPr/>
      <dgm:t>
        <a:bodyPr/>
        <a:lstStyle/>
        <a:p>
          <a:endParaRPr lang="ru-RU"/>
        </a:p>
      </dgm:t>
    </dgm:pt>
    <dgm:pt modelId="{0C3FA322-356F-498E-83F6-FB65542EDA45}" type="sibTrans" cxnId="{63317AF9-8D9D-4119-A0C5-61520EBE147B}">
      <dgm:prSet/>
      <dgm:spPr/>
      <dgm:t>
        <a:bodyPr/>
        <a:lstStyle/>
        <a:p>
          <a:endParaRPr lang="ru-RU"/>
        </a:p>
      </dgm:t>
    </dgm:pt>
    <dgm:pt modelId="{4E032633-256F-4C4B-857D-2FA1CF5DEC3B}">
      <dgm:prSet phldrT="[Текст]"/>
      <dgm:spPr>
        <a:solidFill>
          <a:srgbClr val="00B0F0"/>
        </a:solidFill>
      </dgm:spPr>
      <dgm:t>
        <a:bodyPr/>
        <a:lstStyle/>
        <a:p>
          <a:r>
            <a:rPr lang="ru-RU" dirty="0" smtClean="0"/>
            <a:t>12,3 тыс.руб.</a:t>
          </a:r>
          <a:endParaRPr lang="ru-RU" dirty="0"/>
        </a:p>
      </dgm:t>
    </dgm:pt>
    <dgm:pt modelId="{93A529EC-8683-411C-8E82-BA963DA2F36B}" type="parTrans" cxnId="{87E2F9A6-EAF8-48EE-9A10-4ABFD4BF8177}">
      <dgm:prSet/>
      <dgm:spPr/>
      <dgm:t>
        <a:bodyPr/>
        <a:lstStyle/>
        <a:p>
          <a:endParaRPr lang="ru-RU"/>
        </a:p>
      </dgm:t>
    </dgm:pt>
    <dgm:pt modelId="{A33C9121-F060-47A5-8ABD-E16924446851}" type="sibTrans" cxnId="{87E2F9A6-EAF8-48EE-9A10-4ABFD4BF8177}">
      <dgm:prSet/>
      <dgm:spPr/>
      <dgm:t>
        <a:bodyPr/>
        <a:lstStyle/>
        <a:p>
          <a:endParaRPr lang="ru-RU"/>
        </a:p>
      </dgm:t>
    </dgm:pt>
    <dgm:pt modelId="{96EC730E-89F3-44B5-95CE-14745937E20C}">
      <dgm:prSet phldrT="[Текст]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dirty="0" smtClean="0"/>
            <a:t>Районный фестиваль хореографии «Грация – 2017»</a:t>
          </a:r>
          <a:endParaRPr lang="ru-RU" dirty="0"/>
        </a:p>
      </dgm:t>
    </dgm:pt>
    <dgm:pt modelId="{A3A0FD13-1227-438C-BBE7-78392564A5A2}" type="parTrans" cxnId="{CF9E1753-38B9-4BAA-BC1D-7803BC73EDAD}">
      <dgm:prSet/>
      <dgm:spPr/>
      <dgm:t>
        <a:bodyPr/>
        <a:lstStyle/>
        <a:p>
          <a:endParaRPr lang="ru-RU"/>
        </a:p>
      </dgm:t>
    </dgm:pt>
    <dgm:pt modelId="{6B5DB44E-C761-4BC2-B26E-853BB8744682}" type="sibTrans" cxnId="{CF9E1753-38B9-4BAA-BC1D-7803BC73EDAD}">
      <dgm:prSet/>
      <dgm:spPr/>
      <dgm:t>
        <a:bodyPr/>
        <a:lstStyle/>
        <a:p>
          <a:endParaRPr lang="ru-RU"/>
        </a:p>
      </dgm:t>
    </dgm:pt>
    <dgm:pt modelId="{5B4D6A96-F1A1-4B9C-A0CE-D3A0A6FF9E02}">
      <dgm:prSet phldrT="[Текст]"/>
      <dgm:spPr>
        <a:solidFill>
          <a:srgbClr val="FF9900"/>
        </a:solidFill>
      </dgm:spPr>
      <dgm:t>
        <a:bodyPr/>
        <a:lstStyle/>
        <a:p>
          <a:r>
            <a:rPr lang="ru-RU" dirty="0" smtClean="0"/>
            <a:t>10,0 тыс.руб.</a:t>
          </a:r>
          <a:endParaRPr lang="ru-RU" dirty="0"/>
        </a:p>
      </dgm:t>
    </dgm:pt>
    <dgm:pt modelId="{DB2DD333-E325-48ED-B03E-E218EA623C38}" type="parTrans" cxnId="{4A04375E-EB6C-4925-A54F-208ED0BFB105}">
      <dgm:prSet/>
      <dgm:spPr/>
      <dgm:t>
        <a:bodyPr/>
        <a:lstStyle/>
        <a:p>
          <a:endParaRPr lang="ru-RU"/>
        </a:p>
      </dgm:t>
    </dgm:pt>
    <dgm:pt modelId="{1B634DB4-4D41-4336-B311-6553A57B414A}" type="sibTrans" cxnId="{4A04375E-EB6C-4925-A54F-208ED0BFB105}">
      <dgm:prSet/>
      <dgm:spPr/>
      <dgm:t>
        <a:bodyPr/>
        <a:lstStyle/>
        <a:p>
          <a:endParaRPr lang="ru-RU"/>
        </a:p>
      </dgm:t>
    </dgm:pt>
    <dgm:pt modelId="{BC4D2ACD-E11D-413E-8D8C-FCF07CDB54EB}">
      <dgm:prSet phldrT="[Текст]"/>
      <dgm:spPr>
        <a:solidFill>
          <a:schemeClr val="accent5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dirty="0" smtClean="0"/>
            <a:t>Встреча ветеранов ВОВ «В кругу боевых друзей»</a:t>
          </a:r>
          <a:endParaRPr lang="ru-RU" dirty="0"/>
        </a:p>
      </dgm:t>
    </dgm:pt>
    <dgm:pt modelId="{1DD281FF-4B9A-415E-9341-9382349E3457}" type="parTrans" cxnId="{D06BFF0E-5DF1-4EF1-AFA9-E952E8C69754}">
      <dgm:prSet/>
      <dgm:spPr/>
      <dgm:t>
        <a:bodyPr/>
        <a:lstStyle/>
        <a:p>
          <a:endParaRPr lang="ru-RU"/>
        </a:p>
      </dgm:t>
    </dgm:pt>
    <dgm:pt modelId="{AF1687E8-62E5-4743-841C-442E09E37E26}" type="sibTrans" cxnId="{D06BFF0E-5DF1-4EF1-AFA9-E952E8C69754}">
      <dgm:prSet/>
      <dgm:spPr/>
      <dgm:t>
        <a:bodyPr/>
        <a:lstStyle/>
        <a:p>
          <a:endParaRPr lang="ru-RU"/>
        </a:p>
      </dgm:t>
    </dgm:pt>
    <dgm:pt modelId="{8AB89983-0097-4064-A01D-A96B072D10D0}" type="pres">
      <dgm:prSet presAssocID="{29AD83A7-0736-4B95-95E1-1E0BBF38CF0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730693C-802F-42C0-8BA9-CEA9B91036F5}" type="pres">
      <dgm:prSet presAssocID="{0EABE584-9E78-4E18-9864-E9592589FB91}" presName="linNode" presStyleCnt="0"/>
      <dgm:spPr/>
    </dgm:pt>
    <dgm:pt modelId="{F7F8F642-8586-4E0B-9704-421F74964D04}" type="pres">
      <dgm:prSet presAssocID="{0EABE584-9E78-4E18-9864-E9592589FB91}" presName="parentText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666B74-BAC6-48FB-A69E-77EFDF7A56F7}" type="pres">
      <dgm:prSet presAssocID="{0EABE584-9E78-4E18-9864-E9592589FB91}" presName="descendantText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880166-B4C9-4822-80B4-8F44633A2AB5}" type="pres">
      <dgm:prSet presAssocID="{AD030B3E-D469-4E1F-A9A2-89373C81891B}" presName="sp" presStyleCnt="0"/>
      <dgm:spPr/>
    </dgm:pt>
    <dgm:pt modelId="{242AF810-05B3-4364-BF57-975870B27586}" type="pres">
      <dgm:prSet presAssocID="{C3960CB4-56EB-4516-8D42-B2AFB7AF06FC}" presName="linNode" presStyleCnt="0"/>
      <dgm:spPr/>
    </dgm:pt>
    <dgm:pt modelId="{C1558259-A118-41DA-B639-5F5874386B47}" type="pres">
      <dgm:prSet presAssocID="{C3960CB4-56EB-4516-8D42-B2AFB7AF06FC}" presName="parentText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DF84D2-46CE-4315-AC9A-EC068F3D11B9}" type="pres">
      <dgm:prSet presAssocID="{C3960CB4-56EB-4516-8D42-B2AFB7AF06FC}" presName="descendantText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5FB46D-979C-42EE-B2EA-72915A9E86A7}" type="pres">
      <dgm:prSet presAssocID="{9B8C3139-A5E0-4F0F-A0EC-E68C96173B13}" presName="sp" presStyleCnt="0"/>
      <dgm:spPr/>
    </dgm:pt>
    <dgm:pt modelId="{D3EBD3A9-8A02-44CD-9367-8806DFC72F74}" type="pres">
      <dgm:prSet presAssocID="{9CF61C31-56D0-4D4C-8E55-B48A8E002098}" presName="linNode" presStyleCnt="0"/>
      <dgm:spPr/>
    </dgm:pt>
    <dgm:pt modelId="{28FC7E3D-4632-4CC7-8C4F-2DADF80FD840}" type="pres">
      <dgm:prSet presAssocID="{9CF61C31-56D0-4D4C-8E55-B48A8E002098}" presName="parentText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A0A811-7BD1-4C63-9842-B69D2F4EB9E0}" type="pres">
      <dgm:prSet presAssocID="{9CF61C31-56D0-4D4C-8E55-B48A8E002098}" presName="descendantText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E7778A-0DC7-482A-B5A5-7B6D19F585D3}" type="pres">
      <dgm:prSet presAssocID="{F164B548-2076-4A66-9579-8D9F7F00CAEB}" presName="sp" presStyleCnt="0"/>
      <dgm:spPr/>
    </dgm:pt>
    <dgm:pt modelId="{E94364DA-5160-4CD5-B71D-1802302C4C81}" type="pres">
      <dgm:prSet presAssocID="{4E032633-256F-4C4B-857D-2FA1CF5DEC3B}" presName="linNode" presStyleCnt="0"/>
      <dgm:spPr/>
    </dgm:pt>
    <dgm:pt modelId="{470122CE-4ADC-4BBD-9F23-938B7946A2A2}" type="pres">
      <dgm:prSet presAssocID="{4E032633-256F-4C4B-857D-2FA1CF5DEC3B}" presName="parentText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27C8F0-9F88-4D19-94DE-988747E374A0}" type="pres">
      <dgm:prSet presAssocID="{4E032633-256F-4C4B-857D-2FA1CF5DEC3B}" presName="descendantText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CF6D51-A2DB-418F-AA1A-F1F415347F7C}" type="pres">
      <dgm:prSet presAssocID="{A33C9121-F060-47A5-8ABD-E16924446851}" presName="sp" presStyleCnt="0"/>
      <dgm:spPr/>
    </dgm:pt>
    <dgm:pt modelId="{6268B943-58B1-4950-ABC4-2BCE4059A3D4}" type="pres">
      <dgm:prSet presAssocID="{5B4D6A96-F1A1-4B9C-A0CE-D3A0A6FF9E02}" presName="linNode" presStyleCnt="0"/>
      <dgm:spPr/>
    </dgm:pt>
    <dgm:pt modelId="{00F96E50-F615-478F-AD51-1BDBC3698A2D}" type="pres">
      <dgm:prSet presAssocID="{5B4D6A96-F1A1-4B9C-A0CE-D3A0A6FF9E02}" presName="parentText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C4AC27-69A7-40F9-9503-19A07FF35F78}" type="pres">
      <dgm:prSet presAssocID="{5B4D6A96-F1A1-4B9C-A0CE-D3A0A6FF9E02}" presName="descendantText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87E7259-DE37-4FD7-B876-C3B205030D11}" type="presOf" srcId="{28C85ADC-4466-47D2-B580-778124D72CC7}" destId="{0FA0A811-7BD1-4C63-9842-B69D2F4EB9E0}" srcOrd="0" destOrd="0" presId="urn:microsoft.com/office/officeart/2005/8/layout/vList5"/>
    <dgm:cxn modelId="{81B18611-A660-4F65-9F4A-8CB6ADBB1C8F}" srcId="{C3960CB4-56EB-4516-8D42-B2AFB7AF06FC}" destId="{3AC45ED1-FB78-430E-838C-5A52CF5E415B}" srcOrd="0" destOrd="0" parTransId="{92070114-9D2E-44FE-B3D4-EADFD64F5F4E}" sibTransId="{4741141C-A881-4B47-BE46-682E8EE07836}"/>
    <dgm:cxn modelId="{27D0BCC4-AD72-4A03-B04B-1AD08E55CA90}" type="presOf" srcId="{0EABE584-9E78-4E18-9864-E9592589FB91}" destId="{F7F8F642-8586-4E0B-9704-421F74964D04}" srcOrd="0" destOrd="0" presId="urn:microsoft.com/office/officeart/2005/8/layout/vList5"/>
    <dgm:cxn modelId="{DC1FED4E-C918-46AC-B57A-1FA8B75D0C99}" type="presOf" srcId="{29AD83A7-0736-4B95-95E1-1E0BBF38CF06}" destId="{8AB89983-0097-4064-A01D-A96B072D10D0}" srcOrd="0" destOrd="0" presId="urn:microsoft.com/office/officeart/2005/8/layout/vList5"/>
    <dgm:cxn modelId="{8E2138E8-8117-4126-B6DA-39661E74F3D8}" srcId="{29AD83A7-0736-4B95-95E1-1E0BBF38CF06}" destId="{9CF61C31-56D0-4D4C-8E55-B48A8E002098}" srcOrd="2" destOrd="0" parTransId="{4FEC084E-7A2E-42DC-9A53-843DBF3FE40F}" sibTransId="{F164B548-2076-4A66-9579-8D9F7F00CAEB}"/>
    <dgm:cxn modelId="{407EEB19-EE26-47A9-A2CB-5EC2A3BF0F79}" type="presOf" srcId="{9CF61C31-56D0-4D4C-8E55-B48A8E002098}" destId="{28FC7E3D-4632-4CC7-8C4F-2DADF80FD840}" srcOrd="0" destOrd="0" presId="urn:microsoft.com/office/officeart/2005/8/layout/vList5"/>
    <dgm:cxn modelId="{6220FC3C-8646-45D7-A574-F63572B700CF}" srcId="{29AD83A7-0736-4B95-95E1-1E0BBF38CF06}" destId="{C3960CB4-56EB-4516-8D42-B2AFB7AF06FC}" srcOrd="1" destOrd="0" parTransId="{2EACC532-C3AF-4A94-9E08-048F2D69CE21}" sibTransId="{9B8C3139-A5E0-4F0F-A0EC-E68C96173B13}"/>
    <dgm:cxn modelId="{97B84616-5D96-4126-AC18-F8B6469EEA1A}" type="presOf" srcId="{5C4ABAD0-808E-4CDC-83FF-954AF1B3DD35}" destId="{22666B74-BAC6-48FB-A69E-77EFDF7A56F7}" srcOrd="0" destOrd="0" presId="urn:microsoft.com/office/officeart/2005/8/layout/vList5"/>
    <dgm:cxn modelId="{4A04375E-EB6C-4925-A54F-208ED0BFB105}" srcId="{29AD83A7-0736-4B95-95E1-1E0BBF38CF06}" destId="{5B4D6A96-F1A1-4B9C-A0CE-D3A0A6FF9E02}" srcOrd="4" destOrd="0" parTransId="{DB2DD333-E325-48ED-B03E-E218EA623C38}" sibTransId="{1B634DB4-4D41-4336-B311-6553A57B414A}"/>
    <dgm:cxn modelId="{F76358FD-72A4-4DF5-A509-8769B2EAF142}" type="presOf" srcId="{5B4D6A96-F1A1-4B9C-A0CE-D3A0A6FF9E02}" destId="{00F96E50-F615-478F-AD51-1BDBC3698A2D}" srcOrd="0" destOrd="0" presId="urn:microsoft.com/office/officeart/2005/8/layout/vList5"/>
    <dgm:cxn modelId="{6050385C-4A57-4320-AFB6-8EEB31475684}" type="presOf" srcId="{C3960CB4-56EB-4516-8D42-B2AFB7AF06FC}" destId="{C1558259-A118-41DA-B639-5F5874386B47}" srcOrd="0" destOrd="0" presId="urn:microsoft.com/office/officeart/2005/8/layout/vList5"/>
    <dgm:cxn modelId="{0C13950D-8B1E-4D47-9F35-4C145430DBC9}" srcId="{29AD83A7-0736-4B95-95E1-1E0BBF38CF06}" destId="{0EABE584-9E78-4E18-9864-E9592589FB91}" srcOrd="0" destOrd="0" parTransId="{B4BEE736-55B3-4BC9-B59C-06061C708B41}" sibTransId="{AD030B3E-D469-4E1F-A9A2-89373C81891B}"/>
    <dgm:cxn modelId="{7679CCC3-AFB0-48A8-BBCE-EB4668D3D599}" type="presOf" srcId="{3AC45ED1-FB78-430E-838C-5A52CF5E415B}" destId="{C2DF84D2-46CE-4315-AC9A-EC068F3D11B9}" srcOrd="0" destOrd="0" presId="urn:microsoft.com/office/officeart/2005/8/layout/vList5"/>
    <dgm:cxn modelId="{D06BFF0E-5DF1-4EF1-AFA9-E952E8C69754}" srcId="{5B4D6A96-F1A1-4B9C-A0CE-D3A0A6FF9E02}" destId="{BC4D2ACD-E11D-413E-8D8C-FCF07CDB54EB}" srcOrd="0" destOrd="0" parTransId="{1DD281FF-4B9A-415E-9341-9382349E3457}" sibTransId="{AF1687E8-62E5-4743-841C-442E09E37E26}"/>
    <dgm:cxn modelId="{87E2F9A6-EAF8-48EE-9A10-4ABFD4BF8177}" srcId="{29AD83A7-0736-4B95-95E1-1E0BBF38CF06}" destId="{4E032633-256F-4C4B-857D-2FA1CF5DEC3B}" srcOrd="3" destOrd="0" parTransId="{93A529EC-8683-411C-8E82-BA963DA2F36B}" sibTransId="{A33C9121-F060-47A5-8ABD-E16924446851}"/>
    <dgm:cxn modelId="{6FF710A8-ECB8-4231-ABA8-C871D2E8D004}" type="presOf" srcId="{4E032633-256F-4C4B-857D-2FA1CF5DEC3B}" destId="{470122CE-4ADC-4BBD-9F23-938B7946A2A2}" srcOrd="0" destOrd="0" presId="urn:microsoft.com/office/officeart/2005/8/layout/vList5"/>
    <dgm:cxn modelId="{81F67A6D-7DD5-4E4F-B3BF-64435582816B}" type="presOf" srcId="{96EC730E-89F3-44B5-95CE-14745937E20C}" destId="{4B27C8F0-9F88-4D19-94DE-988747E374A0}" srcOrd="0" destOrd="0" presId="urn:microsoft.com/office/officeart/2005/8/layout/vList5"/>
    <dgm:cxn modelId="{CF9E1753-38B9-4BAA-BC1D-7803BC73EDAD}" srcId="{4E032633-256F-4C4B-857D-2FA1CF5DEC3B}" destId="{96EC730E-89F3-44B5-95CE-14745937E20C}" srcOrd="0" destOrd="0" parTransId="{A3A0FD13-1227-438C-BBE7-78392564A5A2}" sibTransId="{6B5DB44E-C761-4BC2-B26E-853BB8744682}"/>
    <dgm:cxn modelId="{B01DC443-F370-47AA-8DAB-D60E3A28E680}" srcId="{0EABE584-9E78-4E18-9864-E9592589FB91}" destId="{5C4ABAD0-808E-4CDC-83FF-954AF1B3DD35}" srcOrd="0" destOrd="0" parTransId="{F2826EBF-C28D-4BC8-AF3E-830278B25FE2}" sibTransId="{DC6F2A29-E006-45D8-9082-E86C7FA125A5}"/>
    <dgm:cxn modelId="{CFDC96F4-F42B-44B4-BE56-A98A22E6C1E6}" type="presOf" srcId="{BC4D2ACD-E11D-413E-8D8C-FCF07CDB54EB}" destId="{5EC4AC27-69A7-40F9-9503-19A07FF35F78}" srcOrd="0" destOrd="0" presId="urn:microsoft.com/office/officeart/2005/8/layout/vList5"/>
    <dgm:cxn modelId="{63317AF9-8D9D-4119-A0C5-61520EBE147B}" srcId="{9CF61C31-56D0-4D4C-8E55-B48A8E002098}" destId="{28C85ADC-4466-47D2-B580-778124D72CC7}" srcOrd="0" destOrd="0" parTransId="{6D24C344-335A-4464-AF07-57CCEFC5FA1B}" sibTransId="{0C3FA322-356F-498E-83F6-FB65542EDA45}"/>
    <dgm:cxn modelId="{D4A6A00C-1B33-4239-B2B4-19B03993DD5E}" type="presParOf" srcId="{8AB89983-0097-4064-A01D-A96B072D10D0}" destId="{4730693C-802F-42C0-8BA9-CEA9B91036F5}" srcOrd="0" destOrd="0" presId="urn:microsoft.com/office/officeart/2005/8/layout/vList5"/>
    <dgm:cxn modelId="{957F2245-974D-41CB-974B-01CE96E2BDA4}" type="presParOf" srcId="{4730693C-802F-42C0-8BA9-CEA9B91036F5}" destId="{F7F8F642-8586-4E0B-9704-421F74964D04}" srcOrd="0" destOrd="0" presId="urn:microsoft.com/office/officeart/2005/8/layout/vList5"/>
    <dgm:cxn modelId="{768B53B6-04E0-44DD-AECE-DB190A7458F8}" type="presParOf" srcId="{4730693C-802F-42C0-8BA9-CEA9B91036F5}" destId="{22666B74-BAC6-48FB-A69E-77EFDF7A56F7}" srcOrd="1" destOrd="0" presId="urn:microsoft.com/office/officeart/2005/8/layout/vList5"/>
    <dgm:cxn modelId="{1B7D2282-79B5-4D11-A567-52D2E2C45679}" type="presParOf" srcId="{8AB89983-0097-4064-A01D-A96B072D10D0}" destId="{0E880166-B4C9-4822-80B4-8F44633A2AB5}" srcOrd="1" destOrd="0" presId="urn:microsoft.com/office/officeart/2005/8/layout/vList5"/>
    <dgm:cxn modelId="{B50CAA0F-4D06-47AA-9E3D-3CBA51F4F94B}" type="presParOf" srcId="{8AB89983-0097-4064-A01D-A96B072D10D0}" destId="{242AF810-05B3-4364-BF57-975870B27586}" srcOrd="2" destOrd="0" presId="urn:microsoft.com/office/officeart/2005/8/layout/vList5"/>
    <dgm:cxn modelId="{E93EE3D5-AC2A-462A-BD50-D0E9BF3F75AE}" type="presParOf" srcId="{242AF810-05B3-4364-BF57-975870B27586}" destId="{C1558259-A118-41DA-B639-5F5874386B47}" srcOrd="0" destOrd="0" presId="urn:microsoft.com/office/officeart/2005/8/layout/vList5"/>
    <dgm:cxn modelId="{0862053B-045D-4285-AF4E-4E43BA82ACE8}" type="presParOf" srcId="{242AF810-05B3-4364-BF57-975870B27586}" destId="{C2DF84D2-46CE-4315-AC9A-EC068F3D11B9}" srcOrd="1" destOrd="0" presId="urn:microsoft.com/office/officeart/2005/8/layout/vList5"/>
    <dgm:cxn modelId="{BCC8DF2D-C9DD-4923-B7BC-935DF7F94FD6}" type="presParOf" srcId="{8AB89983-0097-4064-A01D-A96B072D10D0}" destId="{A85FB46D-979C-42EE-B2EA-72915A9E86A7}" srcOrd="3" destOrd="0" presId="urn:microsoft.com/office/officeart/2005/8/layout/vList5"/>
    <dgm:cxn modelId="{C512CE96-E00B-4E44-A56F-F8EBF7990BC5}" type="presParOf" srcId="{8AB89983-0097-4064-A01D-A96B072D10D0}" destId="{D3EBD3A9-8A02-44CD-9367-8806DFC72F74}" srcOrd="4" destOrd="0" presId="urn:microsoft.com/office/officeart/2005/8/layout/vList5"/>
    <dgm:cxn modelId="{9F75D16B-12FE-418E-A3CA-FC5D4EF53C01}" type="presParOf" srcId="{D3EBD3A9-8A02-44CD-9367-8806DFC72F74}" destId="{28FC7E3D-4632-4CC7-8C4F-2DADF80FD840}" srcOrd="0" destOrd="0" presId="urn:microsoft.com/office/officeart/2005/8/layout/vList5"/>
    <dgm:cxn modelId="{56FEB8CA-15A9-4A8E-9B44-882BBD90E472}" type="presParOf" srcId="{D3EBD3A9-8A02-44CD-9367-8806DFC72F74}" destId="{0FA0A811-7BD1-4C63-9842-B69D2F4EB9E0}" srcOrd="1" destOrd="0" presId="urn:microsoft.com/office/officeart/2005/8/layout/vList5"/>
    <dgm:cxn modelId="{E03D4ADD-73DF-49FD-9A4A-57FC951D906E}" type="presParOf" srcId="{8AB89983-0097-4064-A01D-A96B072D10D0}" destId="{4FE7778A-0DC7-482A-B5A5-7B6D19F585D3}" srcOrd="5" destOrd="0" presId="urn:microsoft.com/office/officeart/2005/8/layout/vList5"/>
    <dgm:cxn modelId="{F1351F4F-6601-4FBC-BE36-5E566A521357}" type="presParOf" srcId="{8AB89983-0097-4064-A01D-A96B072D10D0}" destId="{E94364DA-5160-4CD5-B71D-1802302C4C81}" srcOrd="6" destOrd="0" presId="urn:microsoft.com/office/officeart/2005/8/layout/vList5"/>
    <dgm:cxn modelId="{B49F96C6-22EF-4196-8C4B-DBFCACB343F6}" type="presParOf" srcId="{E94364DA-5160-4CD5-B71D-1802302C4C81}" destId="{470122CE-4ADC-4BBD-9F23-938B7946A2A2}" srcOrd="0" destOrd="0" presId="urn:microsoft.com/office/officeart/2005/8/layout/vList5"/>
    <dgm:cxn modelId="{518453F6-EBC0-4500-A1FD-42CD19DF167A}" type="presParOf" srcId="{E94364DA-5160-4CD5-B71D-1802302C4C81}" destId="{4B27C8F0-9F88-4D19-94DE-988747E374A0}" srcOrd="1" destOrd="0" presId="urn:microsoft.com/office/officeart/2005/8/layout/vList5"/>
    <dgm:cxn modelId="{D956EAB4-834A-4865-B14D-8DC7524CEB3C}" type="presParOf" srcId="{8AB89983-0097-4064-A01D-A96B072D10D0}" destId="{D2CF6D51-A2DB-418F-AA1A-F1F415347F7C}" srcOrd="7" destOrd="0" presId="urn:microsoft.com/office/officeart/2005/8/layout/vList5"/>
    <dgm:cxn modelId="{9D1BA15A-E443-4A3A-853F-3BF28766ABE3}" type="presParOf" srcId="{8AB89983-0097-4064-A01D-A96B072D10D0}" destId="{6268B943-58B1-4950-ABC4-2BCE4059A3D4}" srcOrd="8" destOrd="0" presId="urn:microsoft.com/office/officeart/2005/8/layout/vList5"/>
    <dgm:cxn modelId="{49C867AB-7824-4B43-87D4-C96B8383CE00}" type="presParOf" srcId="{6268B943-58B1-4950-ABC4-2BCE4059A3D4}" destId="{00F96E50-F615-478F-AD51-1BDBC3698A2D}" srcOrd="0" destOrd="0" presId="urn:microsoft.com/office/officeart/2005/8/layout/vList5"/>
    <dgm:cxn modelId="{5586DEEA-0745-49F0-9036-0441C0445456}" type="presParOf" srcId="{6268B943-58B1-4950-ABC4-2BCE4059A3D4}" destId="{5EC4AC27-69A7-40F9-9503-19A07FF35F7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0A3CE9F0-656A-4335-8518-3BF594ADFB8D}" type="doc">
      <dgm:prSet loTypeId="urn:microsoft.com/office/officeart/2005/8/layout/vList5" loCatId="list" qsTypeId="urn:microsoft.com/office/officeart/2005/8/quickstyle/simple1#7" qsCatId="simple" csTypeId="urn:microsoft.com/office/officeart/2005/8/colors/accent6_4" csCatId="accent6" phldr="1"/>
      <dgm:spPr/>
      <dgm:t>
        <a:bodyPr/>
        <a:lstStyle/>
        <a:p>
          <a:endParaRPr lang="ru-RU"/>
        </a:p>
      </dgm:t>
    </dgm:pt>
    <dgm:pt modelId="{9173B09F-3991-4418-A727-8DE6AFAF784B}">
      <dgm:prSet phldrT="[Текст]"/>
      <dgm:spPr/>
      <dgm:t>
        <a:bodyPr/>
        <a:lstStyle/>
        <a:p>
          <a:r>
            <a:rPr lang="ru-RU" dirty="0" smtClean="0"/>
            <a:t>4,8 тыс.руб.</a:t>
          </a:r>
          <a:endParaRPr lang="ru-RU" dirty="0"/>
        </a:p>
      </dgm:t>
    </dgm:pt>
    <dgm:pt modelId="{74676768-3D5C-41D0-AEA4-62DF08689699}" type="parTrans" cxnId="{587B81A7-F8B4-4381-8577-C89C32246CE3}">
      <dgm:prSet/>
      <dgm:spPr/>
      <dgm:t>
        <a:bodyPr/>
        <a:lstStyle/>
        <a:p>
          <a:endParaRPr lang="ru-RU"/>
        </a:p>
      </dgm:t>
    </dgm:pt>
    <dgm:pt modelId="{8AD06B06-004C-49B5-9844-DFAE8990D977}" type="sibTrans" cxnId="{587B81A7-F8B4-4381-8577-C89C32246CE3}">
      <dgm:prSet/>
      <dgm:spPr/>
      <dgm:t>
        <a:bodyPr/>
        <a:lstStyle/>
        <a:p>
          <a:endParaRPr lang="ru-RU"/>
        </a:p>
      </dgm:t>
    </dgm:pt>
    <dgm:pt modelId="{48DBF9D9-9238-4649-BF9F-1CDA97838807}">
      <dgm:prSet phldrT="[Текст]"/>
      <dgm:spPr/>
      <dgm:t>
        <a:bodyPr/>
        <a:lstStyle/>
        <a:p>
          <a:pPr algn="ctr"/>
          <a:r>
            <a:rPr lang="ru-RU" dirty="0" smtClean="0"/>
            <a:t>Фестиваль авторской песни «Константиновский слет пилигримов»</a:t>
          </a:r>
          <a:endParaRPr lang="ru-RU" dirty="0"/>
        </a:p>
      </dgm:t>
    </dgm:pt>
    <dgm:pt modelId="{0D0B7192-EA43-4D96-A779-942901F30FCD}" type="parTrans" cxnId="{4C34E9C2-E003-42CC-A4B6-A31261C80BC8}">
      <dgm:prSet/>
      <dgm:spPr/>
      <dgm:t>
        <a:bodyPr/>
        <a:lstStyle/>
        <a:p>
          <a:endParaRPr lang="ru-RU"/>
        </a:p>
      </dgm:t>
    </dgm:pt>
    <dgm:pt modelId="{42C485C0-FF9E-49A0-BC8E-1B94642535D1}" type="sibTrans" cxnId="{4C34E9C2-E003-42CC-A4B6-A31261C80BC8}">
      <dgm:prSet/>
      <dgm:spPr/>
      <dgm:t>
        <a:bodyPr/>
        <a:lstStyle/>
        <a:p>
          <a:endParaRPr lang="ru-RU"/>
        </a:p>
      </dgm:t>
    </dgm:pt>
    <dgm:pt modelId="{304CF4A9-D025-4450-B886-7390997F2DA5}">
      <dgm:prSet phldrT="[Текст]"/>
      <dgm:spPr/>
      <dgm:t>
        <a:bodyPr/>
        <a:lstStyle/>
        <a:p>
          <a:r>
            <a:rPr lang="ru-RU" dirty="0" smtClean="0"/>
            <a:t>6,0 тыс.руб.</a:t>
          </a:r>
          <a:endParaRPr lang="ru-RU" dirty="0"/>
        </a:p>
      </dgm:t>
    </dgm:pt>
    <dgm:pt modelId="{43CFC978-8EE3-44BF-A6E1-6612E55B258C}" type="parTrans" cxnId="{A18F3D74-12B3-4733-A71C-E9AD7E4ACC0D}">
      <dgm:prSet/>
      <dgm:spPr/>
      <dgm:t>
        <a:bodyPr/>
        <a:lstStyle/>
        <a:p>
          <a:endParaRPr lang="ru-RU"/>
        </a:p>
      </dgm:t>
    </dgm:pt>
    <dgm:pt modelId="{B299F904-3708-44C0-BB70-794990317CED}" type="sibTrans" cxnId="{A18F3D74-12B3-4733-A71C-E9AD7E4ACC0D}">
      <dgm:prSet/>
      <dgm:spPr/>
      <dgm:t>
        <a:bodyPr/>
        <a:lstStyle/>
        <a:p>
          <a:endParaRPr lang="ru-RU"/>
        </a:p>
      </dgm:t>
    </dgm:pt>
    <dgm:pt modelId="{A8BFBA23-4A3F-4EC7-88E3-3D4464D30914}">
      <dgm:prSet phldrT="[Текст]"/>
      <dgm:spPr/>
      <dgm:t>
        <a:bodyPr/>
        <a:lstStyle/>
        <a:p>
          <a:pPr algn="ctr"/>
          <a:r>
            <a:rPr lang="ru-RU" dirty="0" smtClean="0"/>
            <a:t>Фестиваль талантливой молодежи «Серебряный дождь»</a:t>
          </a:r>
          <a:endParaRPr lang="ru-RU" dirty="0"/>
        </a:p>
      </dgm:t>
    </dgm:pt>
    <dgm:pt modelId="{5751370C-2DB1-4233-B1E5-5ED16B8779AE}" type="parTrans" cxnId="{D961F438-BD1E-4821-8C70-239EE0CF09EA}">
      <dgm:prSet/>
      <dgm:spPr/>
      <dgm:t>
        <a:bodyPr/>
        <a:lstStyle/>
        <a:p>
          <a:endParaRPr lang="ru-RU"/>
        </a:p>
      </dgm:t>
    </dgm:pt>
    <dgm:pt modelId="{7AD708F9-3964-49AA-9F2C-69D757008CE2}" type="sibTrans" cxnId="{D961F438-BD1E-4821-8C70-239EE0CF09EA}">
      <dgm:prSet/>
      <dgm:spPr/>
      <dgm:t>
        <a:bodyPr/>
        <a:lstStyle/>
        <a:p>
          <a:endParaRPr lang="ru-RU"/>
        </a:p>
      </dgm:t>
    </dgm:pt>
    <dgm:pt modelId="{578C294A-F2D8-4FB4-831F-D4D456AED180}">
      <dgm:prSet phldrT="[Текст]"/>
      <dgm:spPr/>
      <dgm:t>
        <a:bodyPr/>
        <a:lstStyle/>
        <a:p>
          <a:r>
            <a:rPr lang="ru-RU" dirty="0" smtClean="0"/>
            <a:t>11,4 тыс.руб.</a:t>
          </a:r>
          <a:endParaRPr lang="ru-RU" dirty="0"/>
        </a:p>
      </dgm:t>
    </dgm:pt>
    <dgm:pt modelId="{450F0CAB-C424-44CB-90AA-B92185229B5C}" type="parTrans" cxnId="{B35CC8AA-068E-4196-BBBA-6D0A96ED29F4}">
      <dgm:prSet/>
      <dgm:spPr/>
      <dgm:t>
        <a:bodyPr/>
        <a:lstStyle/>
        <a:p>
          <a:endParaRPr lang="ru-RU"/>
        </a:p>
      </dgm:t>
    </dgm:pt>
    <dgm:pt modelId="{438FC21D-5F47-421C-81E7-26839EDB1025}" type="sibTrans" cxnId="{B35CC8AA-068E-4196-BBBA-6D0A96ED29F4}">
      <dgm:prSet/>
      <dgm:spPr/>
      <dgm:t>
        <a:bodyPr/>
        <a:lstStyle/>
        <a:p>
          <a:endParaRPr lang="ru-RU"/>
        </a:p>
      </dgm:t>
    </dgm:pt>
    <dgm:pt modelId="{DBDA0654-B144-4C49-B1AD-B91955647F1A}">
      <dgm:prSet phldrT="[Текст]"/>
      <dgm:spPr/>
      <dgm:t>
        <a:bodyPr/>
        <a:lstStyle/>
        <a:p>
          <a:pPr algn="ctr"/>
          <a:r>
            <a:rPr lang="ru-RU" dirty="0" smtClean="0"/>
            <a:t>Фестиваль детского творчества «Казачок»</a:t>
          </a:r>
          <a:endParaRPr lang="ru-RU" dirty="0"/>
        </a:p>
      </dgm:t>
    </dgm:pt>
    <dgm:pt modelId="{738EA40E-72B9-480B-B243-A33F30A8C18E}" type="parTrans" cxnId="{0D41A00E-A808-4486-9A19-1BE57E42F658}">
      <dgm:prSet/>
      <dgm:spPr/>
      <dgm:t>
        <a:bodyPr/>
        <a:lstStyle/>
        <a:p>
          <a:endParaRPr lang="ru-RU"/>
        </a:p>
      </dgm:t>
    </dgm:pt>
    <dgm:pt modelId="{AAEEA630-ADAA-44AA-BE0F-8051BFDB2D78}" type="sibTrans" cxnId="{0D41A00E-A808-4486-9A19-1BE57E42F658}">
      <dgm:prSet/>
      <dgm:spPr/>
      <dgm:t>
        <a:bodyPr/>
        <a:lstStyle/>
        <a:p>
          <a:endParaRPr lang="ru-RU"/>
        </a:p>
      </dgm:t>
    </dgm:pt>
    <dgm:pt modelId="{34E25F10-08C5-45C2-B1C6-E2FDEDFDFCB7}">
      <dgm:prSet phldrT="[Текст]"/>
      <dgm:spPr/>
      <dgm:t>
        <a:bodyPr/>
        <a:lstStyle/>
        <a:p>
          <a:r>
            <a:rPr lang="ru-RU" dirty="0" smtClean="0"/>
            <a:t>10,0 тыс.руб.</a:t>
          </a:r>
          <a:endParaRPr lang="ru-RU" dirty="0"/>
        </a:p>
      </dgm:t>
    </dgm:pt>
    <dgm:pt modelId="{8CA8DB98-3038-4202-8627-A3FD0892133C}" type="parTrans" cxnId="{0F533E10-FFF1-4D51-8E1C-CA35A9E889CE}">
      <dgm:prSet/>
      <dgm:spPr/>
      <dgm:t>
        <a:bodyPr/>
        <a:lstStyle/>
        <a:p>
          <a:endParaRPr lang="ru-RU"/>
        </a:p>
      </dgm:t>
    </dgm:pt>
    <dgm:pt modelId="{77D6F5A3-6477-437C-9D57-C3C495E9DD4C}" type="sibTrans" cxnId="{0F533E10-FFF1-4D51-8E1C-CA35A9E889CE}">
      <dgm:prSet/>
      <dgm:spPr/>
      <dgm:t>
        <a:bodyPr/>
        <a:lstStyle/>
        <a:p>
          <a:endParaRPr lang="ru-RU"/>
        </a:p>
      </dgm:t>
    </dgm:pt>
    <dgm:pt modelId="{3C54546D-72D1-4CB0-9713-1D1C1BCDA80C}">
      <dgm:prSet phldrT="[Текст]"/>
      <dgm:spPr/>
      <dgm:t>
        <a:bodyPr/>
        <a:lstStyle/>
        <a:p>
          <a:pPr algn="ctr"/>
          <a:r>
            <a:rPr lang="ru-RU" dirty="0" smtClean="0"/>
            <a:t>Районный фестиваль «Народов Дона - дружная семья»</a:t>
          </a:r>
          <a:endParaRPr lang="ru-RU" dirty="0"/>
        </a:p>
      </dgm:t>
    </dgm:pt>
    <dgm:pt modelId="{FDA47504-AAF1-46CA-96FC-8FA0BA6E3005}" type="parTrans" cxnId="{D50EC23B-1333-4EA4-A062-1197B21F6EE0}">
      <dgm:prSet/>
      <dgm:spPr/>
      <dgm:t>
        <a:bodyPr/>
        <a:lstStyle/>
        <a:p>
          <a:endParaRPr lang="ru-RU"/>
        </a:p>
      </dgm:t>
    </dgm:pt>
    <dgm:pt modelId="{45BAB008-4596-459A-915F-F5248FEF1015}" type="sibTrans" cxnId="{D50EC23B-1333-4EA4-A062-1197B21F6EE0}">
      <dgm:prSet/>
      <dgm:spPr/>
      <dgm:t>
        <a:bodyPr/>
        <a:lstStyle/>
        <a:p>
          <a:endParaRPr lang="ru-RU"/>
        </a:p>
      </dgm:t>
    </dgm:pt>
    <dgm:pt modelId="{9EECEB09-48FA-4CC8-8716-B0383F5BE82F}" type="pres">
      <dgm:prSet presAssocID="{0A3CE9F0-656A-4335-8518-3BF594ADFB8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C12462E-8486-40C9-B6D7-E3732135F603}" type="pres">
      <dgm:prSet presAssocID="{9173B09F-3991-4418-A727-8DE6AFAF784B}" presName="linNode" presStyleCnt="0"/>
      <dgm:spPr/>
    </dgm:pt>
    <dgm:pt modelId="{EDCA5365-1BEB-4346-9209-9A75184A5A4B}" type="pres">
      <dgm:prSet presAssocID="{9173B09F-3991-4418-A727-8DE6AFAF784B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0B498B-96EA-408E-8667-06C56778B4D5}" type="pres">
      <dgm:prSet presAssocID="{9173B09F-3991-4418-A727-8DE6AFAF784B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084FFE-4C1E-403C-8DA9-A63BA0C55A1B}" type="pres">
      <dgm:prSet presAssocID="{8AD06B06-004C-49B5-9844-DFAE8990D977}" presName="sp" presStyleCnt="0"/>
      <dgm:spPr/>
    </dgm:pt>
    <dgm:pt modelId="{1FA3D5CE-9EA9-4535-9239-0DDBD733DE5C}" type="pres">
      <dgm:prSet presAssocID="{304CF4A9-D025-4450-B886-7390997F2DA5}" presName="linNode" presStyleCnt="0"/>
      <dgm:spPr/>
    </dgm:pt>
    <dgm:pt modelId="{227313E7-3DA5-4AFE-8AA4-BD9A2FB65A97}" type="pres">
      <dgm:prSet presAssocID="{304CF4A9-D025-4450-B886-7390997F2DA5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8855BA-ACEC-4210-B5CD-9F94BBA3F4DE}" type="pres">
      <dgm:prSet presAssocID="{304CF4A9-D025-4450-B886-7390997F2DA5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BA8C7D-96DA-4727-BA45-C3952BDF1171}" type="pres">
      <dgm:prSet presAssocID="{B299F904-3708-44C0-BB70-794990317CED}" presName="sp" presStyleCnt="0"/>
      <dgm:spPr/>
    </dgm:pt>
    <dgm:pt modelId="{00890747-7904-43C4-BEA5-A9BE5FE3CD3B}" type="pres">
      <dgm:prSet presAssocID="{578C294A-F2D8-4FB4-831F-D4D456AED180}" presName="linNode" presStyleCnt="0"/>
      <dgm:spPr/>
    </dgm:pt>
    <dgm:pt modelId="{6BC0BD39-BE2F-492B-A468-8C605A2C9025}" type="pres">
      <dgm:prSet presAssocID="{578C294A-F2D8-4FB4-831F-D4D456AED180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6271DF-14B0-4204-95FB-A93030E9C5C9}" type="pres">
      <dgm:prSet presAssocID="{578C294A-F2D8-4FB4-831F-D4D456AED180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8D75B8-ACF2-462B-BFAF-82CFBA4A17B7}" type="pres">
      <dgm:prSet presAssocID="{438FC21D-5F47-421C-81E7-26839EDB1025}" presName="sp" presStyleCnt="0"/>
      <dgm:spPr/>
    </dgm:pt>
    <dgm:pt modelId="{C71FE39D-AA0F-4CBC-ADB4-9E584470E823}" type="pres">
      <dgm:prSet presAssocID="{34E25F10-08C5-45C2-B1C6-E2FDEDFDFCB7}" presName="linNode" presStyleCnt="0"/>
      <dgm:spPr/>
    </dgm:pt>
    <dgm:pt modelId="{55F6CC8D-87FC-468F-9B6B-C24BDDB52F56}" type="pres">
      <dgm:prSet presAssocID="{34E25F10-08C5-45C2-B1C6-E2FDEDFDFCB7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88F8A9-7EC4-4C8A-9D5A-16CF07EC0DEE}" type="pres">
      <dgm:prSet presAssocID="{34E25F10-08C5-45C2-B1C6-E2FDEDFDFCB7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50EC23B-1333-4EA4-A062-1197B21F6EE0}" srcId="{34E25F10-08C5-45C2-B1C6-E2FDEDFDFCB7}" destId="{3C54546D-72D1-4CB0-9713-1D1C1BCDA80C}" srcOrd="0" destOrd="0" parTransId="{FDA47504-AAF1-46CA-96FC-8FA0BA6E3005}" sibTransId="{45BAB008-4596-459A-915F-F5248FEF1015}"/>
    <dgm:cxn modelId="{48D76CD6-3D4A-41D2-AF45-E0EDD015B344}" type="presOf" srcId="{578C294A-F2D8-4FB4-831F-D4D456AED180}" destId="{6BC0BD39-BE2F-492B-A468-8C605A2C9025}" srcOrd="0" destOrd="0" presId="urn:microsoft.com/office/officeart/2005/8/layout/vList5"/>
    <dgm:cxn modelId="{4C34E9C2-E003-42CC-A4B6-A31261C80BC8}" srcId="{9173B09F-3991-4418-A727-8DE6AFAF784B}" destId="{48DBF9D9-9238-4649-BF9F-1CDA97838807}" srcOrd="0" destOrd="0" parTransId="{0D0B7192-EA43-4D96-A779-942901F30FCD}" sibTransId="{42C485C0-FF9E-49A0-BC8E-1B94642535D1}"/>
    <dgm:cxn modelId="{DA7AD0C3-882D-413B-8CB0-7576FFD111ED}" type="presOf" srcId="{0A3CE9F0-656A-4335-8518-3BF594ADFB8D}" destId="{9EECEB09-48FA-4CC8-8716-B0383F5BE82F}" srcOrd="0" destOrd="0" presId="urn:microsoft.com/office/officeart/2005/8/layout/vList5"/>
    <dgm:cxn modelId="{D961F438-BD1E-4821-8C70-239EE0CF09EA}" srcId="{304CF4A9-D025-4450-B886-7390997F2DA5}" destId="{A8BFBA23-4A3F-4EC7-88E3-3D4464D30914}" srcOrd="0" destOrd="0" parTransId="{5751370C-2DB1-4233-B1E5-5ED16B8779AE}" sibTransId="{7AD708F9-3964-49AA-9F2C-69D757008CE2}"/>
    <dgm:cxn modelId="{B35CC8AA-068E-4196-BBBA-6D0A96ED29F4}" srcId="{0A3CE9F0-656A-4335-8518-3BF594ADFB8D}" destId="{578C294A-F2D8-4FB4-831F-D4D456AED180}" srcOrd="2" destOrd="0" parTransId="{450F0CAB-C424-44CB-90AA-B92185229B5C}" sibTransId="{438FC21D-5F47-421C-81E7-26839EDB1025}"/>
    <dgm:cxn modelId="{C113C517-2FEC-47A4-8DCE-6A5A567DCB02}" type="presOf" srcId="{A8BFBA23-4A3F-4EC7-88E3-3D4464D30914}" destId="{E68855BA-ACEC-4210-B5CD-9F94BBA3F4DE}" srcOrd="0" destOrd="0" presId="urn:microsoft.com/office/officeart/2005/8/layout/vList5"/>
    <dgm:cxn modelId="{21A806AD-049F-46FC-B1C5-45D9001A2756}" type="presOf" srcId="{34E25F10-08C5-45C2-B1C6-E2FDEDFDFCB7}" destId="{55F6CC8D-87FC-468F-9B6B-C24BDDB52F56}" srcOrd="0" destOrd="0" presId="urn:microsoft.com/office/officeart/2005/8/layout/vList5"/>
    <dgm:cxn modelId="{A18F3D74-12B3-4733-A71C-E9AD7E4ACC0D}" srcId="{0A3CE9F0-656A-4335-8518-3BF594ADFB8D}" destId="{304CF4A9-D025-4450-B886-7390997F2DA5}" srcOrd="1" destOrd="0" parTransId="{43CFC978-8EE3-44BF-A6E1-6612E55B258C}" sibTransId="{B299F904-3708-44C0-BB70-794990317CED}"/>
    <dgm:cxn modelId="{127E7DE5-CC4F-4B63-AFE5-73CF4401DC9C}" type="presOf" srcId="{DBDA0654-B144-4C49-B1AD-B91955647F1A}" destId="{566271DF-14B0-4204-95FB-A93030E9C5C9}" srcOrd="0" destOrd="0" presId="urn:microsoft.com/office/officeart/2005/8/layout/vList5"/>
    <dgm:cxn modelId="{85FCC29A-71CC-4C8F-90E1-99EB06D5ADB5}" type="presOf" srcId="{304CF4A9-D025-4450-B886-7390997F2DA5}" destId="{227313E7-3DA5-4AFE-8AA4-BD9A2FB65A97}" srcOrd="0" destOrd="0" presId="urn:microsoft.com/office/officeart/2005/8/layout/vList5"/>
    <dgm:cxn modelId="{1B762252-ADCF-4A22-AFFF-690E2663AC4A}" type="presOf" srcId="{3C54546D-72D1-4CB0-9713-1D1C1BCDA80C}" destId="{7688F8A9-7EC4-4C8A-9D5A-16CF07EC0DEE}" srcOrd="0" destOrd="0" presId="urn:microsoft.com/office/officeart/2005/8/layout/vList5"/>
    <dgm:cxn modelId="{0F533E10-FFF1-4D51-8E1C-CA35A9E889CE}" srcId="{0A3CE9F0-656A-4335-8518-3BF594ADFB8D}" destId="{34E25F10-08C5-45C2-B1C6-E2FDEDFDFCB7}" srcOrd="3" destOrd="0" parTransId="{8CA8DB98-3038-4202-8627-A3FD0892133C}" sibTransId="{77D6F5A3-6477-437C-9D57-C3C495E9DD4C}"/>
    <dgm:cxn modelId="{3E4EC3EF-FC39-4496-8BA3-48C98B301FAE}" type="presOf" srcId="{9173B09F-3991-4418-A727-8DE6AFAF784B}" destId="{EDCA5365-1BEB-4346-9209-9A75184A5A4B}" srcOrd="0" destOrd="0" presId="urn:microsoft.com/office/officeart/2005/8/layout/vList5"/>
    <dgm:cxn modelId="{587B81A7-F8B4-4381-8577-C89C32246CE3}" srcId="{0A3CE9F0-656A-4335-8518-3BF594ADFB8D}" destId="{9173B09F-3991-4418-A727-8DE6AFAF784B}" srcOrd="0" destOrd="0" parTransId="{74676768-3D5C-41D0-AEA4-62DF08689699}" sibTransId="{8AD06B06-004C-49B5-9844-DFAE8990D977}"/>
    <dgm:cxn modelId="{0D41A00E-A808-4486-9A19-1BE57E42F658}" srcId="{578C294A-F2D8-4FB4-831F-D4D456AED180}" destId="{DBDA0654-B144-4C49-B1AD-B91955647F1A}" srcOrd="0" destOrd="0" parTransId="{738EA40E-72B9-480B-B243-A33F30A8C18E}" sibTransId="{AAEEA630-ADAA-44AA-BE0F-8051BFDB2D78}"/>
    <dgm:cxn modelId="{124771AD-E30D-4BB9-AB52-4702A3B51E34}" type="presOf" srcId="{48DBF9D9-9238-4649-BF9F-1CDA97838807}" destId="{520B498B-96EA-408E-8667-06C56778B4D5}" srcOrd="0" destOrd="0" presId="urn:microsoft.com/office/officeart/2005/8/layout/vList5"/>
    <dgm:cxn modelId="{67BCEBEA-C5EC-4BBE-BBC9-55FBAA9EEAEE}" type="presParOf" srcId="{9EECEB09-48FA-4CC8-8716-B0383F5BE82F}" destId="{AC12462E-8486-40C9-B6D7-E3732135F603}" srcOrd="0" destOrd="0" presId="urn:microsoft.com/office/officeart/2005/8/layout/vList5"/>
    <dgm:cxn modelId="{CAC3BE81-FD5B-4D58-A314-51B7CE6C4C95}" type="presParOf" srcId="{AC12462E-8486-40C9-B6D7-E3732135F603}" destId="{EDCA5365-1BEB-4346-9209-9A75184A5A4B}" srcOrd="0" destOrd="0" presId="urn:microsoft.com/office/officeart/2005/8/layout/vList5"/>
    <dgm:cxn modelId="{653127AA-A36D-4711-91AF-561098774BB2}" type="presParOf" srcId="{AC12462E-8486-40C9-B6D7-E3732135F603}" destId="{520B498B-96EA-408E-8667-06C56778B4D5}" srcOrd="1" destOrd="0" presId="urn:microsoft.com/office/officeart/2005/8/layout/vList5"/>
    <dgm:cxn modelId="{D3929152-2367-4DED-A532-4C067CE9D4F0}" type="presParOf" srcId="{9EECEB09-48FA-4CC8-8716-B0383F5BE82F}" destId="{D5084FFE-4C1E-403C-8DA9-A63BA0C55A1B}" srcOrd="1" destOrd="0" presId="urn:microsoft.com/office/officeart/2005/8/layout/vList5"/>
    <dgm:cxn modelId="{7D0751B2-8BC0-4768-A58D-C552522074AA}" type="presParOf" srcId="{9EECEB09-48FA-4CC8-8716-B0383F5BE82F}" destId="{1FA3D5CE-9EA9-4535-9239-0DDBD733DE5C}" srcOrd="2" destOrd="0" presId="urn:microsoft.com/office/officeart/2005/8/layout/vList5"/>
    <dgm:cxn modelId="{FA330FED-21BF-49F0-AD23-09604CE165D2}" type="presParOf" srcId="{1FA3D5CE-9EA9-4535-9239-0DDBD733DE5C}" destId="{227313E7-3DA5-4AFE-8AA4-BD9A2FB65A97}" srcOrd="0" destOrd="0" presId="urn:microsoft.com/office/officeart/2005/8/layout/vList5"/>
    <dgm:cxn modelId="{61EAF6C5-5C74-426B-9B9F-6D25AE97896D}" type="presParOf" srcId="{1FA3D5CE-9EA9-4535-9239-0DDBD733DE5C}" destId="{E68855BA-ACEC-4210-B5CD-9F94BBA3F4DE}" srcOrd="1" destOrd="0" presId="urn:microsoft.com/office/officeart/2005/8/layout/vList5"/>
    <dgm:cxn modelId="{596A1F8B-EA20-43D0-B836-3DBD3AD3A977}" type="presParOf" srcId="{9EECEB09-48FA-4CC8-8716-B0383F5BE82F}" destId="{22BA8C7D-96DA-4727-BA45-C3952BDF1171}" srcOrd="3" destOrd="0" presId="urn:microsoft.com/office/officeart/2005/8/layout/vList5"/>
    <dgm:cxn modelId="{959862D9-8BD9-4F2E-8678-64323CF1075F}" type="presParOf" srcId="{9EECEB09-48FA-4CC8-8716-B0383F5BE82F}" destId="{00890747-7904-43C4-BEA5-A9BE5FE3CD3B}" srcOrd="4" destOrd="0" presId="urn:microsoft.com/office/officeart/2005/8/layout/vList5"/>
    <dgm:cxn modelId="{81218610-EDCE-467A-9FAA-B623BF6C6797}" type="presParOf" srcId="{00890747-7904-43C4-BEA5-A9BE5FE3CD3B}" destId="{6BC0BD39-BE2F-492B-A468-8C605A2C9025}" srcOrd="0" destOrd="0" presId="urn:microsoft.com/office/officeart/2005/8/layout/vList5"/>
    <dgm:cxn modelId="{7EAAA2B1-310D-4ADF-9E63-0EF0038A8B61}" type="presParOf" srcId="{00890747-7904-43C4-BEA5-A9BE5FE3CD3B}" destId="{566271DF-14B0-4204-95FB-A93030E9C5C9}" srcOrd="1" destOrd="0" presId="urn:microsoft.com/office/officeart/2005/8/layout/vList5"/>
    <dgm:cxn modelId="{C1554DCF-8549-401D-B1A2-DD9FFC39CB25}" type="presParOf" srcId="{9EECEB09-48FA-4CC8-8716-B0383F5BE82F}" destId="{AB8D75B8-ACF2-462B-BFAF-82CFBA4A17B7}" srcOrd="5" destOrd="0" presId="urn:microsoft.com/office/officeart/2005/8/layout/vList5"/>
    <dgm:cxn modelId="{507CEFF7-0941-47F7-B349-D7321F05C42E}" type="presParOf" srcId="{9EECEB09-48FA-4CC8-8716-B0383F5BE82F}" destId="{C71FE39D-AA0F-4CBC-ADB4-9E584470E823}" srcOrd="6" destOrd="0" presId="urn:microsoft.com/office/officeart/2005/8/layout/vList5"/>
    <dgm:cxn modelId="{B633B1A6-ADBC-43CD-8171-1BDB63156E08}" type="presParOf" srcId="{C71FE39D-AA0F-4CBC-ADB4-9E584470E823}" destId="{55F6CC8D-87FC-468F-9B6B-C24BDDB52F56}" srcOrd="0" destOrd="0" presId="urn:microsoft.com/office/officeart/2005/8/layout/vList5"/>
    <dgm:cxn modelId="{9BC6F5D0-483B-4065-BC87-7D678670EC45}" type="presParOf" srcId="{C71FE39D-AA0F-4CBC-ADB4-9E584470E823}" destId="{7688F8A9-7EC4-4C8A-9D5A-16CF07EC0DE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7E11F1CA-C334-4BA3-BBBE-C7EAC3EBE931}" type="doc">
      <dgm:prSet loTypeId="urn:microsoft.com/office/officeart/2005/8/layout/default" loCatId="list" qsTypeId="urn:microsoft.com/office/officeart/2005/8/quickstyle/3d3" qsCatId="3D" csTypeId="urn:microsoft.com/office/officeart/2005/8/colors/accent1_2#6" csCatId="accent1" phldr="1"/>
      <dgm:spPr/>
      <dgm:t>
        <a:bodyPr/>
        <a:lstStyle/>
        <a:p>
          <a:endParaRPr lang="ru-RU"/>
        </a:p>
      </dgm:t>
    </dgm:pt>
    <dgm:pt modelId="{6A451F51-48D3-405E-81AA-44EFA28DA209}">
      <dgm:prSet phldrT="[Текст]"/>
      <dgm:spPr/>
      <dgm:t>
        <a:bodyPr/>
        <a:lstStyle/>
        <a:p>
          <a:r>
            <a:rPr lang="ru-RU" dirty="0" smtClean="0"/>
            <a:t>Рост индекса производства продукции сельского хозяйства в хозяйствах всех категорий (в сопоставимых ценах) к 2019 году по сравнению с 2016 годом – 102 процента.</a:t>
          </a:r>
          <a:endParaRPr lang="ru-RU" dirty="0"/>
        </a:p>
      </dgm:t>
    </dgm:pt>
    <dgm:pt modelId="{05A4D4CC-B6D9-49ED-B7DF-4769C071F38B}" type="parTrans" cxnId="{5A0CD9B0-E28E-49FF-921A-B0D6A3E8FC43}">
      <dgm:prSet/>
      <dgm:spPr/>
      <dgm:t>
        <a:bodyPr/>
        <a:lstStyle/>
        <a:p>
          <a:endParaRPr lang="ru-RU"/>
        </a:p>
      </dgm:t>
    </dgm:pt>
    <dgm:pt modelId="{5A419A98-E90C-4FFA-93EB-2F3C8781A862}" type="sibTrans" cxnId="{5A0CD9B0-E28E-49FF-921A-B0D6A3E8FC43}">
      <dgm:prSet/>
      <dgm:spPr/>
      <dgm:t>
        <a:bodyPr/>
        <a:lstStyle/>
        <a:p>
          <a:endParaRPr lang="ru-RU"/>
        </a:p>
      </dgm:t>
    </dgm:pt>
    <dgm:pt modelId="{524FD901-A59D-4145-8A70-E9785C01FE1E}">
      <dgm:prSet phldrT="[Текст]"/>
      <dgm:spPr/>
      <dgm:t>
        <a:bodyPr/>
        <a:lstStyle/>
        <a:p>
          <a:r>
            <a:rPr lang="ru-RU" dirty="0" smtClean="0"/>
            <a:t>Рост индекса физического объема инвестиций в основной капитал сельского хозяйства к 2019 году по сравнению с 2016 годом – 104,9 процента.</a:t>
          </a:r>
          <a:endParaRPr lang="ru-RU" dirty="0"/>
        </a:p>
      </dgm:t>
    </dgm:pt>
    <dgm:pt modelId="{CDCD028F-4463-40CE-9379-39300A991D65}" type="parTrans" cxnId="{A4397965-093A-4648-8493-283E6A54ABAA}">
      <dgm:prSet/>
      <dgm:spPr/>
      <dgm:t>
        <a:bodyPr/>
        <a:lstStyle/>
        <a:p>
          <a:endParaRPr lang="ru-RU"/>
        </a:p>
      </dgm:t>
    </dgm:pt>
    <dgm:pt modelId="{9291C859-04EB-4780-A686-FA18687F0187}" type="sibTrans" cxnId="{A4397965-093A-4648-8493-283E6A54ABAA}">
      <dgm:prSet/>
      <dgm:spPr/>
      <dgm:t>
        <a:bodyPr/>
        <a:lstStyle/>
        <a:p>
          <a:endParaRPr lang="ru-RU"/>
        </a:p>
      </dgm:t>
    </dgm:pt>
    <dgm:pt modelId="{2355EF89-244D-4891-A752-7D2C5D1501BF}">
      <dgm:prSet phldrT="[Текст]"/>
      <dgm:spPr/>
      <dgm:t>
        <a:bodyPr/>
        <a:lstStyle/>
        <a:p>
          <a:r>
            <a:rPr lang="ru-RU" dirty="0" smtClean="0"/>
            <a:t>Валовое производство молока за три года – 69 тысяч тонн.</a:t>
          </a:r>
          <a:endParaRPr lang="ru-RU" dirty="0"/>
        </a:p>
      </dgm:t>
    </dgm:pt>
    <dgm:pt modelId="{3C0581EE-921F-427C-808C-78E666B35D08}" type="parTrans" cxnId="{C6286AD6-9041-406E-9780-103484A0B792}">
      <dgm:prSet/>
      <dgm:spPr/>
      <dgm:t>
        <a:bodyPr/>
        <a:lstStyle/>
        <a:p>
          <a:endParaRPr lang="ru-RU"/>
        </a:p>
      </dgm:t>
    </dgm:pt>
    <dgm:pt modelId="{313E4763-C4B5-4704-BD34-951E9D0FF4E4}" type="sibTrans" cxnId="{C6286AD6-9041-406E-9780-103484A0B792}">
      <dgm:prSet/>
      <dgm:spPr/>
      <dgm:t>
        <a:bodyPr/>
        <a:lstStyle/>
        <a:p>
          <a:endParaRPr lang="ru-RU"/>
        </a:p>
      </dgm:t>
    </dgm:pt>
    <dgm:pt modelId="{1E12EADC-12CE-41AB-BCE9-0746EBE58760}">
      <dgm:prSet phldrT="[Текст]"/>
      <dgm:spPr/>
      <dgm:t>
        <a:bodyPr/>
        <a:lstStyle/>
        <a:p>
          <a:r>
            <a:rPr lang="ru-RU" dirty="0" smtClean="0"/>
            <a:t>Валовое производство мяса  за три года – 10,6 тысяч тонн</a:t>
          </a:r>
          <a:endParaRPr lang="ru-RU" dirty="0"/>
        </a:p>
      </dgm:t>
    </dgm:pt>
    <dgm:pt modelId="{08BE2B68-ED53-4999-A5DD-2AE2C9CD82EF}" type="parTrans" cxnId="{5215AA36-F3EE-42D4-B761-437A1FC10AA7}">
      <dgm:prSet/>
      <dgm:spPr/>
      <dgm:t>
        <a:bodyPr/>
        <a:lstStyle/>
        <a:p>
          <a:endParaRPr lang="ru-RU"/>
        </a:p>
      </dgm:t>
    </dgm:pt>
    <dgm:pt modelId="{F71FBAA5-D9BF-435B-9773-776E22CC2A49}" type="sibTrans" cxnId="{5215AA36-F3EE-42D4-B761-437A1FC10AA7}">
      <dgm:prSet/>
      <dgm:spPr/>
      <dgm:t>
        <a:bodyPr/>
        <a:lstStyle/>
        <a:p>
          <a:endParaRPr lang="ru-RU"/>
        </a:p>
      </dgm:t>
    </dgm:pt>
    <dgm:pt modelId="{E5B140A9-71BB-4F87-88D8-FFC86065892B}">
      <dgm:prSet phldrT="[Текст]"/>
      <dgm:spPr/>
      <dgm:t>
        <a:bodyPr/>
        <a:lstStyle/>
        <a:p>
          <a:r>
            <a:rPr lang="ru-RU" dirty="0" smtClean="0"/>
            <a:t>Приобретение сельхозтехники за три года – 105 единиц.</a:t>
          </a:r>
          <a:endParaRPr lang="ru-RU" dirty="0"/>
        </a:p>
      </dgm:t>
    </dgm:pt>
    <dgm:pt modelId="{D63B06F6-74F6-45C7-8736-7A2A79EEDA32}" type="parTrans" cxnId="{F7F40534-FB4D-4638-8F95-90A753B3AEA5}">
      <dgm:prSet/>
      <dgm:spPr/>
      <dgm:t>
        <a:bodyPr/>
        <a:lstStyle/>
        <a:p>
          <a:endParaRPr lang="ru-RU"/>
        </a:p>
      </dgm:t>
    </dgm:pt>
    <dgm:pt modelId="{58BDFBF4-DAC3-43E9-B919-DDA1DD13D6F0}" type="sibTrans" cxnId="{F7F40534-FB4D-4638-8F95-90A753B3AEA5}">
      <dgm:prSet/>
      <dgm:spPr/>
      <dgm:t>
        <a:bodyPr/>
        <a:lstStyle/>
        <a:p>
          <a:endParaRPr lang="ru-RU"/>
        </a:p>
      </dgm:t>
    </dgm:pt>
    <dgm:pt modelId="{E4FC8C4D-F72C-4E9F-BF36-C21D05CEAB47}">
      <dgm:prSet phldrT="[Текст]"/>
      <dgm:spPr/>
      <dgm:t>
        <a:bodyPr/>
        <a:lstStyle/>
        <a:p>
          <a:r>
            <a:rPr lang="ru-RU" dirty="0" err="1" smtClean="0"/>
            <a:t>Валовый</a:t>
          </a:r>
          <a:r>
            <a:rPr lang="ru-RU" dirty="0" smtClean="0"/>
            <a:t> сбор картофеля, овощей открытого грунта за три года – 18,9 тысяч тонн.            </a:t>
          </a:r>
          <a:endParaRPr lang="ru-RU" dirty="0"/>
        </a:p>
      </dgm:t>
    </dgm:pt>
    <dgm:pt modelId="{FDB2896B-D715-48D4-B855-03350306E074}" type="parTrans" cxnId="{A226F501-1A3F-4511-B8E6-6DBA19740670}">
      <dgm:prSet/>
      <dgm:spPr/>
      <dgm:t>
        <a:bodyPr/>
        <a:lstStyle/>
        <a:p>
          <a:endParaRPr lang="ru-RU"/>
        </a:p>
      </dgm:t>
    </dgm:pt>
    <dgm:pt modelId="{04BCBEE5-B006-45B6-9C63-F0C8A1DEFC0A}" type="sibTrans" cxnId="{A226F501-1A3F-4511-B8E6-6DBA19740670}">
      <dgm:prSet/>
      <dgm:spPr/>
      <dgm:t>
        <a:bodyPr/>
        <a:lstStyle/>
        <a:p>
          <a:endParaRPr lang="ru-RU"/>
        </a:p>
      </dgm:t>
    </dgm:pt>
    <dgm:pt modelId="{6D01C338-CC2B-409F-B83B-A885B237331C}" type="pres">
      <dgm:prSet presAssocID="{7E11F1CA-C334-4BA3-BBBE-C7EAC3EBE93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6B26ACC-2976-4C38-BA04-4ECDCC973797}" type="pres">
      <dgm:prSet presAssocID="{6A451F51-48D3-405E-81AA-44EFA28DA209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46C559-B030-49CA-AA08-2E199F5EDAA4}" type="pres">
      <dgm:prSet presAssocID="{5A419A98-E90C-4FFA-93EB-2F3C8781A862}" presName="sibTrans" presStyleCnt="0"/>
      <dgm:spPr/>
    </dgm:pt>
    <dgm:pt modelId="{92F38044-6D1B-4562-BFEB-C1D7FA9E6B86}" type="pres">
      <dgm:prSet presAssocID="{524FD901-A59D-4145-8A70-E9785C01FE1E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28CCB3-A2DE-4A62-B850-D1A7CB1E9065}" type="pres">
      <dgm:prSet presAssocID="{9291C859-04EB-4780-A686-FA18687F0187}" presName="sibTrans" presStyleCnt="0"/>
      <dgm:spPr/>
    </dgm:pt>
    <dgm:pt modelId="{2261B2C5-93B9-4CA9-8A4B-6DF5281FF94A}" type="pres">
      <dgm:prSet presAssocID="{2355EF89-244D-4891-A752-7D2C5D1501BF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51B661-0A73-4268-9D71-91265D6CAA7F}" type="pres">
      <dgm:prSet presAssocID="{313E4763-C4B5-4704-BD34-951E9D0FF4E4}" presName="sibTrans" presStyleCnt="0"/>
      <dgm:spPr/>
    </dgm:pt>
    <dgm:pt modelId="{7AFD2239-1349-47F5-B3D4-8884BFB664C5}" type="pres">
      <dgm:prSet presAssocID="{1E12EADC-12CE-41AB-BCE9-0746EBE58760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C62699-6005-48F6-BC5E-8FCDF0F96AD5}" type="pres">
      <dgm:prSet presAssocID="{F71FBAA5-D9BF-435B-9773-776E22CC2A49}" presName="sibTrans" presStyleCnt="0"/>
      <dgm:spPr/>
    </dgm:pt>
    <dgm:pt modelId="{09D3FD44-216D-44D8-8C60-4C72252A3472}" type="pres">
      <dgm:prSet presAssocID="{E5B140A9-71BB-4F87-88D8-FFC86065892B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23B92A-2BF9-4DB8-98B0-C38045AAB2A7}" type="pres">
      <dgm:prSet presAssocID="{58BDFBF4-DAC3-43E9-B919-DDA1DD13D6F0}" presName="sibTrans" presStyleCnt="0"/>
      <dgm:spPr/>
    </dgm:pt>
    <dgm:pt modelId="{995BE74D-A3D5-4E5C-8D6D-8F6D5648130E}" type="pres">
      <dgm:prSet presAssocID="{E4FC8C4D-F72C-4E9F-BF36-C21D05CEAB47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4397965-093A-4648-8493-283E6A54ABAA}" srcId="{7E11F1CA-C334-4BA3-BBBE-C7EAC3EBE931}" destId="{524FD901-A59D-4145-8A70-E9785C01FE1E}" srcOrd="1" destOrd="0" parTransId="{CDCD028F-4463-40CE-9379-39300A991D65}" sibTransId="{9291C859-04EB-4780-A686-FA18687F0187}"/>
    <dgm:cxn modelId="{5215AA36-F3EE-42D4-B761-437A1FC10AA7}" srcId="{7E11F1CA-C334-4BA3-BBBE-C7EAC3EBE931}" destId="{1E12EADC-12CE-41AB-BCE9-0746EBE58760}" srcOrd="3" destOrd="0" parTransId="{08BE2B68-ED53-4999-A5DD-2AE2C9CD82EF}" sibTransId="{F71FBAA5-D9BF-435B-9773-776E22CC2A49}"/>
    <dgm:cxn modelId="{A226F501-1A3F-4511-B8E6-6DBA19740670}" srcId="{7E11F1CA-C334-4BA3-BBBE-C7EAC3EBE931}" destId="{E4FC8C4D-F72C-4E9F-BF36-C21D05CEAB47}" srcOrd="5" destOrd="0" parTransId="{FDB2896B-D715-48D4-B855-03350306E074}" sibTransId="{04BCBEE5-B006-45B6-9C63-F0C8A1DEFC0A}"/>
    <dgm:cxn modelId="{74D14C49-6A99-4ECD-A810-CA6CF2DDBF3B}" type="presOf" srcId="{7E11F1CA-C334-4BA3-BBBE-C7EAC3EBE931}" destId="{6D01C338-CC2B-409F-B83B-A885B237331C}" srcOrd="0" destOrd="0" presId="urn:microsoft.com/office/officeart/2005/8/layout/default"/>
    <dgm:cxn modelId="{C6286AD6-9041-406E-9780-103484A0B792}" srcId="{7E11F1CA-C334-4BA3-BBBE-C7EAC3EBE931}" destId="{2355EF89-244D-4891-A752-7D2C5D1501BF}" srcOrd="2" destOrd="0" parTransId="{3C0581EE-921F-427C-808C-78E666B35D08}" sibTransId="{313E4763-C4B5-4704-BD34-951E9D0FF4E4}"/>
    <dgm:cxn modelId="{5A0CD9B0-E28E-49FF-921A-B0D6A3E8FC43}" srcId="{7E11F1CA-C334-4BA3-BBBE-C7EAC3EBE931}" destId="{6A451F51-48D3-405E-81AA-44EFA28DA209}" srcOrd="0" destOrd="0" parTransId="{05A4D4CC-B6D9-49ED-B7DF-4769C071F38B}" sibTransId="{5A419A98-E90C-4FFA-93EB-2F3C8781A862}"/>
    <dgm:cxn modelId="{F7F40534-FB4D-4638-8F95-90A753B3AEA5}" srcId="{7E11F1CA-C334-4BA3-BBBE-C7EAC3EBE931}" destId="{E5B140A9-71BB-4F87-88D8-FFC86065892B}" srcOrd="4" destOrd="0" parTransId="{D63B06F6-74F6-45C7-8736-7A2A79EEDA32}" sibTransId="{58BDFBF4-DAC3-43E9-B919-DDA1DD13D6F0}"/>
    <dgm:cxn modelId="{2493EEC5-4C27-4C66-A82B-5CFA49CD59A4}" type="presOf" srcId="{1E12EADC-12CE-41AB-BCE9-0746EBE58760}" destId="{7AFD2239-1349-47F5-B3D4-8884BFB664C5}" srcOrd="0" destOrd="0" presId="urn:microsoft.com/office/officeart/2005/8/layout/default"/>
    <dgm:cxn modelId="{E0DE003C-E8FA-4F50-8CC9-AD82BC4D689F}" type="presOf" srcId="{6A451F51-48D3-405E-81AA-44EFA28DA209}" destId="{76B26ACC-2976-4C38-BA04-4ECDCC973797}" srcOrd="0" destOrd="0" presId="urn:microsoft.com/office/officeart/2005/8/layout/default"/>
    <dgm:cxn modelId="{F3D27B62-E22D-4A18-BE02-CF6055915C81}" type="presOf" srcId="{E4FC8C4D-F72C-4E9F-BF36-C21D05CEAB47}" destId="{995BE74D-A3D5-4E5C-8D6D-8F6D5648130E}" srcOrd="0" destOrd="0" presId="urn:microsoft.com/office/officeart/2005/8/layout/default"/>
    <dgm:cxn modelId="{7D59AC85-90B4-4EED-B5DB-C88412D3D22B}" type="presOf" srcId="{2355EF89-244D-4891-A752-7D2C5D1501BF}" destId="{2261B2C5-93B9-4CA9-8A4B-6DF5281FF94A}" srcOrd="0" destOrd="0" presId="urn:microsoft.com/office/officeart/2005/8/layout/default"/>
    <dgm:cxn modelId="{8E82A1ED-7802-48A4-B948-86A2AE15460E}" type="presOf" srcId="{524FD901-A59D-4145-8A70-E9785C01FE1E}" destId="{92F38044-6D1B-4562-BFEB-C1D7FA9E6B86}" srcOrd="0" destOrd="0" presId="urn:microsoft.com/office/officeart/2005/8/layout/default"/>
    <dgm:cxn modelId="{F5F57058-D026-48CE-8A16-0CF8488A6F85}" type="presOf" srcId="{E5B140A9-71BB-4F87-88D8-FFC86065892B}" destId="{09D3FD44-216D-44D8-8C60-4C72252A3472}" srcOrd="0" destOrd="0" presId="urn:microsoft.com/office/officeart/2005/8/layout/default"/>
    <dgm:cxn modelId="{8C9DB69B-7BFC-49B9-A8C8-CBE9C6552465}" type="presParOf" srcId="{6D01C338-CC2B-409F-B83B-A885B237331C}" destId="{76B26ACC-2976-4C38-BA04-4ECDCC973797}" srcOrd="0" destOrd="0" presId="urn:microsoft.com/office/officeart/2005/8/layout/default"/>
    <dgm:cxn modelId="{0F127D05-1771-4DEA-841A-A3E14EBB1102}" type="presParOf" srcId="{6D01C338-CC2B-409F-B83B-A885B237331C}" destId="{5646C559-B030-49CA-AA08-2E199F5EDAA4}" srcOrd="1" destOrd="0" presId="urn:microsoft.com/office/officeart/2005/8/layout/default"/>
    <dgm:cxn modelId="{1DA924E6-0413-471B-8980-632607F9F8E1}" type="presParOf" srcId="{6D01C338-CC2B-409F-B83B-A885B237331C}" destId="{92F38044-6D1B-4562-BFEB-C1D7FA9E6B86}" srcOrd="2" destOrd="0" presId="urn:microsoft.com/office/officeart/2005/8/layout/default"/>
    <dgm:cxn modelId="{0072EA2D-65C3-40C1-83C0-6F08D24106E3}" type="presParOf" srcId="{6D01C338-CC2B-409F-B83B-A885B237331C}" destId="{E428CCB3-A2DE-4A62-B850-D1A7CB1E9065}" srcOrd="3" destOrd="0" presId="urn:microsoft.com/office/officeart/2005/8/layout/default"/>
    <dgm:cxn modelId="{4DAD58DF-0177-4718-BE28-2CD7E0326470}" type="presParOf" srcId="{6D01C338-CC2B-409F-B83B-A885B237331C}" destId="{2261B2C5-93B9-4CA9-8A4B-6DF5281FF94A}" srcOrd="4" destOrd="0" presId="urn:microsoft.com/office/officeart/2005/8/layout/default"/>
    <dgm:cxn modelId="{04467774-9881-4B0E-B9CC-26BFACC200B4}" type="presParOf" srcId="{6D01C338-CC2B-409F-B83B-A885B237331C}" destId="{3D51B661-0A73-4268-9D71-91265D6CAA7F}" srcOrd="5" destOrd="0" presId="urn:microsoft.com/office/officeart/2005/8/layout/default"/>
    <dgm:cxn modelId="{1687A0FF-0D17-4008-AF6E-87A64927220C}" type="presParOf" srcId="{6D01C338-CC2B-409F-B83B-A885B237331C}" destId="{7AFD2239-1349-47F5-B3D4-8884BFB664C5}" srcOrd="6" destOrd="0" presId="urn:microsoft.com/office/officeart/2005/8/layout/default"/>
    <dgm:cxn modelId="{856F6375-4E20-4D68-9DE6-019A0233C388}" type="presParOf" srcId="{6D01C338-CC2B-409F-B83B-A885B237331C}" destId="{ADC62699-6005-48F6-BC5E-8FCDF0F96AD5}" srcOrd="7" destOrd="0" presId="urn:microsoft.com/office/officeart/2005/8/layout/default"/>
    <dgm:cxn modelId="{0918ED14-4C26-4043-9909-8FB087027CCC}" type="presParOf" srcId="{6D01C338-CC2B-409F-B83B-A885B237331C}" destId="{09D3FD44-216D-44D8-8C60-4C72252A3472}" srcOrd="8" destOrd="0" presId="urn:microsoft.com/office/officeart/2005/8/layout/default"/>
    <dgm:cxn modelId="{7CB1835E-84FD-4590-B48F-5ECF2E3892F5}" type="presParOf" srcId="{6D01C338-CC2B-409F-B83B-A885B237331C}" destId="{7A23B92A-2BF9-4DB8-98B0-C38045AAB2A7}" srcOrd="9" destOrd="0" presId="urn:microsoft.com/office/officeart/2005/8/layout/default"/>
    <dgm:cxn modelId="{72A681D9-0F51-4836-B290-C7DF74557CE9}" type="presParOf" srcId="{6D01C338-CC2B-409F-B83B-A885B237331C}" destId="{995BE74D-A3D5-4E5C-8D6D-8F6D5648130E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7AAA407E-09FF-4878-B687-7BCAF5344182}" type="doc">
      <dgm:prSet loTypeId="urn:microsoft.com/office/officeart/2005/8/layout/chevron2" loCatId="list" qsTypeId="urn:microsoft.com/office/officeart/2005/8/quickstyle/simple2" qsCatId="simple" csTypeId="urn:microsoft.com/office/officeart/2005/8/colors/accent1_2#7" csCatId="accent1" phldr="1"/>
      <dgm:spPr/>
      <dgm:t>
        <a:bodyPr/>
        <a:lstStyle/>
        <a:p>
          <a:endParaRPr lang="ru-RU"/>
        </a:p>
      </dgm:t>
    </dgm:pt>
    <dgm:pt modelId="{5A9DB78D-D565-4C91-9543-7DD8414271C7}">
      <dgm:prSet phldrT="[Текст]"/>
      <dgm:spPr/>
      <dgm:t>
        <a:bodyPr/>
        <a:lstStyle/>
        <a:p>
          <a:endParaRPr lang="ru-RU" dirty="0" smtClean="0"/>
        </a:p>
      </dgm:t>
    </dgm:pt>
    <dgm:pt modelId="{C7CFF47B-A5DE-4B71-8806-F3B863CFB107}" type="parTrans" cxnId="{8FCAF991-153D-4950-9ABD-9A0715A2BB02}">
      <dgm:prSet/>
      <dgm:spPr/>
      <dgm:t>
        <a:bodyPr/>
        <a:lstStyle/>
        <a:p>
          <a:endParaRPr lang="ru-RU"/>
        </a:p>
      </dgm:t>
    </dgm:pt>
    <dgm:pt modelId="{825AC56C-FE9E-46E9-95D5-5C5C86B76FDF}" type="sibTrans" cxnId="{8FCAF991-153D-4950-9ABD-9A0715A2BB02}">
      <dgm:prSet/>
      <dgm:spPr/>
      <dgm:t>
        <a:bodyPr/>
        <a:lstStyle/>
        <a:p>
          <a:endParaRPr lang="ru-RU"/>
        </a:p>
      </dgm:t>
    </dgm:pt>
    <dgm:pt modelId="{92F54448-5810-4F12-B702-767455E564BF}">
      <dgm:prSet phldrT="[Текст]"/>
      <dgm:spPr/>
      <dgm:t>
        <a:bodyPr/>
        <a:lstStyle/>
        <a:p>
          <a:r>
            <a:rPr lang="ru-RU" dirty="0" smtClean="0"/>
            <a:t>Темп роста оборота малых и средних предприятий к 2019 году по сравнению с 2016 годом – 105,4%</a:t>
          </a:r>
          <a:endParaRPr lang="ru-RU" dirty="0"/>
        </a:p>
      </dgm:t>
    </dgm:pt>
    <dgm:pt modelId="{75D6D709-3041-4909-8B58-DC2FB09BE18C}" type="parTrans" cxnId="{2FBB84A6-E765-407A-BC0C-3B594ED86CBD}">
      <dgm:prSet/>
      <dgm:spPr/>
      <dgm:t>
        <a:bodyPr/>
        <a:lstStyle/>
        <a:p>
          <a:endParaRPr lang="ru-RU"/>
        </a:p>
      </dgm:t>
    </dgm:pt>
    <dgm:pt modelId="{9CF7FBAA-D158-4C2D-A9F4-80681706A1D6}" type="sibTrans" cxnId="{2FBB84A6-E765-407A-BC0C-3B594ED86CBD}">
      <dgm:prSet/>
      <dgm:spPr/>
      <dgm:t>
        <a:bodyPr/>
        <a:lstStyle/>
        <a:p>
          <a:endParaRPr lang="ru-RU"/>
        </a:p>
      </dgm:t>
    </dgm:pt>
    <dgm:pt modelId="{B614E1D1-DD61-45A3-8399-DC35849D70F3}">
      <dgm:prSet phldrT="[Текст]" phldr="1"/>
      <dgm:spPr/>
      <dgm:t>
        <a:bodyPr/>
        <a:lstStyle/>
        <a:p>
          <a:endParaRPr lang="ru-RU"/>
        </a:p>
      </dgm:t>
    </dgm:pt>
    <dgm:pt modelId="{BDA8486F-91D8-4A66-92A1-5034A6224299}" type="parTrans" cxnId="{58CC1CE0-D616-4410-982C-B57B05FDDC8D}">
      <dgm:prSet/>
      <dgm:spPr/>
      <dgm:t>
        <a:bodyPr/>
        <a:lstStyle/>
        <a:p>
          <a:endParaRPr lang="ru-RU"/>
        </a:p>
      </dgm:t>
    </dgm:pt>
    <dgm:pt modelId="{BA08F178-7CFA-4E76-997F-119C9D56742A}" type="sibTrans" cxnId="{58CC1CE0-D616-4410-982C-B57B05FDDC8D}">
      <dgm:prSet/>
      <dgm:spPr/>
      <dgm:t>
        <a:bodyPr/>
        <a:lstStyle/>
        <a:p>
          <a:endParaRPr lang="ru-RU"/>
        </a:p>
      </dgm:t>
    </dgm:pt>
    <dgm:pt modelId="{D85BFE15-6E64-4B11-91D2-E16D616D4058}">
      <dgm:prSet phldrT="[Текст]"/>
      <dgm:spPr/>
      <dgm:t>
        <a:bodyPr/>
        <a:lstStyle/>
        <a:p>
          <a:r>
            <a:rPr lang="ru-RU" dirty="0" smtClean="0"/>
            <a:t>Доля среднесписочной численности работников (без внешних совместителей) малых и средних предприятий в среднесписочной численности (без внешних совместителей) всех предприятий и организаций к 2019 году – 20,4%</a:t>
          </a:r>
          <a:endParaRPr lang="ru-RU" dirty="0"/>
        </a:p>
      </dgm:t>
    </dgm:pt>
    <dgm:pt modelId="{BB9EFDB9-6263-4822-BD70-8F1046496069}" type="parTrans" cxnId="{77EC9265-321C-4872-B314-81FE73D5C011}">
      <dgm:prSet/>
      <dgm:spPr/>
      <dgm:t>
        <a:bodyPr/>
        <a:lstStyle/>
        <a:p>
          <a:endParaRPr lang="ru-RU"/>
        </a:p>
      </dgm:t>
    </dgm:pt>
    <dgm:pt modelId="{50F1A2E0-120C-41B0-9A56-B65DD4FB57D3}" type="sibTrans" cxnId="{77EC9265-321C-4872-B314-81FE73D5C011}">
      <dgm:prSet/>
      <dgm:spPr/>
      <dgm:t>
        <a:bodyPr/>
        <a:lstStyle/>
        <a:p>
          <a:endParaRPr lang="ru-RU"/>
        </a:p>
      </dgm:t>
    </dgm:pt>
    <dgm:pt modelId="{5E87F535-F487-45F8-B82C-2E94B9E534A8}">
      <dgm:prSet phldrT="[Текст]" phldr="1"/>
      <dgm:spPr/>
      <dgm:t>
        <a:bodyPr/>
        <a:lstStyle/>
        <a:p>
          <a:endParaRPr lang="ru-RU"/>
        </a:p>
      </dgm:t>
    </dgm:pt>
    <dgm:pt modelId="{19265A94-F469-4971-902E-C7FF3CE558D9}" type="parTrans" cxnId="{CD7EF2CE-CDB3-435F-B713-FCBE54418A6E}">
      <dgm:prSet/>
      <dgm:spPr/>
      <dgm:t>
        <a:bodyPr/>
        <a:lstStyle/>
        <a:p>
          <a:endParaRPr lang="ru-RU"/>
        </a:p>
      </dgm:t>
    </dgm:pt>
    <dgm:pt modelId="{2FFB069F-38E1-419A-AF9D-0322ED58033B}" type="sibTrans" cxnId="{CD7EF2CE-CDB3-435F-B713-FCBE54418A6E}">
      <dgm:prSet/>
      <dgm:spPr/>
      <dgm:t>
        <a:bodyPr/>
        <a:lstStyle/>
        <a:p>
          <a:endParaRPr lang="ru-RU"/>
        </a:p>
      </dgm:t>
    </dgm:pt>
    <dgm:pt modelId="{FF0C48C6-060F-4D97-A25D-A67B17586FF0}">
      <dgm:prSet phldrT="[Текст]"/>
      <dgm:spPr/>
      <dgm:t>
        <a:bodyPr/>
        <a:lstStyle/>
        <a:p>
          <a:r>
            <a:rPr lang="ru-RU" dirty="0" smtClean="0"/>
            <a:t>Количество субъектов малого и среднего предпринимательства в расчёте на 1 тысячу человек населения Константиновского района к 2019 году – не менее 5,2 единиц.</a:t>
          </a:r>
          <a:endParaRPr lang="ru-RU" dirty="0"/>
        </a:p>
      </dgm:t>
    </dgm:pt>
    <dgm:pt modelId="{D7CB5A3C-812D-419C-B385-8E3884AB117A}" type="parTrans" cxnId="{B21CBEEC-7872-43CD-8A45-A6AD44C8244E}">
      <dgm:prSet/>
      <dgm:spPr/>
      <dgm:t>
        <a:bodyPr/>
        <a:lstStyle/>
        <a:p>
          <a:endParaRPr lang="ru-RU"/>
        </a:p>
      </dgm:t>
    </dgm:pt>
    <dgm:pt modelId="{8FB08469-3778-41F6-A8CB-C6281443AAD8}" type="sibTrans" cxnId="{B21CBEEC-7872-43CD-8A45-A6AD44C8244E}">
      <dgm:prSet/>
      <dgm:spPr/>
      <dgm:t>
        <a:bodyPr/>
        <a:lstStyle/>
        <a:p>
          <a:endParaRPr lang="ru-RU"/>
        </a:p>
      </dgm:t>
    </dgm:pt>
    <dgm:pt modelId="{12A9F711-CC4D-4A0B-8FCA-47BE7C903529}" type="pres">
      <dgm:prSet presAssocID="{7AAA407E-09FF-4878-B687-7BCAF534418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482C7C7-EACA-49A6-B063-DAE6EA5D7A84}" type="pres">
      <dgm:prSet presAssocID="{5A9DB78D-D565-4C91-9543-7DD8414271C7}" presName="composite" presStyleCnt="0"/>
      <dgm:spPr/>
    </dgm:pt>
    <dgm:pt modelId="{87954DF4-6980-448A-8CDF-A80C2909AB4E}" type="pres">
      <dgm:prSet presAssocID="{5A9DB78D-D565-4C91-9543-7DD8414271C7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C3E86F-0056-4CE0-A6A3-3DAA87BBE5AF}" type="pres">
      <dgm:prSet presAssocID="{5A9DB78D-D565-4C91-9543-7DD8414271C7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10A30D-1AF5-4FDD-80CC-78DA673EC47F}" type="pres">
      <dgm:prSet presAssocID="{825AC56C-FE9E-46E9-95D5-5C5C86B76FDF}" presName="sp" presStyleCnt="0"/>
      <dgm:spPr/>
    </dgm:pt>
    <dgm:pt modelId="{729E900A-57D4-4838-9843-C336D7A91449}" type="pres">
      <dgm:prSet presAssocID="{B614E1D1-DD61-45A3-8399-DC35849D70F3}" presName="composite" presStyleCnt="0"/>
      <dgm:spPr/>
    </dgm:pt>
    <dgm:pt modelId="{B91C1AAC-509F-4311-948F-7672B19C3CCF}" type="pres">
      <dgm:prSet presAssocID="{B614E1D1-DD61-45A3-8399-DC35849D70F3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74963E-6236-43AD-95EC-9173367EE6B5}" type="pres">
      <dgm:prSet presAssocID="{B614E1D1-DD61-45A3-8399-DC35849D70F3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E32158-8E60-48DB-8BC5-4CC5A660F208}" type="pres">
      <dgm:prSet presAssocID="{BA08F178-7CFA-4E76-997F-119C9D56742A}" presName="sp" presStyleCnt="0"/>
      <dgm:spPr/>
    </dgm:pt>
    <dgm:pt modelId="{F7F9BBE3-72D9-415D-A454-3884F875E9E6}" type="pres">
      <dgm:prSet presAssocID="{5E87F535-F487-45F8-B82C-2E94B9E534A8}" presName="composite" presStyleCnt="0"/>
      <dgm:spPr/>
    </dgm:pt>
    <dgm:pt modelId="{EDF64949-C408-45FE-80D9-F25EBCB9CB0D}" type="pres">
      <dgm:prSet presAssocID="{5E87F535-F487-45F8-B82C-2E94B9E534A8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1A1917-3EED-4337-BB2C-F4DB75E40623}" type="pres">
      <dgm:prSet presAssocID="{5E87F535-F487-45F8-B82C-2E94B9E534A8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7EC9265-321C-4872-B314-81FE73D5C011}" srcId="{B614E1D1-DD61-45A3-8399-DC35849D70F3}" destId="{D85BFE15-6E64-4B11-91D2-E16D616D4058}" srcOrd="0" destOrd="0" parTransId="{BB9EFDB9-6263-4822-BD70-8F1046496069}" sibTransId="{50F1A2E0-120C-41B0-9A56-B65DD4FB57D3}"/>
    <dgm:cxn modelId="{745557B3-13EB-4A8C-96AC-CF085E74037D}" type="presOf" srcId="{5A9DB78D-D565-4C91-9543-7DD8414271C7}" destId="{87954DF4-6980-448A-8CDF-A80C2909AB4E}" srcOrd="0" destOrd="0" presId="urn:microsoft.com/office/officeart/2005/8/layout/chevron2"/>
    <dgm:cxn modelId="{58CC1CE0-D616-4410-982C-B57B05FDDC8D}" srcId="{7AAA407E-09FF-4878-B687-7BCAF5344182}" destId="{B614E1D1-DD61-45A3-8399-DC35849D70F3}" srcOrd="1" destOrd="0" parTransId="{BDA8486F-91D8-4A66-92A1-5034A6224299}" sibTransId="{BA08F178-7CFA-4E76-997F-119C9D56742A}"/>
    <dgm:cxn modelId="{1BC4FE21-BB81-44D5-A03D-420C9F8EEA96}" type="presOf" srcId="{92F54448-5810-4F12-B702-767455E564BF}" destId="{23C3E86F-0056-4CE0-A6A3-3DAA87BBE5AF}" srcOrd="0" destOrd="0" presId="urn:microsoft.com/office/officeart/2005/8/layout/chevron2"/>
    <dgm:cxn modelId="{CD7EF2CE-CDB3-435F-B713-FCBE54418A6E}" srcId="{7AAA407E-09FF-4878-B687-7BCAF5344182}" destId="{5E87F535-F487-45F8-B82C-2E94B9E534A8}" srcOrd="2" destOrd="0" parTransId="{19265A94-F469-4971-902E-C7FF3CE558D9}" sibTransId="{2FFB069F-38E1-419A-AF9D-0322ED58033B}"/>
    <dgm:cxn modelId="{FEF0035D-0805-4E77-A5C7-451417A32430}" type="presOf" srcId="{B614E1D1-DD61-45A3-8399-DC35849D70F3}" destId="{B91C1AAC-509F-4311-948F-7672B19C3CCF}" srcOrd="0" destOrd="0" presId="urn:microsoft.com/office/officeart/2005/8/layout/chevron2"/>
    <dgm:cxn modelId="{E22A8870-CC72-4538-8332-B7476EA0E09A}" type="presOf" srcId="{7AAA407E-09FF-4878-B687-7BCAF5344182}" destId="{12A9F711-CC4D-4A0B-8FCA-47BE7C903529}" srcOrd="0" destOrd="0" presId="urn:microsoft.com/office/officeart/2005/8/layout/chevron2"/>
    <dgm:cxn modelId="{2FBB84A6-E765-407A-BC0C-3B594ED86CBD}" srcId="{5A9DB78D-D565-4C91-9543-7DD8414271C7}" destId="{92F54448-5810-4F12-B702-767455E564BF}" srcOrd="0" destOrd="0" parTransId="{75D6D709-3041-4909-8B58-DC2FB09BE18C}" sibTransId="{9CF7FBAA-D158-4C2D-A9F4-80681706A1D6}"/>
    <dgm:cxn modelId="{BD5F53F6-6837-4F00-9E0C-6C322F25CE86}" type="presOf" srcId="{D85BFE15-6E64-4B11-91D2-E16D616D4058}" destId="{AD74963E-6236-43AD-95EC-9173367EE6B5}" srcOrd="0" destOrd="0" presId="urn:microsoft.com/office/officeart/2005/8/layout/chevron2"/>
    <dgm:cxn modelId="{8FCAF991-153D-4950-9ABD-9A0715A2BB02}" srcId="{7AAA407E-09FF-4878-B687-7BCAF5344182}" destId="{5A9DB78D-D565-4C91-9543-7DD8414271C7}" srcOrd="0" destOrd="0" parTransId="{C7CFF47B-A5DE-4B71-8806-F3B863CFB107}" sibTransId="{825AC56C-FE9E-46E9-95D5-5C5C86B76FDF}"/>
    <dgm:cxn modelId="{90611578-29CD-47AF-9906-A5B1F3D23898}" type="presOf" srcId="{5E87F535-F487-45F8-B82C-2E94B9E534A8}" destId="{EDF64949-C408-45FE-80D9-F25EBCB9CB0D}" srcOrd="0" destOrd="0" presId="urn:microsoft.com/office/officeart/2005/8/layout/chevron2"/>
    <dgm:cxn modelId="{0A8C5801-EB5C-40C4-976D-8158A2CD25CC}" type="presOf" srcId="{FF0C48C6-060F-4D97-A25D-A67B17586FF0}" destId="{F71A1917-3EED-4337-BB2C-F4DB75E40623}" srcOrd="0" destOrd="0" presId="urn:microsoft.com/office/officeart/2005/8/layout/chevron2"/>
    <dgm:cxn modelId="{B21CBEEC-7872-43CD-8A45-A6AD44C8244E}" srcId="{5E87F535-F487-45F8-B82C-2E94B9E534A8}" destId="{FF0C48C6-060F-4D97-A25D-A67B17586FF0}" srcOrd="0" destOrd="0" parTransId="{D7CB5A3C-812D-419C-B385-8E3884AB117A}" sibTransId="{8FB08469-3778-41F6-A8CB-C6281443AAD8}"/>
    <dgm:cxn modelId="{56418DBC-9C87-4417-8901-AF7C321CA74D}" type="presParOf" srcId="{12A9F711-CC4D-4A0B-8FCA-47BE7C903529}" destId="{C482C7C7-EACA-49A6-B063-DAE6EA5D7A84}" srcOrd="0" destOrd="0" presId="urn:microsoft.com/office/officeart/2005/8/layout/chevron2"/>
    <dgm:cxn modelId="{C20A4E60-F02D-46D3-AB59-8963CB64A854}" type="presParOf" srcId="{C482C7C7-EACA-49A6-B063-DAE6EA5D7A84}" destId="{87954DF4-6980-448A-8CDF-A80C2909AB4E}" srcOrd="0" destOrd="0" presId="urn:microsoft.com/office/officeart/2005/8/layout/chevron2"/>
    <dgm:cxn modelId="{829E5ACB-D036-4528-AA66-70B49E6B0E02}" type="presParOf" srcId="{C482C7C7-EACA-49A6-B063-DAE6EA5D7A84}" destId="{23C3E86F-0056-4CE0-A6A3-3DAA87BBE5AF}" srcOrd="1" destOrd="0" presId="urn:microsoft.com/office/officeart/2005/8/layout/chevron2"/>
    <dgm:cxn modelId="{58752845-2F37-4AD1-8C3B-FDAAF6AC7659}" type="presParOf" srcId="{12A9F711-CC4D-4A0B-8FCA-47BE7C903529}" destId="{DF10A30D-1AF5-4FDD-80CC-78DA673EC47F}" srcOrd="1" destOrd="0" presId="urn:microsoft.com/office/officeart/2005/8/layout/chevron2"/>
    <dgm:cxn modelId="{6B1A9B6D-B98B-42E2-8719-297DD93613F7}" type="presParOf" srcId="{12A9F711-CC4D-4A0B-8FCA-47BE7C903529}" destId="{729E900A-57D4-4838-9843-C336D7A91449}" srcOrd="2" destOrd="0" presId="urn:microsoft.com/office/officeart/2005/8/layout/chevron2"/>
    <dgm:cxn modelId="{AEDFC80C-5779-4A25-8295-BA2D056BF83D}" type="presParOf" srcId="{729E900A-57D4-4838-9843-C336D7A91449}" destId="{B91C1AAC-509F-4311-948F-7672B19C3CCF}" srcOrd="0" destOrd="0" presId="urn:microsoft.com/office/officeart/2005/8/layout/chevron2"/>
    <dgm:cxn modelId="{85B194F5-EAFE-4D40-B6F9-E4249CCDB65D}" type="presParOf" srcId="{729E900A-57D4-4838-9843-C336D7A91449}" destId="{AD74963E-6236-43AD-95EC-9173367EE6B5}" srcOrd="1" destOrd="0" presId="urn:microsoft.com/office/officeart/2005/8/layout/chevron2"/>
    <dgm:cxn modelId="{11486F75-4823-42C1-8FF1-2ABB4FAB96DB}" type="presParOf" srcId="{12A9F711-CC4D-4A0B-8FCA-47BE7C903529}" destId="{CCE32158-8E60-48DB-8BC5-4CC5A660F208}" srcOrd="3" destOrd="0" presId="urn:microsoft.com/office/officeart/2005/8/layout/chevron2"/>
    <dgm:cxn modelId="{6863129C-0488-455B-B472-265907BE170C}" type="presParOf" srcId="{12A9F711-CC4D-4A0B-8FCA-47BE7C903529}" destId="{F7F9BBE3-72D9-415D-A454-3884F875E9E6}" srcOrd="4" destOrd="0" presId="urn:microsoft.com/office/officeart/2005/8/layout/chevron2"/>
    <dgm:cxn modelId="{0DB2784A-F0BC-4F3D-A5D0-9E779DC8B037}" type="presParOf" srcId="{F7F9BBE3-72D9-415D-A454-3884F875E9E6}" destId="{EDF64949-C408-45FE-80D9-F25EBCB9CB0D}" srcOrd="0" destOrd="0" presId="urn:microsoft.com/office/officeart/2005/8/layout/chevron2"/>
    <dgm:cxn modelId="{2991341D-931F-46D1-8474-3D972AC68471}" type="presParOf" srcId="{F7F9BBE3-72D9-415D-A454-3884F875E9E6}" destId="{F71A1917-3EED-4337-BB2C-F4DB75E4062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7854C88B-65C2-46CC-AEE6-02C91BD0407B}" type="doc">
      <dgm:prSet loTypeId="urn:microsoft.com/office/officeart/2005/8/layout/vList4" loCatId="list" qsTypeId="urn:microsoft.com/office/officeart/2005/8/quickstyle/simple1#8" qsCatId="simple" csTypeId="urn:microsoft.com/office/officeart/2005/8/colors/accent1_2#8" csCatId="accent1" phldr="1"/>
      <dgm:spPr/>
      <dgm:t>
        <a:bodyPr/>
        <a:lstStyle/>
        <a:p>
          <a:endParaRPr lang="ru-RU"/>
        </a:p>
      </dgm:t>
    </dgm:pt>
    <dgm:pt modelId="{5502CFB1-88BD-4922-B59E-DFEB4D515892}">
      <dgm:prSet phldrT="[Текст]"/>
      <dgm:spPr/>
      <dgm:t>
        <a:bodyPr/>
        <a:lstStyle/>
        <a:p>
          <a:pPr algn="l"/>
          <a:r>
            <a:rPr lang="ru-RU" dirty="0" smtClean="0"/>
            <a:t>Федеральный закон от 28.06.2014 № 172-ФЗ «О стратегическом планировании в Российской Федерации»</a:t>
          </a:r>
          <a:endParaRPr lang="ru-RU" dirty="0"/>
        </a:p>
      </dgm:t>
    </dgm:pt>
    <dgm:pt modelId="{B78953EA-6A72-4ED3-BA1E-F60426F7B2EE}" type="parTrans" cxnId="{BFE00C07-EFFE-4721-8FB9-44E3D6801702}">
      <dgm:prSet/>
      <dgm:spPr/>
      <dgm:t>
        <a:bodyPr/>
        <a:lstStyle/>
        <a:p>
          <a:endParaRPr lang="ru-RU"/>
        </a:p>
      </dgm:t>
    </dgm:pt>
    <dgm:pt modelId="{24560EC6-BCFD-4EE6-82AF-F4AAEF67F13C}" type="sibTrans" cxnId="{BFE00C07-EFFE-4721-8FB9-44E3D6801702}">
      <dgm:prSet/>
      <dgm:spPr/>
      <dgm:t>
        <a:bodyPr/>
        <a:lstStyle/>
        <a:p>
          <a:endParaRPr lang="ru-RU"/>
        </a:p>
      </dgm:t>
    </dgm:pt>
    <dgm:pt modelId="{98B03F32-E5F6-46EB-9321-0DE70248ACD3}">
      <dgm:prSet phldrT="[Текст]"/>
      <dgm:spPr/>
      <dgm:t>
        <a:bodyPr/>
        <a:lstStyle/>
        <a:p>
          <a:pPr algn="just"/>
          <a:r>
            <a:rPr lang="ru-RU" dirty="0" smtClean="0"/>
            <a:t>Бюджетный кодекс Российской Федерации дополнен статьей 170</a:t>
          </a:r>
          <a:r>
            <a:rPr lang="ru-RU" baseline="30000" dirty="0" smtClean="0"/>
            <a:t>1 </a:t>
          </a:r>
          <a:r>
            <a:rPr lang="ru-RU" dirty="0" smtClean="0"/>
            <a:t>«Долгосрочное бюджетное планирование», с требованием формирования бюджетного прогноза муниципального образования на долгосрочный период</a:t>
          </a:r>
          <a:endParaRPr lang="ru-RU" dirty="0"/>
        </a:p>
      </dgm:t>
    </dgm:pt>
    <dgm:pt modelId="{BECE1C0D-5D5D-47EC-9EB6-1ADD4FF972D4}" type="parTrans" cxnId="{F9641BBF-46A9-4B92-B6A3-62CD0B381CD5}">
      <dgm:prSet/>
      <dgm:spPr/>
      <dgm:t>
        <a:bodyPr/>
        <a:lstStyle/>
        <a:p>
          <a:endParaRPr lang="ru-RU"/>
        </a:p>
      </dgm:t>
    </dgm:pt>
    <dgm:pt modelId="{47FB44C3-5520-4027-8AE5-7B27E94EFE74}" type="sibTrans" cxnId="{F9641BBF-46A9-4B92-B6A3-62CD0B381CD5}">
      <dgm:prSet/>
      <dgm:spPr/>
      <dgm:t>
        <a:bodyPr/>
        <a:lstStyle/>
        <a:p>
          <a:endParaRPr lang="ru-RU"/>
        </a:p>
      </dgm:t>
    </dgm:pt>
    <dgm:pt modelId="{4DACC33B-D59C-4E05-B2F5-49874BDC088D}">
      <dgm:prSet phldrT="[Текст]"/>
      <dgm:spPr/>
      <dgm:t>
        <a:bodyPr/>
        <a:lstStyle/>
        <a:p>
          <a:pPr algn="just"/>
          <a:r>
            <a:rPr lang="ru-RU" dirty="0" smtClean="0"/>
            <a:t>Решение Собрания депутатов Константиновского района от 24.12.2015 № 42 «О бюджетном процессе в Константиновском районе в новой редакции» дополнено пунктом 15</a:t>
          </a:r>
          <a:r>
            <a:rPr lang="ru-RU" baseline="30000" dirty="0" smtClean="0"/>
            <a:t>1</a:t>
          </a:r>
          <a:r>
            <a:rPr lang="ru-RU" dirty="0" smtClean="0"/>
            <a:t> «Долгосрочное бюджетное планирование»</a:t>
          </a:r>
        </a:p>
      </dgm:t>
    </dgm:pt>
    <dgm:pt modelId="{2E81BC00-8506-488A-9996-6DA82CE68676}" type="parTrans" cxnId="{45357091-D1DD-468D-9569-0D74C1D62DBB}">
      <dgm:prSet/>
      <dgm:spPr/>
      <dgm:t>
        <a:bodyPr/>
        <a:lstStyle/>
        <a:p>
          <a:endParaRPr lang="ru-RU"/>
        </a:p>
      </dgm:t>
    </dgm:pt>
    <dgm:pt modelId="{C1FF5272-B0B8-41A6-A266-C9A9683BA931}" type="sibTrans" cxnId="{45357091-D1DD-468D-9569-0D74C1D62DBB}">
      <dgm:prSet/>
      <dgm:spPr/>
      <dgm:t>
        <a:bodyPr/>
        <a:lstStyle/>
        <a:p>
          <a:endParaRPr lang="ru-RU"/>
        </a:p>
      </dgm:t>
    </dgm:pt>
    <dgm:pt modelId="{3CA8F914-4F51-4504-A520-5F294B065D58}">
      <dgm:prSet phldrT="[Текст]"/>
      <dgm:spPr/>
      <dgm:t>
        <a:bodyPr/>
        <a:lstStyle/>
        <a:p>
          <a:pPr algn="just"/>
          <a:r>
            <a:rPr lang="ru-RU" dirty="0" smtClean="0"/>
            <a:t>Постановление Администрации Константиновского района от 12.01.2016 № 3 «Правила разработки и утверждения бюджетного прогноза Константиновского района на долгосрочный </a:t>
          </a:r>
          <a:r>
            <a:rPr lang="ru-RU" smtClean="0"/>
            <a:t>период»</a:t>
          </a:r>
          <a:endParaRPr lang="ru-RU" dirty="0"/>
        </a:p>
      </dgm:t>
    </dgm:pt>
    <dgm:pt modelId="{3D48D310-1249-4D16-B407-1DE7224FC388}" type="parTrans" cxnId="{B5FF0F97-781A-469C-8357-2CF5AF4416BF}">
      <dgm:prSet/>
      <dgm:spPr/>
      <dgm:t>
        <a:bodyPr/>
        <a:lstStyle/>
        <a:p>
          <a:endParaRPr lang="ru-RU"/>
        </a:p>
      </dgm:t>
    </dgm:pt>
    <dgm:pt modelId="{5082CCE6-FA64-407D-A159-0D9CC09F2719}" type="sibTrans" cxnId="{B5FF0F97-781A-469C-8357-2CF5AF4416BF}">
      <dgm:prSet/>
      <dgm:spPr/>
      <dgm:t>
        <a:bodyPr/>
        <a:lstStyle/>
        <a:p>
          <a:endParaRPr lang="ru-RU"/>
        </a:p>
      </dgm:t>
    </dgm:pt>
    <dgm:pt modelId="{851F8A64-527A-49F3-B04E-55972B21180F}" type="pres">
      <dgm:prSet presAssocID="{7854C88B-65C2-46CC-AEE6-02C91BD0407B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F35622C-27C1-4990-9E27-9CD34743F030}" type="pres">
      <dgm:prSet presAssocID="{5502CFB1-88BD-4922-B59E-DFEB4D515892}" presName="comp" presStyleCnt="0"/>
      <dgm:spPr/>
    </dgm:pt>
    <dgm:pt modelId="{18E01EB6-AD02-4432-B402-60DBAD8BFAED}" type="pres">
      <dgm:prSet presAssocID="{5502CFB1-88BD-4922-B59E-DFEB4D515892}" presName="box" presStyleLbl="node1" presStyleIdx="0" presStyleCnt="4"/>
      <dgm:spPr/>
      <dgm:t>
        <a:bodyPr/>
        <a:lstStyle/>
        <a:p>
          <a:endParaRPr lang="ru-RU"/>
        </a:p>
      </dgm:t>
    </dgm:pt>
    <dgm:pt modelId="{5B8156AD-B29E-4421-94C5-3ADA7C7D457D}" type="pres">
      <dgm:prSet presAssocID="{5502CFB1-88BD-4922-B59E-DFEB4D515892}" presName="img" presStyleLbl="fgImgPlace1" presStyleIdx="0" presStyleCnt="4" custScaleX="5155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2740B2F8-CE75-4F16-8448-6F3E1ACBE8DA}" type="pres">
      <dgm:prSet presAssocID="{5502CFB1-88BD-4922-B59E-DFEB4D515892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CA22D5-D1AA-4457-BED1-565784C9DF68}" type="pres">
      <dgm:prSet presAssocID="{24560EC6-BCFD-4EE6-82AF-F4AAEF67F13C}" presName="spacer" presStyleCnt="0"/>
      <dgm:spPr/>
    </dgm:pt>
    <dgm:pt modelId="{0BF15EE5-C434-41D0-946F-58ABD74BFFB5}" type="pres">
      <dgm:prSet presAssocID="{98B03F32-E5F6-46EB-9321-0DE70248ACD3}" presName="comp" presStyleCnt="0"/>
      <dgm:spPr/>
    </dgm:pt>
    <dgm:pt modelId="{5A1E810B-E9DD-4B13-A515-F6C3DCAA0F85}" type="pres">
      <dgm:prSet presAssocID="{98B03F32-E5F6-46EB-9321-0DE70248ACD3}" presName="box" presStyleLbl="node1" presStyleIdx="1" presStyleCnt="4"/>
      <dgm:spPr/>
      <dgm:t>
        <a:bodyPr/>
        <a:lstStyle/>
        <a:p>
          <a:endParaRPr lang="ru-RU"/>
        </a:p>
      </dgm:t>
    </dgm:pt>
    <dgm:pt modelId="{78D1DB83-1D8B-41C6-AC23-BC826F6D7BA4}" type="pres">
      <dgm:prSet presAssocID="{98B03F32-E5F6-46EB-9321-0DE70248ACD3}" presName="img" presStyleLbl="fgImgPlace1" presStyleIdx="1" presStyleCnt="4" custScaleX="5155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10F16821-F3DE-498E-A2C3-28FE301E7758}" type="pres">
      <dgm:prSet presAssocID="{98B03F32-E5F6-46EB-9321-0DE70248ACD3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2DF9C0-C375-4FF5-AC48-087EDD91D912}" type="pres">
      <dgm:prSet presAssocID="{47FB44C3-5520-4027-8AE5-7B27E94EFE74}" presName="spacer" presStyleCnt="0"/>
      <dgm:spPr/>
    </dgm:pt>
    <dgm:pt modelId="{45850B4C-01A3-4E87-B84B-62E5324C0AF2}" type="pres">
      <dgm:prSet presAssocID="{4DACC33B-D59C-4E05-B2F5-49874BDC088D}" presName="comp" presStyleCnt="0"/>
      <dgm:spPr/>
    </dgm:pt>
    <dgm:pt modelId="{48007E8C-3491-41D7-9B00-A73D4B186022}" type="pres">
      <dgm:prSet presAssocID="{4DACC33B-D59C-4E05-B2F5-49874BDC088D}" presName="box" presStyleLbl="node1" presStyleIdx="2" presStyleCnt="4"/>
      <dgm:spPr/>
      <dgm:t>
        <a:bodyPr/>
        <a:lstStyle/>
        <a:p>
          <a:endParaRPr lang="ru-RU"/>
        </a:p>
      </dgm:t>
    </dgm:pt>
    <dgm:pt modelId="{456848AB-30E1-4B19-8063-B2DF8B347726}" type="pres">
      <dgm:prSet presAssocID="{4DACC33B-D59C-4E05-B2F5-49874BDC088D}" presName="img" presStyleLbl="fgImgPlace1" presStyleIdx="2" presStyleCnt="4" custScaleX="48972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9349E907-DA8C-456A-9658-80E8F8F4AEDF}" type="pres">
      <dgm:prSet presAssocID="{4DACC33B-D59C-4E05-B2F5-49874BDC088D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D446B8-8815-41B5-972D-B3F159AD9AE1}" type="pres">
      <dgm:prSet presAssocID="{C1FF5272-B0B8-41A6-A266-C9A9683BA931}" presName="spacer" presStyleCnt="0"/>
      <dgm:spPr/>
    </dgm:pt>
    <dgm:pt modelId="{AD42E1B6-D727-418B-8D9D-89A4CF12FB8C}" type="pres">
      <dgm:prSet presAssocID="{3CA8F914-4F51-4504-A520-5F294B065D58}" presName="comp" presStyleCnt="0"/>
      <dgm:spPr/>
    </dgm:pt>
    <dgm:pt modelId="{738A4988-D286-4B40-80CE-87D7982E4393}" type="pres">
      <dgm:prSet presAssocID="{3CA8F914-4F51-4504-A520-5F294B065D58}" presName="box" presStyleLbl="node1" presStyleIdx="3" presStyleCnt="4"/>
      <dgm:spPr/>
      <dgm:t>
        <a:bodyPr/>
        <a:lstStyle/>
        <a:p>
          <a:endParaRPr lang="ru-RU"/>
        </a:p>
      </dgm:t>
    </dgm:pt>
    <dgm:pt modelId="{554BAF1D-7224-4B01-B91E-2AE5F0EF1537}" type="pres">
      <dgm:prSet presAssocID="{3CA8F914-4F51-4504-A520-5F294B065D58}" presName="img" presStyleLbl="fgImgPlace1" presStyleIdx="3" presStyleCnt="4" custScaleX="59025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8E8B3AA8-BE23-4E2C-9165-594884789512}" type="pres">
      <dgm:prSet presAssocID="{3CA8F914-4F51-4504-A520-5F294B065D58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5357091-D1DD-468D-9569-0D74C1D62DBB}" srcId="{7854C88B-65C2-46CC-AEE6-02C91BD0407B}" destId="{4DACC33B-D59C-4E05-B2F5-49874BDC088D}" srcOrd="2" destOrd="0" parTransId="{2E81BC00-8506-488A-9996-6DA82CE68676}" sibTransId="{C1FF5272-B0B8-41A6-A266-C9A9683BA931}"/>
    <dgm:cxn modelId="{46B9F94D-C0D9-4B59-9820-FBEAF18FBDBF}" type="presOf" srcId="{5502CFB1-88BD-4922-B59E-DFEB4D515892}" destId="{18E01EB6-AD02-4432-B402-60DBAD8BFAED}" srcOrd="0" destOrd="0" presId="urn:microsoft.com/office/officeart/2005/8/layout/vList4"/>
    <dgm:cxn modelId="{3122D55D-B956-4D7D-AC70-33A49BAEA6C3}" type="presOf" srcId="{98B03F32-E5F6-46EB-9321-0DE70248ACD3}" destId="{10F16821-F3DE-498E-A2C3-28FE301E7758}" srcOrd="1" destOrd="0" presId="urn:microsoft.com/office/officeart/2005/8/layout/vList4"/>
    <dgm:cxn modelId="{2D07B09A-2CD3-40FE-9DE3-064775AE8A9E}" type="presOf" srcId="{4DACC33B-D59C-4E05-B2F5-49874BDC088D}" destId="{48007E8C-3491-41D7-9B00-A73D4B186022}" srcOrd="0" destOrd="0" presId="urn:microsoft.com/office/officeart/2005/8/layout/vList4"/>
    <dgm:cxn modelId="{05B59116-25C4-44BA-B066-2238C0A86B71}" type="presOf" srcId="{4DACC33B-D59C-4E05-B2F5-49874BDC088D}" destId="{9349E907-DA8C-456A-9658-80E8F8F4AEDF}" srcOrd="1" destOrd="0" presId="urn:microsoft.com/office/officeart/2005/8/layout/vList4"/>
    <dgm:cxn modelId="{F9641BBF-46A9-4B92-B6A3-62CD0B381CD5}" srcId="{7854C88B-65C2-46CC-AEE6-02C91BD0407B}" destId="{98B03F32-E5F6-46EB-9321-0DE70248ACD3}" srcOrd="1" destOrd="0" parTransId="{BECE1C0D-5D5D-47EC-9EB6-1ADD4FF972D4}" sibTransId="{47FB44C3-5520-4027-8AE5-7B27E94EFE74}"/>
    <dgm:cxn modelId="{079D5D7D-F6AD-41A3-8368-54D9EDB5BFB8}" type="presOf" srcId="{7854C88B-65C2-46CC-AEE6-02C91BD0407B}" destId="{851F8A64-527A-49F3-B04E-55972B21180F}" srcOrd="0" destOrd="0" presId="urn:microsoft.com/office/officeart/2005/8/layout/vList4"/>
    <dgm:cxn modelId="{06DBED07-7464-4DE2-A40C-930DC0088086}" type="presOf" srcId="{98B03F32-E5F6-46EB-9321-0DE70248ACD3}" destId="{5A1E810B-E9DD-4B13-A515-F6C3DCAA0F85}" srcOrd="0" destOrd="0" presId="urn:microsoft.com/office/officeart/2005/8/layout/vList4"/>
    <dgm:cxn modelId="{0B9C15BB-E1C7-4E8D-88DE-38D18F7FCF36}" type="presOf" srcId="{5502CFB1-88BD-4922-B59E-DFEB4D515892}" destId="{2740B2F8-CE75-4F16-8448-6F3E1ACBE8DA}" srcOrd="1" destOrd="0" presId="urn:microsoft.com/office/officeart/2005/8/layout/vList4"/>
    <dgm:cxn modelId="{E8EF1E74-6664-46D4-BD6E-40BC29223C32}" type="presOf" srcId="{3CA8F914-4F51-4504-A520-5F294B065D58}" destId="{8E8B3AA8-BE23-4E2C-9165-594884789512}" srcOrd="1" destOrd="0" presId="urn:microsoft.com/office/officeart/2005/8/layout/vList4"/>
    <dgm:cxn modelId="{7E597926-B7BA-4D6D-A37A-EAF3CE9C71AB}" type="presOf" srcId="{3CA8F914-4F51-4504-A520-5F294B065D58}" destId="{738A4988-D286-4B40-80CE-87D7982E4393}" srcOrd="0" destOrd="0" presId="urn:microsoft.com/office/officeart/2005/8/layout/vList4"/>
    <dgm:cxn modelId="{B5FF0F97-781A-469C-8357-2CF5AF4416BF}" srcId="{7854C88B-65C2-46CC-AEE6-02C91BD0407B}" destId="{3CA8F914-4F51-4504-A520-5F294B065D58}" srcOrd="3" destOrd="0" parTransId="{3D48D310-1249-4D16-B407-1DE7224FC388}" sibTransId="{5082CCE6-FA64-407D-A159-0D9CC09F2719}"/>
    <dgm:cxn modelId="{BFE00C07-EFFE-4721-8FB9-44E3D6801702}" srcId="{7854C88B-65C2-46CC-AEE6-02C91BD0407B}" destId="{5502CFB1-88BD-4922-B59E-DFEB4D515892}" srcOrd="0" destOrd="0" parTransId="{B78953EA-6A72-4ED3-BA1E-F60426F7B2EE}" sibTransId="{24560EC6-BCFD-4EE6-82AF-F4AAEF67F13C}"/>
    <dgm:cxn modelId="{43A13D3D-EDA8-4FE7-BB10-E35883D9B158}" type="presParOf" srcId="{851F8A64-527A-49F3-B04E-55972B21180F}" destId="{2F35622C-27C1-4990-9E27-9CD34743F030}" srcOrd="0" destOrd="0" presId="urn:microsoft.com/office/officeart/2005/8/layout/vList4"/>
    <dgm:cxn modelId="{231DA034-91DE-43B0-81A5-6E734A7BF24F}" type="presParOf" srcId="{2F35622C-27C1-4990-9E27-9CD34743F030}" destId="{18E01EB6-AD02-4432-B402-60DBAD8BFAED}" srcOrd="0" destOrd="0" presId="urn:microsoft.com/office/officeart/2005/8/layout/vList4"/>
    <dgm:cxn modelId="{A74DE906-58CE-40D3-96AD-4A14516DA2DE}" type="presParOf" srcId="{2F35622C-27C1-4990-9E27-9CD34743F030}" destId="{5B8156AD-B29E-4421-94C5-3ADA7C7D457D}" srcOrd="1" destOrd="0" presId="urn:microsoft.com/office/officeart/2005/8/layout/vList4"/>
    <dgm:cxn modelId="{EB3D067B-FB21-4F6D-8324-C07C62391250}" type="presParOf" srcId="{2F35622C-27C1-4990-9E27-9CD34743F030}" destId="{2740B2F8-CE75-4F16-8448-6F3E1ACBE8DA}" srcOrd="2" destOrd="0" presId="urn:microsoft.com/office/officeart/2005/8/layout/vList4"/>
    <dgm:cxn modelId="{CBC1867B-E619-49E2-8FE3-35D0453007D2}" type="presParOf" srcId="{851F8A64-527A-49F3-B04E-55972B21180F}" destId="{63CA22D5-D1AA-4457-BED1-565784C9DF68}" srcOrd="1" destOrd="0" presId="urn:microsoft.com/office/officeart/2005/8/layout/vList4"/>
    <dgm:cxn modelId="{A282C24C-16BB-477A-A2FC-EBC4EE2E58EE}" type="presParOf" srcId="{851F8A64-527A-49F3-B04E-55972B21180F}" destId="{0BF15EE5-C434-41D0-946F-58ABD74BFFB5}" srcOrd="2" destOrd="0" presId="urn:microsoft.com/office/officeart/2005/8/layout/vList4"/>
    <dgm:cxn modelId="{EA41C1BC-3B40-40B7-8009-5A9721672E89}" type="presParOf" srcId="{0BF15EE5-C434-41D0-946F-58ABD74BFFB5}" destId="{5A1E810B-E9DD-4B13-A515-F6C3DCAA0F85}" srcOrd="0" destOrd="0" presId="urn:microsoft.com/office/officeart/2005/8/layout/vList4"/>
    <dgm:cxn modelId="{4E804F49-FF73-4B64-98C9-54350A08A037}" type="presParOf" srcId="{0BF15EE5-C434-41D0-946F-58ABD74BFFB5}" destId="{78D1DB83-1D8B-41C6-AC23-BC826F6D7BA4}" srcOrd="1" destOrd="0" presId="urn:microsoft.com/office/officeart/2005/8/layout/vList4"/>
    <dgm:cxn modelId="{B61C3771-DF10-480E-9C52-14A11E79A1C7}" type="presParOf" srcId="{0BF15EE5-C434-41D0-946F-58ABD74BFFB5}" destId="{10F16821-F3DE-498E-A2C3-28FE301E7758}" srcOrd="2" destOrd="0" presId="urn:microsoft.com/office/officeart/2005/8/layout/vList4"/>
    <dgm:cxn modelId="{B836D2B0-05F1-4EEB-8777-2659AF1AE674}" type="presParOf" srcId="{851F8A64-527A-49F3-B04E-55972B21180F}" destId="{B12DF9C0-C375-4FF5-AC48-087EDD91D912}" srcOrd="3" destOrd="0" presId="urn:microsoft.com/office/officeart/2005/8/layout/vList4"/>
    <dgm:cxn modelId="{68B7710E-43EE-4C8D-AB48-1D21DA658A29}" type="presParOf" srcId="{851F8A64-527A-49F3-B04E-55972B21180F}" destId="{45850B4C-01A3-4E87-B84B-62E5324C0AF2}" srcOrd="4" destOrd="0" presId="urn:microsoft.com/office/officeart/2005/8/layout/vList4"/>
    <dgm:cxn modelId="{3DDFAF9A-D87A-4D88-99E1-12743B165F5A}" type="presParOf" srcId="{45850B4C-01A3-4E87-B84B-62E5324C0AF2}" destId="{48007E8C-3491-41D7-9B00-A73D4B186022}" srcOrd="0" destOrd="0" presId="urn:microsoft.com/office/officeart/2005/8/layout/vList4"/>
    <dgm:cxn modelId="{0576365A-995F-4716-B348-97813CA9669A}" type="presParOf" srcId="{45850B4C-01A3-4E87-B84B-62E5324C0AF2}" destId="{456848AB-30E1-4B19-8063-B2DF8B347726}" srcOrd="1" destOrd="0" presId="urn:microsoft.com/office/officeart/2005/8/layout/vList4"/>
    <dgm:cxn modelId="{A092CE81-7F3E-4E2E-86CA-555C9D79BE00}" type="presParOf" srcId="{45850B4C-01A3-4E87-B84B-62E5324C0AF2}" destId="{9349E907-DA8C-456A-9658-80E8F8F4AEDF}" srcOrd="2" destOrd="0" presId="urn:microsoft.com/office/officeart/2005/8/layout/vList4"/>
    <dgm:cxn modelId="{98FDD605-FD57-4A4C-85AE-1BE70FC860C2}" type="presParOf" srcId="{851F8A64-527A-49F3-B04E-55972B21180F}" destId="{BFD446B8-8815-41B5-972D-B3F159AD9AE1}" srcOrd="5" destOrd="0" presId="urn:microsoft.com/office/officeart/2005/8/layout/vList4"/>
    <dgm:cxn modelId="{DB63E913-A11B-48E1-AFA6-B01F63E2C14F}" type="presParOf" srcId="{851F8A64-527A-49F3-B04E-55972B21180F}" destId="{AD42E1B6-D727-418B-8D9D-89A4CF12FB8C}" srcOrd="6" destOrd="0" presId="urn:microsoft.com/office/officeart/2005/8/layout/vList4"/>
    <dgm:cxn modelId="{5C82E588-0BD5-42F2-A049-B0B29F615351}" type="presParOf" srcId="{AD42E1B6-D727-418B-8D9D-89A4CF12FB8C}" destId="{738A4988-D286-4B40-80CE-87D7982E4393}" srcOrd="0" destOrd="0" presId="urn:microsoft.com/office/officeart/2005/8/layout/vList4"/>
    <dgm:cxn modelId="{0ABD3937-E8C1-40D1-8626-207B0F4AB6FA}" type="presParOf" srcId="{AD42E1B6-D727-418B-8D9D-89A4CF12FB8C}" destId="{554BAF1D-7224-4B01-B91E-2AE5F0EF1537}" srcOrd="1" destOrd="0" presId="urn:microsoft.com/office/officeart/2005/8/layout/vList4"/>
    <dgm:cxn modelId="{8DEC7BB0-93B4-4175-A92B-14EEEBBDBF8F}" type="presParOf" srcId="{AD42E1B6-D727-418B-8D9D-89A4CF12FB8C}" destId="{8E8B3AA8-BE23-4E2C-9165-594884789512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4B7B267-B028-4C72-8C53-4ECD45F3576B}" type="doc">
      <dgm:prSet loTypeId="urn:microsoft.com/office/officeart/2005/8/layout/vList2" loCatId="list" qsTypeId="urn:microsoft.com/office/officeart/2005/8/quickstyle/3d4" qsCatId="3D" csTypeId="urn:microsoft.com/office/officeart/2005/8/colors/accent1_2#1" csCatId="accent1"/>
      <dgm:spPr/>
      <dgm:t>
        <a:bodyPr/>
        <a:lstStyle/>
        <a:p>
          <a:endParaRPr lang="ru-RU"/>
        </a:p>
      </dgm:t>
    </dgm:pt>
    <dgm:pt modelId="{B3F300E3-7485-4AED-9E3F-AC011D2B72B5}">
      <dgm:prSet/>
      <dgm:spPr/>
      <dgm:t>
        <a:bodyPr/>
        <a:lstStyle/>
        <a:p>
          <a:pPr algn="ctr" rtl="0"/>
          <a:r>
            <a:rPr lang="ru-RU" b="1" dirty="0" smtClean="0"/>
            <a:t>Приоритизация расходов бюджета Константиновского района</a:t>
          </a:r>
          <a:endParaRPr lang="ru-RU" dirty="0"/>
        </a:p>
      </dgm:t>
    </dgm:pt>
    <dgm:pt modelId="{74CE1CC4-2AD7-457A-BB5F-D21DADCB0527}" type="parTrans" cxnId="{DD056C20-4D27-4713-93C9-5E097845984F}">
      <dgm:prSet/>
      <dgm:spPr/>
      <dgm:t>
        <a:bodyPr/>
        <a:lstStyle/>
        <a:p>
          <a:endParaRPr lang="ru-RU"/>
        </a:p>
      </dgm:t>
    </dgm:pt>
    <dgm:pt modelId="{C3731016-B941-4F39-BB43-83F4CC00D5A9}" type="sibTrans" cxnId="{DD056C20-4D27-4713-93C9-5E097845984F}">
      <dgm:prSet/>
      <dgm:spPr/>
      <dgm:t>
        <a:bodyPr/>
        <a:lstStyle/>
        <a:p>
          <a:endParaRPr lang="ru-RU"/>
        </a:p>
      </dgm:t>
    </dgm:pt>
    <dgm:pt modelId="{201BD82D-7B9D-4221-B813-5FCC00B6DF95}" type="pres">
      <dgm:prSet presAssocID="{24B7B267-B028-4C72-8C53-4ECD45F3576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31118D8-CE16-4646-8E8F-B90E919CF437}" type="pres">
      <dgm:prSet presAssocID="{B3F300E3-7485-4AED-9E3F-AC011D2B72B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D056C20-4D27-4713-93C9-5E097845984F}" srcId="{24B7B267-B028-4C72-8C53-4ECD45F3576B}" destId="{B3F300E3-7485-4AED-9E3F-AC011D2B72B5}" srcOrd="0" destOrd="0" parTransId="{74CE1CC4-2AD7-457A-BB5F-D21DADCB0527}" sibTransId="{C3731016-B941-4F39-BB43-83F4CC00D5A9}"/>
    <dgm:cxn modelId="{D0114F7C-CA82-4526-AD85-C797A7884A8D}" type="presOf" srcId="{B3F300E3-7485-4AED-9E3F-AC011D2B72B5}" destId="{D31118D8-CE16-4646-8E8F-B90E919CF437}" srcOrd="0" destOrd="0" presId="urn:microsoft.com/office/officeart/2005/8/layout/vList2"/>
    <dgm:cxn modelId="{C7A0D378-0430-40B3-B453-F226FA15F615}" type="presOf" srcId="{24B7B267-B028-4C72-8C53-4ECD45F3576B}" destId="{201BD82D-7B9D-4221-B813-5FCC00B6DF95}" srcOrd="0" destOrd="0" presId="urn:microsoft.com/office/officeart/2005/8/layout/vList2"/>
    <dgm:cxn modelId="{5BB53243-C706-4938-86FA-4B82D77A9EAF}" type="presParOf" srcId="{201BD82D-7B9D-4221-B813-5FCC00B6DF95}" destId="{D31118D8-CE16-4646-8E8F-B90E919CF43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7635B5B-E505-4B93-A852-6327EBF6E7FB}" type="doc">
      <dgm:prSet loTypeId="urn:microsoft.com/office/officeart/2005/8/layout/hList7#1" loCatId="list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ru-RU"/>
        </a:p>
      </dgm:t>
    </dgm:pt>
    <dgm:pt modelId="{91552B38-1E89-45A1-BBD2-0C9410ADD961}">
      <dgm:prSet phldrT="[Текст]"/>
      <dgm:spPr/>
      <dgm:t>
        <a:bodyPr/>
        <a:lstStyle/>
        <a:p>
          <a:r>
            <a:rPr lang="ru-RU" dirty="0" smtClean="0"/>
            <a:t>Реализация Указов Президента Российской Федерации от 7 мая 2012 года, от 01 июня 2012 № 761, от 28 декабря 2012 года № 1688</a:t>
          </a:r>
          <a:endParaRPr lang="ru-RU" dirty="0"/>
        </a:p>
      </dgm:t>
    </dgm:pt>
    <dgm:pt modelId="{DB3B8905-5676-4F9A-9E53-415583916E7F}" type="parTrans" cxnId="{A2A7079B-A58E-4BD0-BD6C-43AF4DE8D146}">
      <dgm:prSet/>
      <dgm:spPr/>
      <dgm:t>
        <a:bodyPr/>
        <a:lstStyle/>
        <a:p>
          <a:endParaRPr lang="ru-RU"/>
        </a:p>
      </dgm:t>
    </dgm:pt>
    <dgm:pt modelId="{693E7155-AADB-4BD7-815B-650927D5125F}" type="sibTrans" cxnId="{A2A7079B-A58E-4BD0-BD6C-43AF4DE8D146}">
      <dgm:prSet/>
      <dgm:spPr/>
      <dgm:t>
        <a:bodyPr/>
        <a:lstStyle/>
        <a:p>
          <a:endParaRPr lang="ru-RU"/>
        </a:p>
      </dgm:t>
    </dgm:pt>
    <dgm:pt modelId="{70494575-17AC-421C-A746-473F47B1F458}">
      <dgm:prSet phldrT="[Текст]"/>
      <dgm:spPr/>
      <dgm:t>
        <a:bodyPr/>
        <a:lstStyle/>
        <a:p>
          <a:r>
            <a:rPr lang="ru-RU" dirty="0" smtClean="0"/>
            <a:t>Предоставление качественных муниципальных услуг.</a:t>
          </a:r>
          <a:endParaRPr lang="ru-RU" dirty="0"/>
        </a:p>
      </dgm:t>
    </dgm:pt>
    <dgm:pt modelId="{07A1343C-FD93-4D94-9EFD-F737896E1893}" type="parTrans" cxnId="{6B80855B-B6B1-42F6-A35E-88A59F963F93}">
      <dgm:prSet/>
      <dgm:spPr/>
      <dgm:t>
        <a:bodyPr/>
        <a:lstStyle/>
        <a:p>
          <a:endParaRPr lang="ru-RU"/>
        </a:p>
      </dgm:t>
    </dgm:pt>
    <dgm:pt modelId="{E6AEE42B-78A1-4FDF-B70D-D0D94F546C78}" type="sibTrans" cxnId="{6B80855B-B6B1-42F6-A35E-88A59F963F93}">
      <dgm:prSet/>
      <dgm:spPr/>
      <dgm:t>
        <a:bodyPr/>
        <a:lstStyle/>
        <a:p>
          <a:endParaRPr lang="ru-RU"/>
        </a:p>
      </dgm:t>
    </dgm:pt>
    <dgm:pt modelId="{A0666BC0-72D0-4C4B-A4C2-A59E185CA1D5}">
      <dgm:prSet phldrT="[Текст]"/>
      <dgm:spPr/>
      <dgm:t>
        <a:bodyPr/>
        <a:lstStyle/>
        <a:p>
          <a:r>
            <a:rPr lang="ru-RU" dirty="0" smtClean="0"/>
            <a:t>Экономное расходование средств на содержание аппарата органов местного самоуправления</a:t>
          </a:r>
          <a:endParaRPr lang="ru-RU" dirty="0"/>
        </a:p>
      </dgm:t>
    </dgm:pt>
    <dgm:pt modelId="{C0B99274-B394-4F49-A0F1-02398AE1B4CE}" type="sibTrans" cxnId="{BD936A70-6B6E-4F58-AD0D-B8F997E1EBF2}">
      <dgm:prSet/>
      <dgm:spPr/>
      <dgm:t>
        <a:bodyPr/>
        <a:lstStyle/>
        <a:p>
          <a:endParaRPr lang="ru-RU"/>
        </a:p>
      </dgm:t>
    </dgm:pt>
    <dgm:pt modelId="{6F096B69-7113-4BB0-A1D3-C4D6D1CC53C3}" type="parTrans" cxnId="{BD936A70-6B6E-4F58-AD0D-B8F997E1EBF2}">
      <dgm:prSet/>
      <dgm:spPr/>
      <dgm:t>
        <a:bodyPr/>
        <a:lstStyle/>
        <a:p>
          <a:endParaRPr lang="ru-RU"/>
        </a:p>
      </dgm:t>
    </dgm:pt>
    <dgm:pt modelId="{138F9CC4-5347-486F-B964-F476410F12B8}" type="pres">
      <dgm:prSet presAssocID="{27635B5B-E505-4B93-A852-6327EBF6E7F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8330EF1-1885-4B95-B2C8-0DF20C136FF1}" type="pres">
      <dgm:prSet presAssocID="{27635B5B-E505-4B93-A852-6327EBF6E7FB}" presName="fgShape" presStyleLbl="fgShp" presStyleIdx="0" presStyleCnt="1"/>
      <dgm:spPr/>
      <dgm:t>
        <a:bodyPr/>
        <a:lstStyle/>
        <a:p>
          <a:endParaRPr lang="ru-RU"/>
        </a:p>
      </dgm:t>
    </dgm:pt>
    <dgm:pt modelId="{F0EF40C3-2E41-4525-A607-A93AD1756522}" type="pres">
      <dgm:prSet presAssocID="{27635B5B-E505-4B93-A852-6327EBF6E7FB}" presName="linComp" presStyleCnt="0"/>
      <dgm:spPr/>
      <dgm:t>
        <a:bodyPr/>
        <a:lstStyle/>
        <a:p>
          <a:endParaRPr lang="ru-RU"/>
        </a:p>
      </dgm:t>
    </dgm:pt>
    <dgm:pt modelId="{B01B252E-FEBA-47E8-B9A2-72D6C438DCE8}" type="pres">
      <dgm:prSet presAssocID="{91552B38-1E89-45A1-BBD2-0C9410ADD961}" presName="compNode" presStyleCnt="0"/>
      <dgm:spPr/>
      <dgm:t>
        <a:bodyPr/>
        <a:lstStyle/>
        <a:p>
          <a:endParaRPr lang="ru-RU"/>
        </a:p>
      </dgm:t>
    </dgm:pt>
    <dgm:pt modelId="{EB1EA31D-0071-4B93-A820-B8724E701FD8}" type="pres">
      <dgm:prSet presAssocID="{91552B38-1E89-45A1-BBD2-0C9410ADD961}" presName="bkgdShape" presStyleLbl="node1" presStyleIdx="0" presStyleCnt="3"/>
      <dgm:spPr/>
      <dgm:t>
        <a:bodyPr/>
        <a:lstStyle/>
        <a:p>
          <a:endParaRPr lang="ru-RU"/>
        </a:p>
      </dgm:t>
    </dgm:pt>
    <dgm:pt modelId="{B7FA1DF0-E63D-4BD8-8D0F-C89DA9A627DF}" type="pres">
      <dgm:prSet presAssocID="{91552B38-1E89-45A1-BBD2-0C9410ADD961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967F2A-8826-4121-BBD5-B430A4295A14}" type="pres">
      <dgm:prSet presAssocID="{91552B38-1E89-45A1-BBD2-0C9410ADD961}" presName="invisiNode" presStyleLbl="node1" presStyleIdx="0" presStyleCnt="3"/>
      <dgm:spPr/>
      <dgm:t>
        <a:bodyPr/>
        <a:lstStyle/>
        <a:p>
          <a:endParaRPr lang="ru-RU"/>
        </a:p>
      </dgm:t>
    </dgm:pt>
    <dgm:pt modelId="{F67A1E53-C0EE-40B4-9566-26000379E397}" type="pres">
      <dgm:prSet presAssocID="{91552B38-1E89-45A1-BBD2-0C9410ADD961}" presName="imagNode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/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ru-RU"/>
        </a:p>
      </dgm:t>
    </dgm:pt>
    <dgm:pt modelId="{F0CC397B-84F9-4790-804E-EB650701AEB3}" type="pres">
      <dgm:prSet presAssocID="{693E7155-AADB-4BD7-815B-650927D5125F}" presName="sibTrans" presStyleLbl="sibTrans2D1" presStyleIdx="0" presStyleCnt="0"/>
      <dgm:spPr/>
      <dgm:t>
        <a:bodyPr/>
        <a:lstStyle/>
        <a:p>
          <a:endParaRPr lang="ru-RU"/>
        </a:p>
      </dgm:t>
    </dgm:pt>
    <dgm:pt modelId="{327CF6A4-430A-41F4-A57E-C9430288FEBA}" type="pres">
      <dgm:prSet presAssocID="{A0666BC0-72D0-4C4B-A4C2-A59E185CA1D5}" presName="compNode" presStyleCnt="0"/>
      <dgm:spPr/>
      <dgm:t>
        <a:bodyPr/>
        <a:lstStyle/>
        <a:p>
          <a:endParaRPr lang="ru-RU"/>
        </a:p>
      </dgm:t>
    </dgm:pt>
    <dgm:pt modelId="{B9A39F84-06C9-44DC-A0E4-301C3C8DD17E}" type="pres">
      <dgm:prSet presAssocID="{A0666BC0-72D0-4C4B-A4C2-A59E185CA1D5}" presName="bkgdShape" presStyleLbl="node1" presStyleIdx="1" presStyleCnt="3"/>
      <dgm:spPr/>
      <dgm:t>
        <a:bodyPr/>
        <a:lstStyle/>
        <a:p>
          <a:endParaRPr lang="ru-RU"/>
        </a:p>
      </dgm:t>
    </dgm:pt>
    <dgm:pt modelId="{14A63476-C35F-493C-89D3-2E0E5FC6AC7D}" type="pres">
      <dgm:prSet presAssocID="{A0666BC0-72D0-4C4B-A4C2-A59E185CA1D5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692A1A-3278-41C1-804A-C49AC9CB7917}" type="pres">
      <dgm:prSet presAssocID="{A0666BC0-72D0-4C4B-A4C2-A59E185CA1D5}" presName="invisiNode" presStyleLbl="node1" presStyleIdx="1" presStyleCnt="3"/>
      <dgm:spPr/>
      <dgm:t>
        <a:bodyPr/>
        <a:lstStyle/>
        <a:p>
          <a:endParaRPr lang="ru-RU"/>
        </a:p>
      </dgm:t>
    </dgm:pt>
    <dgm:pt modelId="{6ABE9AD9-A7E0-4319-B84C-FD0B694AE157}" type="pres">
      <dgm:prSet presAssocID="{A0666BC0-72D0-4C4B-A4C2-A59E185CA1D5}" presName="imagNode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D73B542-AE84-4E8B-AF88-66435A2A768D}" type="pres">
      <dgm:prSet presAssocID="{C0B99274-B394-4F49-A0F1-02398AE1B4CE}" presName="sibTrans" presStyleLbl="sibTrans2D1" presStyleIdx="0" presStyleCnt="0"/>
      <dgm:spPr/>
      <dgm:t>
        <a:bodyPr/>
        <a:lstStyle/>
        <a:p>
          <a:endParaRPr lang="ru-RU"/>
        </a:p>
      </dgm:t>
    </dgm:pt>
    <dgm:pt modelId="{EA64F58F-353E-4DC8-BCE4-BA9894ADD826}" type="pres">
      <dgm:prSet presAssocID="{70494575-17AC-421C-A746-473F47B1F458}" presName="compNode" presStyleCnt="0"/>
      <dgm:spPr/>
      <dgm:t>
        <a:bodyPr/>
        <a:lstStyle/>
        <a:p>
          <a:endParaRPr lang="ru-RU"/>
        </a:p>
      </dgm:t>
    </dgm:pt>
    <dgm:pt modelId="{1E104AE7-73F8-4722-B26B-E3F419BD4A32}" type="pres">
      <dgm:prSet presAssocID="{70494575-17AC-421C-A746-473F47B1F458}" presName="bkgdShape" presStyleLbl="node1" presStyleIdx="2" presStyleCnt="3"/>
      <dgm:spPr/>
      <dgm:t>
        <a:bodyPr/>
        <a:lstStyle/>
        <a:p>
          <a:endParaRPr lang="ru-RU"/>
        </a:p>
      </dgm:t>
    </dgm:pt>
    <dgm:pt modelId="{9AB3906C-66F4-4841-9C82-166C851CE3B7}" type="pres">
      <dgm:prSet presAssocID="{70494575-17AC-421C-A746-473F47B1F458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B24F69-5D2D-4664-98E9-3DAFCFEE3DC8}" type="pres">
      <dgm:prSet presAssocID="{70494575-17AC-421C-A746-473F47B1F458}" presName="invisiNode" presStyleLbl="node1" presStyleIdx="2" presStyleCnt="3"/>
      <dgm:spPr/>
      <dgm:t>
        <a:bodyPr/>
        <a:lstStyle/>
        <a:p>
          <a:endParaRPr lang="ru-RU"/>
        </a:p>
      </dgm:t>
    </dgm:pt>
    <dgm:pt modelId="{011C7EF3-24F9-4D61-A23B-ED30CE85127A}" type="pres">
      <dgm:prSet presAssocID="{70494575-17AC-421C-A746-473F47B1F458}" presName="imagNode" presStyleLbl="fgImgPlace1" presStyleIdx="2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0BF0C4D7-BC8C-42F9-8229-B77B36A9C091}" type="presOf" srcId="{91552B38-1E89-45A1-BBD2-0C9410ADD961}" destId="{B7FA1DF0-E63D-4BD8-8D0F-C89DA9A627DF}" srcOrd="1" destOrd="0" presId="urn:microsoft.com/office/officeart/2005/8/layout/hList7#1"/>
    <dgm:cxn modelId="{EDB384B2-6E1D-43EE-ABF5-B6A48CE8E8D7}" type="presOf" srcId="{70494575-17AC-421C-A746-473F47B1F458}" destId="{1E104AE7-73F8-4722-B26B-E3F419BD4A32}" srcOrd="0" destOrd="0" presId="urn:microsoft.com/office/officeart/2005/8/layout/hList7#1"/>
    <dgm:cxn modelId="{6B80855B-B6B1-42F6-A35E-88A59F963F93}" srcId="{27635B5B-E505-4B93-A852-6327EBF6E7FB}" destId="{70494575-17AC-421C-A746-473F47B1F458}" srcOrd="2" destOrd="0" parTransId="{07A1343C-FD93-4D94-9EFD-F737896E1893}" sibTransId="{E6AEE42B-78A1-4FDF-B70D-D0D94F546C78}"/>
    <dgm:cxn modelId="{FA75448F-FA92-44C5-9128-0EF03AB29D50}" type="presOf" srcId="{693E7155-AADB-4BD7-815B-650927D5125F}" destId="{F0CC397B-84F9-4790-804E-EB650701AEB3}" srcOrd="0" destOrd="0" presId="urn:microsoft.com/office/officeart/2005/8/layout/hList7#1"/>
    <dgm:cxn modelId="{BD936A70-6B6E-4F58-AD0D-B8F997E1EBF2}" srcId="{27635B5B-E505-4B93-A852-6327EBF6E7FB}" destId="{A0666BC0-72D0-4C4B-A4C2-A59E185CA1D5}" srcOrd="1" destOrd="0" parTransId="{6F096B69-7113-4BB0-A1D3-C4D6D1CC53C3}" sibTransId="{C0B99274-B394-4F49-A0F1-02398AE1B4CE}"/>
    <dgm:cxn modelId="{693E7E2C-C452-488B-B7E1-EB47DED41112}" type="presOf" srcId="{70494575-17AC-421C-A746-473F47B1F458}" destId="{9AB3906C-66F4-4841-9C82-166C851CE3B7}" srcOrd="1" destOrd="0" presId="urn:microsoft.com/office/officeart/2005/8/layout/hList7#1"/>
    <dgm:cxn modelId="{F41B127A-9595-40DD-A4ED-614D77AE8897}" type="presOf" srcId="{A0666BC0-72D0-4C4B-A4C2-A59E185CA1D5}" destId="{B9A39F84-06C9-44DC-A0E4-301C3C8DD17E}" srcOrd="0" destOrd="0" presId="urn:microsoft.com/office/officeart/2005/8/layout/hList7#1"/>
    <dgm:cxn modelId="{EF8972D6-B134-4AD9-8C74-165C798691BA}" type="presOf" srcId="{91552B38-1E89-45A1-BBD2-0C9410ADD961}" destId="{EB1EA31D-0071-4B93-A820-B8724E701FD8}" srcOrd="0" destOrd="0" presId="urn:microsoft.com/office/officeart/2005/8/layout/hList7#1"/>
    <dgm:cxn modelId="{DBB75E94-F86A-498D-8646-5F717ACFB11A}" type="presOf" srcId="{A0666BC0-72D0-4C4B-A4C2-A59E185CA1D5}" destId="{14A63476-C35F-493C-89D3-2E0E5FC6AC7D}" srcOrd="1" destOrd="0" presId="urn:microsoft.com/office/officeart/2005/8/layout/hList7#1"/>
    <dgm:cxn modelId="{A2A7079B-A58E-4BD0-BD6C-43AF4DE8D146}" srcId="{27635B5B-E505-4B93-A852-6327EBF6E7FB}" destId="{91552B38-1E89-45A1-BBD2-0C9410ADD961}" srcOrd="0" destOrd="0" parTransId="{DB3B8905-5676-4F9A-9E53-415583916E7F}" sibTransId="{693E7155-AADB-4BD7-815B-650927D5125F}"/>
    <dgm:cxn modelId="{51692E7F-5AB2-4CD1-B123-B3BC2F3C97E4}" type="presOf" srcId="{27635B5B-E505-4B93-A852-6327EBF6E7FB}" destId="{138F9CC4-5347-486F-B964-F476410F12B8}" srcOrd="0" destOrd="0" presId="urn:microsoft.com/office/officeart/2005/8/layout/hList7#1"/>
    <dgm:cxn modelId="{D39EC8A3-6ACA-461A-9694-743F49B48022}" type="presOf" srcId="{C0B99274-B394-4F49-A0F1-02398AE1B4CE}" destId="{DD73B542-AE84-4E8B-AF88-66435A2A768D}" srcOrd="0" destOrd="0" presId="urn:microsoft.com/office/officeart/2005/8/layout/hList7#1"/>
    <dgm:cxn modelId="{B2F8946F-9F40-455D-A62B-68389EED0B4E}" type="presParOf" srcId="{138F9CC4-5347-486F-B964-F476410F12B8}" destId="{28330EF1-1885-4B95-B2C8-0DF20C136FF1}" srcOrd="0" destOrd="0" presId="urn:microsoft.com/office/officeart/2005/8/layout/hList7#1"/>
    <dgm:cxn modelId="{3E029258-EB6D-4A01-A6C3-1E0CCF539F33}" type="presParOf" srcId="{138F9CC4-5347-486F-B964-F476410F12B8}" destId="{F0EF40C3-2E41-4525-A607-A93AD1756522}" srcOrd="1" destOrd="0" presId="urn:microsoft.com/office/officeart/2005/8/layout/hList7#1"/>
    <dgm:cxn modelId="{D677ADB1-A598-40F5-85D5-80EDD2A97568}" type="presParOf" srcId="{F0EF40C3-2E41-4525-A607-A93AD1756522}" destId="{B01B252E-FEBA-47E8-B9A2-72D6C438DCE8}" srcOrd="0" destOrd="0" presId="urn:microsoft.com/office/officeart/2005/8/layout/hList7#1"/>
    <dgm:cxn modelId="{D47D927C-360E-4BC5-A495-8BAB6B5100A7}" type="presParOf" srcId="{B01B252E-FEBA-47E8-B9A2-72D6C438DCE8}" destId="{EB1EA31D-0071-4B93-A820-B8724E701FD8}" srcOrd="0" destOrd="0" presId="urn:microsoft.com/office/officeart/2005/8/layout/hList7#1"/>
    <dgm:cxn modelId="{21775003-7FD6-4C1C-A520-CB3AA2A988E6}" type="presParOf" srcId="{B01B252E-FEBA-47E8-B9A2-72D6C438DCE8}" destId="{B7FA1DF0-E63D-4BD8-8D0F-C89DA9A627DF}" srcOrd="1" destOrd="0" presId="urn:microsoft.com/office/officeart/2005/8/layout/hList7#1"/>
    <dgm:cxn modelId="{B1B1C0AF-E63E-471A-BADF-D6B01540E797}" type="presParOf" srcId="{B01B252E-FEBA-47E8-B9A2-72D6C438DCE8}" destId="{77967F2A-8826-4121-BBD5-B430A4295A14}" srcOrd="2" destOrd="0" presId="urn:microsoft.com/office/officeart/2005/8/layout/hList7#1"/>
    <dgm:cxn modelId="{BE61401B-8645-4355-86C2-CB5EA551F572}" type="presParOf" srcId="{B01B252E-FEBA-47E8-B9A2-72D6C438DCE8}" destId="{F67A1E53-C0EE-40B4-9566-26000379E397}" srcOrd="3" destOrd="0" presId="urn:microsoft.com/office/officeart/2005/8/layout/hList7#1"/>
    <dgm:cxn modelId="{79B5DA28-8F3F-4CAC-AD65-D6D3A1F8F86C}" type="presParOf" srcId="{F0EF40C3-2E41-4525-A607-A93AD1756522}" destId="{F0CC397B-84F9-4790-804E-EB650701AEB3}" srcOrd="1" destOrd="0" presId="urn:microsoft.com/office/officeart/2005/8/layout/hList7#1"/>
    <dgm:cxn modelId="{D2348D0D-1375-4A16-94A4-AEE3A77BFF5D}" type="presParOf" srcId="{F0EF40C3-2E41-4525-A607-A93AD1756522}" destId="{327CF6A4-430A-41F4-A57E-C9430288FEBA}" srcOrd="2" destOrd="0" presId="urn:microsoft.com/office/officeart/2005/8/layout/hList7#1"/>
    <dgm:cxn modelId="{7EF990CE-F036-4EDB-B603-E78AE22C34F0}" type="presParOf" srcId="{327CF6A4-430A-41F4-A57E-C9430288FEBA}" destId="{B9A39F84-06C9-44DC-A0E4-301C3C8DD17E}" srcOrd="0" destOrd="0" presId="urn:microsoft.com/office/officeart/2005/8/layout/hList7#1"/>
    <dgm:cxn modelId="{30FFF79A-4CE3-4B06-A726-43E3AA36A08C}" type="presParOf" srcId="{327CF6A4-430A-41F4-A57E-C9430288FEBA}" destId="{14A63476-C35F-493C-89D3-2E0E5FC6AC7D}" srcOrd="1" destOrd="0" presId="urn:microsoft.com/office/officeart/2005/8/layout/hList7#1"/>
    <dgm:cxn modelId="{17023529-71C2-4598-A283-BC2B4F43C5AF}" type="presParOf" srcId="{327CF6A4-430A-41F4-A57E-C9430288FEBA}" destId="{FB692A1A-3278-41C1-804A-C49AC9CB7917}" srcOrd="2" destOrd="0" presId="urn:microsoft.com/office/officeart/2005/8/layout/hList7#1"/>
    <dgm:cxn modelId="{A56D58B3-4AD9-4D38-B36A-56241236466F}" type="presParOf" srcId="{327CF6A4-430A-41F4-A57E-C9430288FEBA}" destId="{6ABE9AD9-A7E0-4319-B84C-FD0B694AE157}" srcOrd="3" destOrd="0" presId="urn:microsoft.com/office/officeart/2005/8/layout/hList7#1"/>
    <dgm:cxn modelId="{391BBE06-F741-4F3B-B16C-56A0F30801C7}" type="presParOf" srcId="{F0EF40C3-2E41-4525-A607-A93AD1756522}" destId="{DD73B542-AE84-4E8B-AF88-66435A2A768D}" srcOrd="3" destOrd="0" presId="urn:microsoft.com/office/officeart/2005/8/layout/hList7#1"/>
    <dgm:cxn modelId="{0E616DE0-FFFB-4544-8663-D19799AFD2BE}" type="presParOf" srcId="{F0EF40C3-2E41-4525-A607-A93AD1756522}" destId="{EA64F58F-353E-4DC8-BCE4-BA9894ADD826}" srcOrd="4" destOrd="0" presId="urn:microsoft.com/office/officeart/2005/8/layout/hList7#1"/>
    <dgm:cxn modelId="{DE0B2B39-9950-466C-9B1B-1A1180A62D77}" type="presParOf" srcId="{EA64F58F-353E-4DC8-BCE4-BA9894ADD826}" destId="{1E104AE7-73F8-4722-B26B-E3F419BD4A32}" srcOrd="0" destOrd="0" presId="urn:microsoft.com/office/officeart/2005/8/layout/hList7#1"/>
    <dgm:cxn modelId="{6694585E-4912-439A-9104-D50987F35005}" type="presParOf" srcId="{EA64F58F-353E-4DC8-BCE4-BA9894ADD826}" destId="{9AB3906C-66F4-4841-9C82-166C851CE3B7}" srcOrd="1" destOrd="0" presId="urn:microsoft.com/office/officeart/2005/8/layout/hList7#1"/>
    <dgm:cxn modelId="{9EED81E9-E7D3-41A0-8B76-57BCA15AEC9D}" type="presParOf" srcId="{EA64F58F-353E-4DC8-BCE4-BA9894ADD826}" destId="{8CB24F69-5D2D-4664-98E9-3DAFCFEE3DC8}" srcOrd="2" destOrd="0" presId="urn:microsoft.com/office/officeart/2005/8/layout/hList7#1"/>
    <dgm:cxn modelId="{53DD00C4-9958-4382-A60F-20501668E322}" type="presParOf" srcId="{EA64F58F-353E-4DC8-BCE4-BA9894ADD826}" destId="{011C7EF3-24F9-4D61-A23B-ED30CE85127A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46BE0B4-52AE-4ECF-9648-35EEE90B517C}" type="doc">
      <dgm:prSet loTypeId="urn:microsoft.com/office/officeart/2005/8/layout/vList2" loCatId="list" qsTypeId="urn:microsoft.com/office/officeart/2005/8/quickstyle/3d2" qsCatId="3D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61730FD6-8F9D-4B76-A4D8-4DDD9B15A897}">
      <dgm:prSet custT="1"/>
      <dgm:spPr/>
      <dgm:t>
        <a:bodyPr/>
        <a:lstStyle/>
        <a:p>
          <a:pPr rtl="0"/>
          <a:r>
            <a:rPr lang="ru-RU" sz="1400" dirty="0" smtClean="0"/>
            <a:t>Меры социальной поддержки детей-сирот и детей, оставшихся без попечения родителей-16 559,2 тыс.рублей</a:t>
          </a:r>
          <a:endParaRPr lang="ru-RU" sz="1400" dirty="0"/>
        </a:p>
      </dgm:t>
    </dgm:pt>
    <dgm:pt modelId="{AC0F86A2-1A14-45AF-BA1D-A6E02214136B}" type="parTrans" cxnId="{B486F9E3-9B92-44A4-909F-F525F39B019A}">
      <dgm:prSet/>
      <dgm:spPr/>
      <dgm:t>
        <a:bodyPr/>
        <a:lstStyle/>
        <a:p>
          <a:endParaRPr lang="ru-RU"/>
        </a:p>
      </dgm:t>
    </dgm:pt>
    <dgm:pt modelId="{25CBB3C9-A57E-4380-9680-80C48B4334BD}" type="sibTrans" cxnId="{B486F9E3-9B92-44A4-909F-F525F39B019A}">
      <dgm:prSet/>
      <dgm:spPr/>
      <dgm:t>
        <a:bodyPr/>
        <a:lstStyle/>
        <a:p>
          <a:endParaRPr lang="ru-RU"/>
        </a:p>
      </dgm:t>
    </dgm:pt>
    <dgm:pt modelId="{12B22AB9-8158-4323-958A-179F81220967}" type="pres">
      <dgm:prSet presAssocID="{A46BE0B4-52AE-4ECF-9648-35EEE90B517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2D3AC3C-C55B-454B-8B82-0917D083F025}" type="pres">
      <dgm:prSet presAssocID="{61730FD6-8F9D-4B76-A4D8-4DDD9B15A897}" presName="parentText" presStyleLbl="node1" presStyleIdx="0" presStyleCnt="1" custLinFactNeighborY="-191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B15DA98-4045-4258-9ED8-59680D715BCD}" type="presOf" srcId="{61730FD6-8F9D-4B76-A4D8-4DDD9B15A897}" destId="{E2D3AC3C-C55B-454B-8B82-0917D083F025}" srcOrd="0" destOrd="0" presId="urn:microsoft.com/office/officeart/2005/8/layout/vList2"/>
    <dgm:cxn modelId="{AC7404AC-B869-4DE2-A181-328DB4F3C085}" type="presOf" srcId="{A46BE0B4-52AE-4ECF-9648-35EEE90B517C}" destId="{12B22AB9-8158-4323-958A-179F81220967}" srcOrd="0" destOrd="0" presId="urn:microsoft.com/office/officeart/2005/8/layout/vList2"/>
    <dgm:cxn modelId="{B486F9E3-9B92-44A4-909F-F525F39B019A}" srcId="{A46BE0B4-52AE-4ECF-9648-35EEE90B517C}" destId="{61730FD6-8F9D-4B76-A4D8-4DDD9B15A897}" srcOrd="0" destOrd="0" parTransId="{AC0F86A2-1A14-45AF-BA1D-A6E02214136B}" sibTransId="{25CBB3C9-A57E-4380-9680-80C48B4334BD}"/>
    <dgm:cxn modelId="{709C7099-6C9D-4D81-92F2-791CE0036797}" type="presParOf" srcId="{12B22AB9-8158-4323-958A-179F81220967}" destId="{E2D3AC3C-C55B-454B-8B82-0917D083F02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6318019-A7D9-4212-8123-F540B45A2C5F}" type="doc">
      <dgm:prSet loTypeId="urn:microsoft.com/office/officeart/2005/8/layout/vList2" loCatId="list" qsTypeId="urn:microsoft.com/office/officeart/2005/8/quickstyle/3d2" qsCatId="3D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B594AD10-7228-4E7C-99AF-BFAE7C115D1E}">
      <dgm:prSet custT="1"/>
      <dgm:spPr/>
      <dgm:t>
        <a:bodyPr/>
        <a:lstStyle/>
        <a:p>
          <a:pPr rtl="0"/>
          <a:r>
            <a:rPr lang="ru-RU" sz="1400" dirty="0" smtClean="0"/>
            <a:t>Организация и обеспечение отдыха и оздоровления детей-9 606,3 тыс.рублей</a:t>
          </a:r>
          <a:endParaRPr lang="ru-RU" sz="1400" dirty="0"/>
        </a:p>
      </dgm:t>
    </dgm:pt>
    <dgm:pt modelId="{713BD2E8-4E47-481E-94FF-1F864734FC18}" type="parTrans" cxnId="{63165925-E0E9-4F6E-824A-98814A900DDD}">
      <dgm:prSet/>
      <dgm:spPr/>
      <dgm:t>
        <a:bodyPr/>
        <a:lstStyle/>
        <a:p>
          <a:endParaRPr lang="ru-RU"/>
        </a:p>
      </dgm:t>
    </dgm:pt>
    <dgm:pt modelId="{63B06DFC-43AB-4F7E-AFD2-71E825D2783D}" type="sibTrans" cxnId="{63165925-E0E9-4F6E-824A-98814A900DDD}">
      <dgm:prSet/>
      <dgm:spPr/>
      <dgm:t>
        <a:bodyPr/>
        <a:lstStyle/>
        <a:p>
          <a:endParaRPr lang="ru-RU"/>
        </a:p>
      </dgm:t>
    </dgm:pt>
    <dgm:pt modelId="{17F419B0-7509-4E4D-A6E7-972C3F8DBC3D}" type="pres">
      <dgm:prSet presAssocID="{96318019-A7D9-4212-8123-F540B45A2C5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B52AD05-E2DD-4D6F-9AD5-62732FBD7322}" type="pres">
      <dgm:prSet presAssocID="{B594AD10-7228-4E7C-99AF-BFAE7C115D1E}" presName="parentText" presStyleLbl="node1" presStyleIdx="0" presStyleCnt="1" custLinFactY="173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0217ACC-3531-442F-A81D-569DA85F393F}" type="presOf" srcId="{B594AD10-7228-4E7C-99AF-BFAE7C115D1E}" destId="{4B52AD05-E2DD-4D6F-9AD5-62732FBD7322}" srcOrd="0" destOrd="0" presId="urn:microsoft.com/office/officeart/2005/8/layout/vList2"/>
    <dgm:cxn modelId="{CBD6384F-FA9A-44A4-ADEE-658BB8F6012E}" type="presOf" srcId="{96318019-A7D9-4212-8123-F540B45A2C5F}" destId="{17F419B0-7509-4E4D-A6E7-972C3F8DBC3D}" srcOrd="0" destOrd="0" presId="urn:microsoft.com/office/officeart/2005/8/layout/vList2"/>
    <dgm:cxn modelId="{63165925-E0E9-4F6E-824A-98814A900DDD}" srcId="{96318019-A7D9-4212-8123-F540B45A2C5F}" destId="{B594AD10-7228-4E7C-99AF-BFAE7C115D1E}" srcOrd="0" destOrd="0" parTransId="{713BD2E8-4E47-481E-94FF-1F864734FC18}" sibTransId="{63B06DFC-43AB-4F7E-AFD2-71E825D2783D}"/>
    <dgm:cxn modelId="{6955EA57-304A-4A07-868C-64096FEB74F6}" type="presParOf" srcId="{17F419B0-7509-4E4D-A6E7-972C3F8DBC3D}" destId="{4B52AD05-E2DD-4D6F-9AD5-62732FBD732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6318019-A7D9-4212-8123-F540B45A2C5F}" type="doc">
      <dgm:prSet loTypeId="urn:microsoft.com/office/officeart/2005/8/layout/vList2" loCatId="list" qsTypeId="urn:microsoft.com/office/officeart/2005/8/quickstyle/3d2" qsCatId="3D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B594AD10-7228-4E7C-99AF-BFAE7C115D1E}">
      <dgm:prSet custT="1"/>
      <dgm:spPr/>
      <dgm:t>
        <a:bodyPr/>
        <a:lstStyle/>
        <a:p>
          <a:pPr rtl="0"/>
          <a:r>
            <a:rPr lang="ru-RU" sz="1400" dirty="0" smtClean="0"/>
            <a:t>Меры социальной поддержки детей первого-второго года жизни из малоимущих семей- 4896,3 тыс.рублей</a:t>
          </a:r>
          <a:endParaRPr lang="ru-RU" sz="1400" dirty="0"/>
        </a:p>
      </dgm:t>
    </dgm:pt>
    <dgm:pt modelId="{713BD2E8-4E47-481E-94FF-1F864734FC18}" type="parTrans" cxnId="{63165925-E0E9-4F6E-824A-98814A900DDD}">
      <dgm:prSet/>
      <dgm:spPr/>
      <dgm:t>
        <a:bodyPr/>
        <a:lstStyle/>
        <a:p>
          <a:endParaRPr lang="ru-RU"/>
        </a:p>
      </dgm:t>
    </dgm:pt>
    <dgm:pt modelId="{63B06DFC-43AB-4F7E-AFD2-71E825D2783D}" type="sibTrans" cxnId="{63165925-E0E9-4F6E-824A-98814A900DDD}">
      <dgm:prSet/>
      <dgm:spPr/>
      <dgm:t>
        <a:bodyPr/>
        <a:lstStyle/>
        <a:p>
          <a:endParaRPr lang="ru-RU"/>
        </a:p>
      </dgm:t>
    </dgm:pt>
    <dgm:pt modelId="{17F419B0-7509-4E4D-A6E7-972C3F8DBC3D}" type="pres">
      <dgm:prSet presAssocID="{96318019-A7D9-4212-8123-F540B45A2C5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B52AD05-E2DD-4D6F-9AD5-62732FBD7322}" type="pres">
      <dgm:prSet presAssocID="{B594AD10-7228-4E7C-99AF-BFAE7C115D1E}" presName="parentText" presStyleLbl="node1" presStyleIdx="0" presStyleCnt="1" custLinFactNeighborX="952" custLinFactNeighborY="-917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A6BFCA5-E2A6-4E27-BE8F-154EED81EE7A}" type="presOf" srcId="{96318019-A7D9-4212-8123-F540B45A2C5F}" destId="{17F419B0-7509-4E4D-A6E7-972C3F8DBC3D}" srcOrd="0" destOrd="0" presId="urn:microsoft.com/office/officeart/2005/8/layout/vList2"/>
    <dgm:cxn modelId="{63165925-E0E9-4F6E-824A-98814A900DDD}" srcId="{96318019-A7D9-4212-8123-F540B45A2C5F}" destId="{B594AD10-7228-4E7C-99AF-BFAE7C115D1E}" srcOrd="0" destOrd="0" parTransId="{713BD2E8-4E47-481E-94FF-1F864734FC18}" sibTransId="{63B06DFC-43AB-4F7E-AFD2-71E825D2783D}"/>
    <dgm:cxn modelId="{56757222-1813-49DC-AF03-FBF7AE40E6C2}" type="presOf" srcId="{B594AD10-7228-4E7C-99AF-BFAE7C115D1E}" destId="{4B52AD05-E2DD-4D6F-9AD5-62732FBD7322}" srcOrd="0" destOrd="0" presId="urn:microsoft.com/office/officeart/2005/8/layout/vList2"/>
    <dgm:cxn modelId="{B03198B9-05AF-4188-87E4-64C20EDF83B2}" type="presParOf" srcId="{17F419B0-7509-4E4D-A6E7-972C3F8DBC3D}" destId="{4B52AD05-E2DD-4D6F-9AD5-62732FBD732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6318019-A7D9-4212-8123-F540B45A2C5F}" type="doc">
      <dgm:prSet loTypeId="urn:microsoft.com/office/officeart/2005/8/layout/vList2" loCatId="list" qsTypeId="urn:microsoft.com/office/officeart/2005/8/quickstyle/3d2" qsCatId="3D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B594AD10-7228-4E7C-99AF-BFAE7C115D1E}">
      <dgm:prSet custT="1"/>
      <dgm:spPr/>
      <dgm:t>
        <a:bodyPr/>
        <a:lstStyle/>
        <a:p>
          <a:pPr rtl="0"/>
          <a:r>
            <a:rPr lang="ru-RU" sz="1400" dirty="0" smtClean="0"/>
            <a:t>Предоставление жилых помещений детям-сиротам-12 920,0 тыс.рублей</a:t>
          </a:r>
          <a:endParaRPr lang="ru-RU" sz="1400" dirty="0"/>
        </a:p>
      </dgm:t>
    </dgm:pt>
    <dgm:pt modelId="{713BD2E8-4E47-481E-94FF-1F864734FC18}" type="parTrans" cxnId="{63165925-E0E9-4F6E-824A-98814A900DDD}">
      <dgm:prSet/>
      <dgm:spPr/>
      <dgm:t>
        <a:bodyPr/>
        <a:lstStyle/>
        <a:p>
          <a:endParaRPr lang="ru-RU"/>
        </a:p>
      </dgm:t>
    </dgm:pt>
    <dgm:pt modelId="{63B06DFC-43AB-4F7E-AFD2-71E825D2783D}" type="sibTrans" cxnId="{63165925-E0E9-4F6E-824A-98814A900DDD}">
      <dgm:prSet/>
      <dgm:spPr/>
      <dgm:t>
        <a:bodyPr/>
        <a:lstStyle/>
        <a:p>
          <a:endParaRPr lang="ru-RU"/>
        </a:p>
      </dgm:t>
    </dgm:pt>
    <dgm:pt modelId="{17F419B0-7509-4E4D-A6E7-972C3F8DBC3D}" type="pres">
      <dgm:prSet presAssocID="{96318019-A7D9-4212-8123-F540B45A2C5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B52AD05-E2DD-4D6F-9AD5-62732FBD7322}" type="pres">
      <dgm:prSet presAssocID="{B594AD10-7228-4E7C-99AF-BFAE7C115D1E}" presName="parentText" presStyleLbl="node1" presStyleIdx="0" presStyleCnt="1" custLinFactNeighborY="5017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3165925-E0E9-4F6E-824A-98814A900DDD}" srcId="{96318019-A7D9-4212-8123-F540B45A2C5F}" destId="{B594AD10-7228-4E7C-99AF-BFAE7C115D1E}" srcOrd="0" destOrd="0" parTransId="{713BD2E8-4E47-481E-94FF-1F864734FC18}" sibTransId="{63B06DFC-43AB-4F7E-AFD2-71E825D2783D}"/>
    <dgm:cxn modelId="{2C9B87B6-D7E5-4F4F-BCF1-030F5AAD3C8D}" type="presOf" srcId="{B594AD10-7228-4E7C-99AF-BFAE7C115D1E}" destId="{4B52AD05-E2DD-4D6F-9AD5-62732FBD7322}" srcOrd="0" destOrd="0" presId="urn:microsoft.com/office/officeart/2005/8/layout/vList2"/>
    <dgm:cxn modelId="{88271AC6-6578-41F7-99F9-93F3913D1B8C}" type="presOf" srcId="{96318019-A7D9-4212-8123-F540B45A2C5F}" destId="{17F419B0-7509-4E4D-A6E7-972C3F8DBC3D}" srcOrd="0" destOrd="0" presId="urn:microsoft.com/office/officeart/2005/8/layout/vList2"/>
    <dgm:cxn modelId="{740D1DFE-C810-4B38-8665-222C7754C133}" type="presParOf" srcId="{17F419B0-7509-4E4D-A6E7-972C3F8DBC3D}" destId="{4B52AD05-E2DD-4D6F-9AD5-62732FBD732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2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6318019-A7D9-4212-8123-F540B45A2C5F}" type="doc">
      <dgm:prSet loTypeId="urn:microsoft.com/office/officeart/2005/8/layout/vList2" loCatId="list" qsTypeId="urn:microsoft.com/office/officeart/2005/8/quickstyle/3d2" qsCatId="3D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B594AD10-7228-4E7C-99AF-BFAE7C115D1E}">
      <dgm:prSet custT="1"/>
      <dgm:spPr/>
      <dgm:t>
        <a:bodyPr/>
        <a:lstStyle/>
        <a:p>
          <a:pPr rtl="0"/>
          <a:r>
            <a:rPr lang="ru-RU" sz="1400" dirty="0" smtClean="0"/>
            <a:t>Выплата пособия на ребенка-19 946,8 тыс.рублей</a:t>
          </a:r>
          <a:endParaRPr lang="ru-RU" sz="1400" dirty="0"/>
        </a:p>
      </dgm:t>
    </dgm:pt>
    <dgm:pt modelId="{713BD2E8-4E47-481E-94FF-1F864734FC18}" type="parTrans" cxnId="{63165925-E0E9-4F6E-824A-98814A900DDD}">
      <dgm:prSet/>
      <dgm:spPr/>
      <dgm:t>
        <a:bodyPr/>
        <a:lstStyle/>
        <a:p>
          <a:endParaRPr lang="ru-RU"/>
        </a:p>
      </dgm:t>
    </dgm:pt>
    <dgm:pt modelId="{63B06DFC-43AB-4F7E-AFD2-71E825D2783D}" type="sibTrans" cxnId="{63165925-E0E9-4F6E-824A-98814A900DDD}">
      <dgm:prSet/>
      <dgm:spPr/>
      <dgm:t>
        <a:bodyPr/>
        <a:lstStyle/>
        <a:p>
          <a:endParaRPr lang="ru-RU"/>
        </a:p>
      </dgm:t>
    </dgm:pt>
    <dgm:pt modelId="{17F419B0-7509-4E4D-A6E7-972C3F8DBC3D}" type="pres">
      <dgm:prSet presAssocID="{96318019-A7D9-4212-8123-F540B45A2C5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B52AD05-E2DD-4D6F-9AD5-62732FBD7322}" type="pres">
      <dgm:prSet presAssocID="{B594AD10-7228-4E7C-99AF-BFAE7C115D1E}" presName="parentText" presStyleLbl="node1" presStyleIdx="0" presStyleCnt="1" custLinFactNeighborY="5017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E0D3AE6-0F9C-4A68-BEDC-035C8C6096EA}" type="presOf" srcId="{B594AD10-7228-4E7C-99AF-BFAE7C115D1E}" destId="{4B52AD05-E2DD-4D6F-9AD5-62732FBD7322}" srcOrd="0" destOrd="0" presId="urn:microsoft.com/office/officeart/2005/8/layout/vList2"/>
    <dgm:cxn modelId="{C770D976-5CDC-4348-AE98-7F8D62F51E27}" type="presOf" srcId="{96318019-A7D9-4212-8123-F540B45A2C5F}" destId="{17F419B0-7509-4E4D-A6E7-972C3F8DBC3D}" srcOrd="0" destOrd="0" presId="urn:microsoft.com/office/officeart/2005/8/layout/vList2"/>
    <dgm:cxn modelId="{63165925-E0E9-4F6E-824A-98814A900DDD}" srcId="{96318019-A7D9-4212-8123-F540B45A2C5F}" destId="{B594AD10-7228-4E7C-99AF-BFAE7C115D1E}" srcOrd="0" destOrd="0" parTransId="{713BD2E8-4E47-481E-94FF-1F864734FC18}" sibTransId="{63B06DFC-43AB-4F7E-AFD2-71E825D2783D}"/>
    <dgm:cxn modelId="{2F7C4087-578D-43F7-A4FD-B295D0A7A656}" type="presParOf" srcId="{17F419B0-7509-4E4D-A6E7-972C3F8DBC3D}" destId="{4B52AD05-E2DD-4D6F-9AD5-62732FBD732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2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6318019-A7D9-4212-8123-F540B45A2C5F}" type="doc">
      <dgm:prSet loTypeId="urn:microsoft.com/office/officeart/2005/8/layout/vList2" loCatId="list" qsTypeId="urn:microsoft.com/office/officeart/2005/8/quickstyle/3d2" qsCatId="3D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B594AD10-7228-4E7C-99AF-BFAE7C115D1E}">
      <dgm:prSet custT="1"/>
      <dgm:spPr/>
      <dgm:t>
        <a:bodyPr/>
        <a:lstStyle/>
        <a:p>
          <a:pPr rtl="0"/>
          <a:r>
            <a:rPr lang="ru-RU" sz="1400" dirty="0" smtClean="0"/>
            <a:t>Выплата государственных пособий лицам на случай временной нетрудоспособности и в связи с материнством-18 954,8 тыс.рублей</a:t>
          </a:r>
          <a:endParaRPr lang="ru-RU" sz="1400" dirty="0"/>
        </a:p>
      </dgm:t>
    </dgm:pt>
    <dgm:pt modelId="{713BD2E8-4E47-481E-94FF-1F864734FC18}" type="parTrans" cxnId="{63165925-E0E9-4F6E-824A-98814A900DDD}">
      <dgm:prSet/>
      <dgm:spPr/>
      <dgm:t>
        <a:bodyPr/>
        <a:lstStyle/>
        <a:p>
          <a:endParaRPr lang="ru-RU"/>
        </a:p>
      </dgm:t>
    </dgm:pt>
    <dgm:pt modelId="{63B06DFC-43AB-4F7E-AFD2-71E825D2783D}" type="sibTrans" cxnId="{63165925-E0E9-4F6E-824A-98814A900DDD}">
      <dgm:prSet/>
      <dgm:spPr/>
      <dgm:t>
        <a:bodyPr/>
        <a:lstStyle/>
        <a:p>
          <a:endParaRPr lang="ru-RU"/>
        </a:p>
      </dgm:t>
    </dgm:pt>
    <dgm:pt modelId="{17F419B0-7509-4E4D-A6E7-972C3F8DBC3D}" type="pres">
      <dgm:prSet presAssocID="{96318019-A7D9-4212-8123-F540B45A2C5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B52AD05-E2DD-4D6F-9AD5-62732FBD7322}" type="pres">
      <dgm:prSet presAssocID="{B594AD10-7228-4E7C-99AF-BFAE7C115D1E}" presName="parentText" presStyleLbl="node1" presStyleIdx="0" presStyleCnt="1" custLinFactNeighborY="5017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3165925-E0E9-4F6E-824A-98814A900DDD}" srcId="{96318019-A7D9-4212-8123-F540B45A2C5F}" destId="{B594AD10-7228-4E7C-99AF-BFAE7C115D1E}" srcOrd="0" destOrd="0" parTransId="{713BD2E8-4E47-481E-94FF-1F864734FC18}" sibTransId="{63B06DFC-43AB-4F7E-AFD2-71E825D2783D}"/>
    <dgm:cxn modelId="{AEB7E5DF-B47D-47BC-A8FE-E68D358765B7}" type="presOf" srcId="{B594AD10-7228-4E7C-99AF-BFAE7C115D1E}" destId="{4B52AD05-E2DD-4D6F-9AD5-62732FBD7322}" srcOrd="0" destOrd="0" presId="urn:microsoft.com/office/officeart/2005/8/layout/vList2"/>
    <dgm:cxn modelId="{28DD50F7-7A00-4ABB-A906-3DBF7213F3DE}" type="presOf" srcId="{96318019-A7D9-4212-8123-F540B45A2C5F}" destId="{17F419B0-7509-4E4D-A6E7-972C3F8DBC3D}" srcOrd="0" destOrd="0" presId="urn:microsoft.com/office/officeart/2005/8/layout/vList2"/>
    <dgm:cxn modelId="{DC77A9D5-BFD9-4649-87C1-9964B05607FA}" type="presParOf" srcId="{17F419B0-7509-4E4D-A6E7-972C3F8DBC3D}" destId="{4B52AD05-E2DD-4D6F-9AD5-62732FBD732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3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8D83612-560B-4123-8F08-59F3BB1D9885}">
      <dsp:nvSpPr>
        <dsp:cNvPr id="0" name=""/>
        <dsp:cNvSpPr/>
      </dsp:nvSpPr>
      <dsp:spPr>
        <a:xfrm>
          <a:off x="2817" y="0"/>
          <a:ext cx="8710150" cy="2160240"/>
        </a:xfrm>
        <a:prstGeom prst="roundRect">
          <a:avLst>
            <a:gd name="adj" fmla="val 5000"/>
          </a:avLst>
        </a:prstGeom>
        <a:gradFill rotWithShape="1">
          <a:gsLst>
            <a:gs pos="0">
              <a:schemeClr val="accent4">
                <a:lumMod val="95000"/>
              </a:schemeClr>
            </a:gs>
            <a:gs pos="100000">
              <a:schemeClr val="accent4"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4">
              <a:shade val="30000"/>
              <a:satMod val="120000"/>
            </a:schemeClr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0" tIns="222885" rIns="288925" bIns="0" numCol="1" spcCol="1270" anchor="t" anchorCtr="0">
          <a:noAutofit/>
        </a:bodyPr>
        <a:lstStyle/>
        <a:p>
          <a:pPr lvl="0" algn="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/>
        </a:p>
      </dsp:txBody>
      <dsp:txXfrm rot="16200000">
        <a:off x="-11865" y="14683"/>
        <a:ext cx="1771396" cy="1742030"/>
      </dsp:txXfrm>
    </dsp:sp>
    <dsp:sp modelId="{2693A8D4-EF12-43B3-8165-897368FDC5F9}">
      <dsp:nvSpPr>
        <dsp:cNvPr id="0" name=""/>
        <dsp:cNvSpPr/>
      </dsp:nvSpPr>
      <dsp:spPr>
        <a:xfrm>
          <a:off x="1609337" y="0"/>
          <a:ext cx="6489062" cy="2160240"/>
        </a:xfrm>
        <a:prstGeom prst="rect">
          <a:avLst/>
        </a:prstGeom>
        <a:noFill/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4">
              <a:shade val="30000"/>
              <a:satMod val="120000"/>
            </a:schemeClr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0" tIns="54864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>
              <a:solidFill>
                <a:schemeClr val="tx1"/>
              </a:solidFill>
            </a:rPr>
            <a:t>Акциз</a:t>
          </a:r>
          <a:r>
            <a:rPr lang="ru-RU" sz="1600" i="1" kern="1200" dirty="0" smtClean="0">
              <a:solidFill>
                <a:schemeClr val="tx1"/>
              </a:solidFill>
            </a:rPr>
            <a:t> – один из видов налога, представляющий не связанный с получением дохода продавцом косвенный налог на продажу определенного вида товаров массового потребления. Акциз включается в цену товара. Чаще всего акцизным налогом облагаются </a:t>
          </a:r>
          <a:r>
            <a:rPr lang="ru-RU" sz="1600" i="1" kern="1200" dirty="0" err="1" smtClean="0">
              <a:solidFill>
                <a:schemeClr val="tx1"/>
              </a:solidFill>
            </a:rPr>
            <a:t>вино-водочные</a:t>
          </a:r>
          <a:r>
            <a:rPr lang="ru-RU" sz="1600" i="1" kern="1200" dirty="0" smtClean="0">
              <a:solidFill>
                <a:schemeClr val="tx1"/>
              </a:solidFill>
            </a:rPr>
            <a:t> изделия, пиво, табачные изделия, деликатесы, предметы роскоши, автомобили, нефтепродукты.  Плательщиками акциза являются потребители, приобретающие товары, которые облагаются акцизным сбором.</a:t>
          </a:r>
          <a:endParaRPr lang="ru-RU" sz="1600" i="1" kern="1200" dirty="0">
            <a:solidFill>
              <a:schemeClr val="tx1"/>
            </a:solidFill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i="1" kern="1200" dirty="0"/>
        </a:p>
      </dsp:txBody>
      <dsp:txXfrm>
        <a:off x="1609337" y="0"/>
        <a:ext cx="6489062" cy="2160240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C110DEC-00BE-42AB-A172-6C6BE02FB071}">
      <dsp:nvSpPr>
        <dsp:cNvPr id="0" name=""/>
        <dsp:cNvSpPr/>
      </dsp:nvSpPr>
      <dsp:spPr>
        <a:xfrm>
          <a:off x="1357210" y="1396268"/>
          <a:ext cx="2541789" cy="1695373"/>
        </a:xfrm>
        <a:prstGeom prst="rect">
          <a:avLst/>
        </a:prstGeom>
        <a:solidFill>
          <a:schemeClr val="accent3">
            <a:alpha val="9000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34696" rIns="234696" bIns="234696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/>
            <a:t>830 284,1</a:t>
          </a:r>
          <a:endParaRPr lang="ru-RU" sz="3300" kern="1200" dirty="0"/>
        </a:p>
      </dsp:txBody>
      <dsp:txXfrm>
        <a:off x="1763896" y="1396268"/>
        <a:ext cx="2135102" cy="1695373"/>
      </dsp:txXfrm>
    </dsp:sp>
    <dsp:sp modelId="{9180D4E4-E8B0-4905-A9EC-68628C40C3D3}">
      <dsp:nvSpPr>
        <dsp:cNvPr id="0" name=""/>
        <dsp:cNvSpPr/>
      </dsp:nvSpPr>
      <dsp:spPr>
        <a:xfrm>
          <a:off x="1357210" y="3091642"/>
          <a:ext cx="2541789" cy="1695373"/>
        </a:xfrm>
        <a:prstGeom prst="rect">
          <a:avLst/>
        </a:prstGeom>
        <a:solidFill>
          <a:schemeClr val="accent5">
            <a:lumMod val="60000"/>
            <a:lumOff val="40000"/>
            <a:alpha val="9000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34696" rIns="234696" bIns="234696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/>
            <a:t>44 190,0</a:t>
          </a:r>
        </a:p>
      </dsp:txBody>
      <dsp:txXfrm>
        <a:off x="1763896" y="3091642"/>
        <a:ext cx="2135102" cy="1695373"/>
      </dsp:txXfrm>
    </dsp:sp>
    <dsp:sp modelId="{2A853886-9F2E-41CE-A8C4-D6AA97D56830}">
      <dsp:nvSpPr>
        <dsp:cNvPr id="0" name=""/>
        <dsp:cNvSpPr/>
      </dsp:nvSpPr>
      <dsp:spPr>
        <a:xfrm>
          <a:off x="1589" y="718458"/>
          <a:ext cx="1694526" cy="169452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300" kern="1200" dirty="0" smtClean="0"/>
            <a:t>2016</a:t>
          </a:r>
          <a:endParaRPr lang="ru-RU" sz="4300" kern="1200" dirty="0"/>
        </a:p>
      </dsp:txBody>
      <dsp:txXfrm>
        <a:off x="1589" y="718458"/>
        <a:ext cx="1694526" cy="1694526"/>
      </dsp:txXfrm>
    </dsp:sp>
    <dsp:sp modelId="{9F7FE010-277B-4248-95CF-9CCDB57111B3}">
      <dsp:nvSpPr>
        <dsp:cNvPr id="0" name=""/>
        <dsp:cNvSpPr/>
      </dsp:nvSpPr>
      <dsp:spPr>
        <a:xfrm>
          <a:off x="5593525" y="1396268"/>
          <a:ext cx="2541789" cy="1695373"/>
        </a:xfrm>
        <a:prstGeom prst="rect">
          <a:avLst/>
        </a:prstGeom>
        <a:solidFill>
          <a:schemeClr val="accent3">
            <a:alpha val="9000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34696" rIns="234696" bIns="234696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/>
            <a:t>948 107,9</a:t>
          </a:r>
          <a:endParaRPr lang="ru-RU" sz="3300" kern="1200" dirty="0"/>
        </a:p>
      </dsp:txBody>
      <dsp:txXfrm>
        <a:off x="6000211" y="1396268"/>
        <a:ext cx="2135102" cy="1695373"/>
      </dsp:txXfrm>
    </dsp:sp>
    <dsp:sp modelId="{44EA04DA-C801-4198-A7E2-787A816B8211}">
      <dsp:nvSpPr>
        <dsp:cNvPr id="0" name=""/>
        <dsp:cNvSpPr/>
      </dsp:nvSpPr>
      <dsp:spPr>
        <a:xfrm>
          <a:off x="5593525" y="3091642"/>
          <a:ext cx="2541789" cy="1695373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34696" rIns="234696" bIns="234696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/>
            <a:t>45 579,6</a:t>
          </a:r>
          <a:endParaRPr lang="ru-RU" sz="3300" kern="1200" dirty="0"/>
        </a:p>
      </dsp:txBody>
      <dsp:txXfrm>
        <a:off x="6000211" y="3091642"/>
        <a:ext cx="2135102" cy="1695373"/>
      </dsp:txXfrm>
    </dsp:sp>
    <dsp:sp modelId="{70352F7D-5DE4-4DD6-8680-E30C3F6E6882}">
      <dsp:nvSpPr>
        <dsp:cNvPr id="0" name=""/>
        <dsp:cNvSpPr/>
      </dsp:nvSpPr>
      <dsp:spPr>
        <a:xfrm>
          <a:off x="4237904" y="718458"/>
          <a:ext cx="1694526" cy="169452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300" kern="1200" dirty="0" smtClean="0"/>
            <a:t>2017</a:t>
          </a:r>
          <a:endParaRPr lang="ru-RU" sz="4300" kern="1200" dirty="0"/>
        </a:p>
      </dsp:txBody>
      <dsp:txXfrm>
        <a:off x="4237904" y="718458"/>
        <a:ext cx="1694526" cy="1694526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C110DEC-00BE-42AB-A172-6C6BE02FB071}">
      <dsp:nvSpPr>
        <dsp:cNvPr id="0" name=""/>
        <dsp:cNvSpPr/>
      </dsp:nvSpPr>
      <dsp:spPr>
        <a:xfrm>
          <a:off x="1357210" y="1396268"/>
          <a:ext cx="2541789" cy="1695373"/>
        </a:xfrm>
        <a:prstGeom prst="rect">
          <a:avLst/>
        </a:prstGeom>
        <a:solidFill>
          <a:schemeClr val="accent3">
            <a:alpha val="9000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48920" rIns="248920" bIns="24892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725663</a:t>
          </a:r>
          <a:r>
            <a:rPr lang="ru-RU" sz="3500" kern="1200" dirty="0" smtClean="0"/>
            <a:t>,0</a:t>
          </a:r>
          <a:endParaRPr lang="ru-RU" sz="3500" kern="1200" dirty="0"/>
        </a:p>
      </dsp:txBody>
      <dsp:txXfrm>
        <a:off x="1763896" y="1396268"/>
        <a:ext cx="2135102" cy="1695373"/>
      </dsp:txXfrm>
    </dsp:sp>
    <dsp:sp modelId="{9180D4E4-E8B0-4905-A9EC-68628C40C3D3}">
      <dsp:nvSpPr>
        <dsp:cNvPr id="0" name=""/>
        <dsp:cNvSpPr/>
      </dsp:nvSpPr>
      <dsp:spPr>
        <a:xfrm>
          <a:off x="1357210" y="3091642"/>
          <a:ext cx="2541789" cy="1695373"/>
        </a:xfrm>
        <a:prstGeom prst="rect">
          <a:avLst/>
        </a:prstGeom>
        <a:solidFill>
          <a:schemeClr val="accent5">
            <a:lumMod val="60000"/>
            <a:lumOff val="40000"/>
            <a:alpha val="9000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 extrusionH="76200">
          <a:extrusionClr>
            <a:schemeClr val="bg1">
              <a:lumMod val="85000"/>
            </a:schemeClr>
          </a:extrusion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48920" rIns="248920" bIns="24892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41754,5</a:t>
          </a:r>
        </a:p>
      </dsp:txBody>
      <dsp:txXfrm>
        <a:off x="1763896" y="3091642"/>
        <a:ext cx="2135102" cy="1695373"/>
      </dsp:txXfrm>
    </dsp:sp>
    <dsp:sp modelId="{2A853886-9F2E-41CE-A8C4-D6AA97D56830}">
      <dsp:nvSpPr>
        <dsp:cNvPr id="0" name=""/>
        <dsp:cNvSpPr/>
      </dsp:nvSpPr>
      <dsp:spPr>
        <a:xfrm>
          <a:off x="1589" y="718458"/>
          <a:ext cx="1694526" cy="169452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200" kern="1200" dirty="0" smtClean="0"/>
            <a:t>2018</a:t>
          </a:r>
          <a:endParaRPr lang="ru-RU" sz="4200" kern="1200" dirty="0"/>
        </a:p>
      </dsp:txBody>
      <dsp:txXfrm>
        <a:off x="1589" y="718458"/>
        <a:ext cx="1694526" cy="1694526"/>
      </dsp:txXfrm>
    </dsp:sp>
    <dsp:sp modelId="{9F7FE010-277B-4248-95CF-9CCDB57111B3}">
      <dsp:nvSpPr>
        <dsp:cNvPr id="0" name=""/>
        <dsp:cNvSpPr/>
      </dsp:nvSpPr>
      <dsp:spPr>
        <a:xfrm>
          <a:off x="5593525" y="1396268"/>
          <a:ext cx="2541789" cy="1695373"/>
        </a:xfrm>
        <a:prstGeom prst="rect">
          <a:avLst/>
        </a:prstGeom>
        <a:solidFill>
          <a:schemeClr val="accent3">
            <a:alpha val="9000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48920" rIns="248920" bIns="24892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745982,1</a:t>
          </a:r>
          <a:endParaRPr lang="ru-RU" sz="3500" kern="1200" dirty="0"/>
        </a:p>
      </dsp:txBody>
      <dsp:txXfrm>
        <a:off x="6000211" y="1396268"/>
        <a:ext cx="2135102" cy="1695373"/>
      </dsp:txXfrm>
    </dsp:sp>
    <dsp:sp modelId="{44EA04DA-C801-4198-A7E2-787A816B8211}">
      <dsp:nvSpPr>
        <dsp:cNvPr id="0" name=""/>
        <dsp:cNvSpPr/>
      </dsp:nvSpPr>
      <dsp:spPr>
        <a:xfrm>
          <a:off x="5593525" y="3091642"/>
          <a:ext cx="2541789" cy="1695373"/>
        </a:xfrm>
        <a:prstGeom prst="rect">
          <a:avLst/>
        </a:prstGeom>
        <a:solidFill>
          <a:schemeClr val="accent5">
            <a:lumMod val="60000"/>
            <a:lumOff val="40000"/>
            <a:alpha val="9000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48920" rIns="248920" bIns="24892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42959,0</a:t>
          </a:r>
          <a:endParaRPr lang="ru-RU" sz="3500" kern="1200" dirty="0"/>
        </a:p>
      </dsp:txBody>
      <dsp:txXfrm>
        <a:off x="6000211" y="3091642"/>
        <a:ext cx="2135102" cy="1695373"/>
      </dsp:txXfrm>
    </dsp:sp>
    <dsp:sp modelId="{70352F7D-5DE4-4DD6-8680-E30C3F6E6882}">
      <dsp:nvSpPr>
        <dsp:cNvPr id="0" name=""/>
        <dsp:cNvSpPr/>
      </dsp:nvSpPr>
      <dsp:spPr>
        <a:xfrm>
          <a:off x="4237904" y="718458"/>
          <a:ext cx="1694526" cy="169452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200" kern="1200" dirty="0" smtClean="0"/>
            <a:t>2019</a:t>
          </a:r>
          <a:endParaRPr lang="ru-RU" sz="4200" kern="1200" dirty="0"/>
        </a:p>
      </dsp:txBody>
      <dsp:txXfrm>
        <a:off x="4237904" y="718458"/>
        <a:ext cx="1694526" cy="1694526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5901675-FE11-4B78-9096-1529E03C71C1}">
      <dsp:nvSpPr>
        <dsp:cNvPr id="0" name=""/>
        <dsp:cNvSpPr/>
      </dsp:nvSpPr>
      <dsp:spPr>
        <a:xfrm>
          <a:off x="0" y="4925"/>
          <a:ext cx="7992888" cy="636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Доля расходов на реализацию муниципальных программ Константиновского района в общем объеме расходов в 2017 году </a:t>
          </a:r>
          <a:endParaRPr lang="ru-RU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4925"/>
        <a:ext cx="7992888" cy="636480"/>
      </dsp:txXfrm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6B26ACC-2976-4C38-BA04-4ECDCC973797}">
      <dsp:nvSpPr>
        <dsp:cNvPr id="0" name=""/>
        <dsp:cNvSpPr/>
      </dsp:nvSpPr>
      <dsp:spPr>
        <a:xfrm>
          <a:off x="1205161" y="3540"/>
          <a:ext cx="2336719" cy="14020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Рост индекса производства продукции сельского хозяйства в хозяйствах всех категорий (в сопоставимых ценах) к 2019 году по сравнению с 2016 годом – 102 процента.</a:t>
          </a:r>
          <a:endParaRPr lang="ru-RU" sz="1300" kern="1200" dirty="0"/>
        </a:p>
      </dsp:txBody>
      <dsp:txXfrm>
        <a:off x="1205161" y="3540"/>
        <a:ext cx="2336719" cy="1402031"/>
      </dsp:txXfrm>
    </dsp:sp>
    <dsp:sp modelId="{92F38044-6D1B-4562-BFEB-C1D7FA9E6B86}">
      <dsp:nvSpPr>
        <dsp:cNvPr id="0" name=""/>
        <dsp:cNvSpPr/>
      </dsp:nvSpPr>
      <dsp:spPr>
        <a:xfrm>
          <a:off x="3775551" y="3540"/>
          <a:ext cx="2336719" cy="14020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Рост индекса физического объема инвестиций в основной капитал сельского хозяйства к 2019 году по сравнению с 2016 годом – 104,9 процента.</a:t>
          </a:r>
          <a:endParaRPr lang="ru-RU" sz="1300" kern="1200" dirty="0"/>
        </a:p>
      </dsp:txBody>
      <dsp:txXfrm>
        <a:off x="3775551" y="3540"/>
        <a:ext cx="2336719" cy="1402031"/>
      </dsp:txXfrm>
    </dsp:sp>
    <dsp:sp modelId="{2261B2C5-93B9-4CA9-8A4B-6DF5281FF94A}">
      <dsp:nvSpPr>
        <dsp:cNvPr id="0" name=""/>
        <dsp:cNvSpPr/>
      </dsp:nvSpPr>
      <dsp:spPr>
        <a:xfrm>
          <a:off x="1205161" y="1639244"/>
          <a:ext cx="2336719" cy="14020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Валовое производство молока за три года – 69 тысяч тонн.</a:t>
          </a:r>
          <a:endParaRPr lang="ru-RU" sz="1300" kern="1200" dirty="0"/>
        </a:p>
      </dsp:txBody>
      <dsp:txXfrm>
        <a:off x="1205161" y="1639244"/>
        <a:ext cx="2336719" cy="1402031"/>
      </dsp:txXfrm>
    </dsp:sp>
    <dsp:sp modelId="{7AFD2239-1349-47F5-B3D4-8884BFB664C5}">
      <dsp:nvSpPr>
        <dsp:cNvPr id="0" name=""/>
        <dsp:cNvSpPr/>
      </dsp:nvSpPr>
      <dsp:spPr>
        <a:xfrm>
          <a:off x="3775551" y="1639244"/>
          <a:ext cx="2336719" cy="14020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Валовое производство мяса  за три года – 10,6 тысяч тонн</a:t>
          </a:r>
          <a:endParaRPr lang="ru-RU" sz="1300" kern="1200" dirty="0"/>
        </a:p>
      </dsp:txBody>
      <dsp:txXfrm>
        <a:off x="3775551" y="1639244"/>
        <a:ext cx="2336719" cy="1402031"/>
      </dsp:txXfrm>
    </dsp:sp>
    <dsp:sp modelId="{09D3FD44-216D-44D8-8C60-4C72252A3472}">
      <dsp:nvSpPr>
        <dsp:cNvPr id="0" name=""/>
        <dsp:cNvSpPr/>
      </dsp:nvSpPr>
      <dsp:spPr>
        <a:xfrm>
          <a:off x="1205161" y="3274947"/>
          <a:ext cx="2336719" cy="14020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Приобретение сельхозтехники за три года – 105 единиц.</a:t>
          </a:r>
          <a:endParaRPr lang="ru-RU" sz="1300" kern="1200" dirty="0"/>
        </a:p>
      </dsp:txBody>
      <dsp:txXfrm>
        <a:off x="1205161" y="3274947"/>
        <a:ext cx="2336719" cy="1402031"/>
      </dsp:txXfrm>
    </dsp:sp>
    <dsp:sp modelId="{995BE74D-A3D5-4E5C-8D6D-8F6D5648130E}">
      <dsp:nvSpPr>
        <dsp:cNvPr id="0" name=""/>
        <dsp:cNvSpPr/>
      </dsp:nvSpPr>
      <dsp:spPr>
        <a:xfrm>
          <a:off x="3775551" y="3274947"/>
          <a:ext cx="2336719" cy="14020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err="1" smtClean="0"/>
            <a:t>Валовый</a:t>
          </a:r>
          <a:r>
            <a:rPr lang="ru-RU" sz="1300" kern="1200" dirty="0" smtClean="0"/>
            <a:t> сбор картофеля, овощей открытого грунта за три года – 18,9 тысяч тонн.            </a:t>
          </a:r>
          <a:endParaRPr lang="ru-RU" sz="1300" kern="1200" dirty="0"/>
        </a:p>
      </dsp:txBody>
      <dsp:txXfrm>
        <a:off x="3775551" y="3274947"/>
        <a:ext cx="2336719" cy="1402031"/>
      </dsp:txXfrm>
    </dsp:sp>
  </dsp:spTree>
</dsp:drawing>
</file>

<file path=ppt/diagrams/drawing1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7954DF4-6980-448A-8CDF-A80C2909AB4E}">
      <dsp:nvSpPr>
        <dsp:cNvPr id="0" name=""/>
        <dsp:cNvSpPr/>
      </dsp:nvSpPr>
      <dsp:spPr>
        <a:xfrm rot="5400000">
          <a:off x="-258191" y="260618"/>
          <a:ext cx="1721275" cy="120489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 dirty="0" smtClean="0"/>
        </a:p>
      </dsp:txBody>
      <dsp:txXfrm rot="5400000">
        <a:off x="-258191" y="260618"/>
        <a:ext cx="1721275" cy="1204892"/>
      </dsp:txXfrm>
    </dsp:sp>
    <dsp:sp modelId="{23C3E86F-0056-4CE0-A6A3-3DAA87BBE5AF}">
      <dsp:nvSpPr>
        <dsp:cNvPr id="0" name=""/>
        <dsp:cNvSpPr/>
      </dsp:nvSpPr>
      <dsp:spPr>
        <a:xfrm rot="5400000">
          <a:off x="4147487" y="-2940168"/>
          <a:ext cx="1118828" cy="700401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Темп роста оборота малых и средних предприятий к 2019 году по сравнению с 2016 годом – 105,4%</a:t>
          </a:r>
          <a:endParaRPr lang="ru-RU" sz="1800" kern="1200" dirty="0"/>
        </a:p>
      </dsp:txBody>
      <dsp:txXfrm rot="5400000">
        <a:off x="4147487" y="-2940168"/>
        <a:ext cx="1118828" cy="7004019"/>
      </dsp:txXfrm>
    </dsp:sp>
    <dsp:sp modelId="{B91C1AAC-509F-4311-948F-7672B19C3CCF}">
      <dsp:nvSpPr>
        <dsp:cNvPr id="0" name=""/>
        <dsp:cNvSpPr/>
      </dsp:nvSpPr>
      <dsp:spPr>
        <a:xfrm rot="5400000">
          <a:off x="-258191" y="1789122"/>
          <a:ext cx="1721275" cy="120489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/>
        </a:p>
      </dsp:txBody>
      <dsp:txXfrm rot="5400000">
        <a:off x="-258191" y="1789122"/>
        <a:ext cx="1721275" cy="1204892"/>
      </dsp:txXfrm>
    </dsp:sp>
    <dsp:sp modelId="{AD74963E-6236-43AD-95EC-9173367EE6B5}">
      <dsp:nvSpPr>
        <dsp:cNvPr id="0" name=""/>
        <dsp:cNvSpPr/>
      </dsp:nvSpPr>
      <dsp:spPr>
        <a:xfrm rot="5400000">
          <a:off x="4147487" y="-1411664"/>
          <a:ext cx="1118828" cy="700401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Доля среднесписочной численности работников (без внешних совместителей) малых и средних предприятий в среднесписочной численности (без внешних совместителей) всех предприятий и организаций к 2019 году – 20,4%</a:t>
          </a:r>
          <a:endParaRPr lang="ru-RU" sz="1800" kern="1200" dirty="0"/>
        </a:p>
      </dsp:txBody>
      <dsp:txXfrm rot="5400000">
        <a:off x="4147487" y="-1411664"/>
        <a:ext cx="1118828" cy="7004019"/>
      </dsp:txXfrm>
    </dsp:sp>
    <dsp:sp modelId="{EDF64949-C408-45FE-80D9-F25EBCB9CB0D}">
      <dsp:nvSpPr>
        <dsp:cNvPr id="0" name=""/>
        <dsp:cNvSpPr/>
      </dsp:nvSpPr>
      <dsp:spPr>
        <a:xfrm rot="5400000">
          <a:off x="-258191" y="3317625"/>
          <a:ext cx="1721275" cy="120489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/>
        </a:p>
      </dsp:txBody>
      <dsp:txXfrm rot="5400000">
        <a:off x="-258191" y="3317625"/>
        <a:ext cx="1721275" cy="1204892"/>
      </dsp:txXfrm>
    </dsp:sp>
    <dsp:sp modelId="{F71A1917-3EED-4337-BB2C-F4DB75E40623}">
      <dsp:nvSpPr>
        <dsp:cNvPr id="0" name=""/>
        <dsp:cNvSpPr/>
      </dsp:nvSpPr>
      <dsp:spPr>
        <a:xfrm rot="5400000">
          <a:off x="4147487" y="116839"/>
          <a:ext cx="1118828" cy="700401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Количество субъектов малого и среднего предпринимательства в расчёте на 1 тысячу человек населения Константиновского района к 2019 году – не менее 5,2 единиц.</a:t>
          </a:r>
          <a:endParaRPr lang="ru-RU" sz="1800" kern="1200" dirty="0"/>
        </a:p>
      </dsp:txBody>
      <dsp:txXfrm rot="5400000">
        <a:off x="4147487" y="116839"/>
        <a:ext cx="1118828" cy="7004019"/>
      </dsp:txXfrm>
    </dsp:sp>
  </dsp:spTree>
</dsp:drawing>
</file>

<file path=ppt/diagrams/drawing1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8E01EB6-AD02-4432-B402-60DBAD8BFAED}">
      <dsp:nvSpPr>
        <dsp:cNvPr id="0" name=""/>
        <dsp:cNvSpPr/>
      </dsp:nvSpPr>
      <dsp:spPr>
        <a:xfrm>
          <a:off x="0" y="0"/>
          <a:ext cx="7162800" cy="11117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Федеральный закон от 28.06.2014 № 172-ФЗ «О стратегическом планировании в Российской Федерации»</a:t>
          </a:r>
          <a:endParaRPr lang="ru-RU" sz="1600" kern="1200" dirty="0"/>
        </a:p>
      </dsp:txBody>
      <dsp:txXfrm>
        <a:off x="1543730" y="0"/>
        <a:ext cx="5619069" cy="1111705"/>
      </dsp:txXfrm>
    </dsp:sp>
    <dsp:sp modelId="{5B8156AD-B29E-4421-94C5-3ADA7C7D457D}">
      <dsp:nvSpPr>
        <dsp:cNvPr id="0" name=""/>
        <dsp:cNvSpPr/>
      </dsp:nvSpPr>
      <dsp:spPr>
        <a:xfrm>
          <a:off x="458150" y="111170"/>
          <a:ext cx="738599" cy="88936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1E810B-E9DD-4B13-A515-F6C3DCAA0F85}">
      <dsp:nvSpPr>
        <dsp:cNvPr id="0" name=""/>
        <dsp:cNvSpPr/>
      </dsp:nvSpPr>
      <dsp:spPr>
        <a:xfrm>
          <a:off x="0" y="1222876"/>
          <a:ext cx="7162800" cy="11117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Бюджетный кодекс Российской Федерации дополнен статьей 170</a:t>
          </a:r>
          <a:r>
            <a:rPr lang="ru-RU" sz="1600" kern="1200" baseline="30000" dirty="0" smtClean="0"/>
            <a:t>1 </a:t>
          </a:r>
          <a:r>
            <a:rPr lang="ru-RU" sz="1600" kern="1200" dirty="0" smtClean="0"/>
            <a:t>«Долгосрочное бюджетное планирование», с требованием формирования бюджетного прогноза муниципального образования на долгосрочный период</a:t>
          </a:r>
          <a:endParaRPr lang="ru-RU" sz="1600" kern="1200" dirty="0"/>
        </a:p>
      </dsp:txBody>
      <dsp:txXfrm>
        <a:off x="1543730" y="1222876"/>
        <a:ext cx="5619069" cy="1111705"/>
      </dsp:txXfrm>
    </dsp:sp>
    <dsp:sp modelId="{78D1DB83-1D8B-41C6-AC23-BC826F6D7BA4}">
      <dsp:nvSpPr>
        <dsp:cNvPr id="0" name=""/>
        <dsp:cNvSpPr/>
      </dsp:nvSpPr>
      <dsp:spPr>
        <a:xfrm>
          <a:off x="458150" y="1334046"/>
          <a:ext cx="738599" cy="88936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007E8C-3491-41D7-9B00-A73D4B186022}">
      <dsp:nvSpPr>
        <dsp:cNvPr id="0" name=""/>
        <dsp:cNvSpPr/>
      </dsp:nvSpPr>
      <dsp:spPr>
        <a:xfrm>
          <a:off x="0" y="2445752"/>
          <a:ext cx="7162800" cy="11117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Решение Собрания депутатов Константиновского района от 24.12.2015 № 42 «О бюджетном процессе в Константиновском районе в новой редакции» дополнено пунктом 15</a:t>
          </a:r>
          <a:r>
            <a:rPr lang="ru-RU" sz="1600" kern="1200" baseline="30000" dirty="0" smtClean="0"/>
            <a:t>1</a:t>
          </a:r>
          <a:r>
            <a:rPr lang="ru-RU" sz="1600" kern="1200" dirty="0" smtClean="0"/>
            <a:t> «Долгосрочное бюджетное планирование»</a:t>
          </a:r>
        </a:p>
      </dsp:txBody>
      <dsp:txXfrm>
        <a:off x="1543730" y="2445752"/>
        <a:ext cx="5619069" cy="1111705"/>
      </dsp:txXfrm>
    </dsp:sp>
    <dsp:sp modelId="{456848AB-30E1-4B19-8063-B2DF8B347726}">
      <dsp:nvSpPr>
        <dsp:cNvPr id="0" name=""/>
        <dsp:cNvSpPr/>
      </dsp:nvSpPr>
      <dsp:spPr>
        <a:xfrm>
          <a:off x="476673" y="2556923"/>
          <a:ext cx="701553" cy="88936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8A4988-D286-4B40-80CE-87D7982E4393}">
      <dsp:nvSpPr>
        <dsp:cNvPr id="0" name=""/>
        <dsp:cNvSpPr/>
      </dsp:nvSpPr>
      <dsp:spPr>
        <a:xfrm>
          <a:off x="0" y="3668628"/>
          <a:ext cx="7162800" cy="11117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Постановление Администрации Константиновского района от 12.01.2016 № 3 «Правила разработки и утверждения бюджетного прогноза Константиновского района на долгосрочный </a:t>
          </a:r>
          <a:r>
            <a:rPr lang="ru-RU" sz="1600" kern="1200" smtClean="0"/>
            <a:t>период»</a:t>
          </a:r>
          <a:endParaRPr lang="ru-RU" sz="1600" kern="1200" dirty="0"/>
        </a:p>
      </dsp:txBody>
      <dsp:txXfrm>
        <a:off x="1543730" y="3668628"/>
        <a:ext cx="5619069" cy="1111705"/>
      </dsp:txXfrm>
    </dsp:sp>
    <dsp:sp modelId="{554BAF1D-7224-4B01-B91E-2AE5F0EF1537}">
      <dsp:nvSpPr>
        <dsp:cNvPr id="0" name=""/>
        <dsp:cNvSpPr/>
      </dsp:nvSpPr>
      <dsp:spPr>
        <a:xfrm>
          <a:off x="404666" y="3779799"/>
          <a:ext cx="845568" cy="88936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31118D8-CE16-4646-8E8F-B90E919CF437}">
      <dsp:nvSpPr>
        <dsp:cNvPr id="0" name=""/>
        <dsp:cNvSpPr/>
      </dsp:nvSpPr>
      <dsp:spPr>
        <a:xfrm>
          <a:off x="0" y="66059"/>
          <a:ext cx="7024744" cy="101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dirty="0" smtClean="0"/>
            <a:t>Приоритизация расходов бюджета Константиновского района</a:t>
          </a:r>
          <a:endParaRPr lang="ru-RU" sz="2700" kern="1200" dirty="0"/>
        </a:p>
      </dsp:txBody>
      <dsp:txXfrm>
        <a:off x="0" y="66059"/>
        <a:ext cx="7024744" cy="101088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B1EA31D-0071-4B93-A820-B8724E701FD8}">
      <dsp:nvSpPr>
        <dsp:cNvPr id="0" name=""/>
        <dsp:cNvSpPr/>
      </dsp:nvSpPr>
      <dsp:spPr>
        <a:xfrm>
          <a:off x="1422" y="0"/>
          <a:ext cx="2213787" cy="35083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Реализация Указов Президента Российской Федерации от 7 мая 2012 года, от 01 июня 2012 № 761, от 28 декабря 2012 года № 1688</a:t>
          </a:r>
          <a:endParaRPr lang="ru-RU" sz="1300" kern="1200" dirty="0"/>
        </a:p>
      </dsp:txBody>
      <dsp:txXfrm>
        <a:off x="1422" y="1403350"/>
        <a:ext cx="2213787" cy="1403350"/>
      </dsp:txXfrm>
    </dsp:sp>
    <dsp:sp modelId="{F67A1E53-C0EE-40B4-9566-26000379E397}">
      <dsp:nvSpPr>
        <dsp:cNvPr id="0" name=""/>
        <dsp:cNvSpPr/>
      </dsp:nvSpPr>
      <dsp:spPr>
        <a:xfrm>
          <a:off x="524172" y="210502"/>
          <a:ext cx="1168288" cy="1168288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/>
            </a:extLst>
          </a:blip>
          <a:srcRect/>
          <a:stretch>
            <a:fillRect l="-17000" r="-17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A39F84-06C9-44DC-A0E4-301C3C8DD17E}">
      <dsp:nvSpPr>
        <dsp:cNvPr id="0" name=""/>
        <dsp:cNvSpPr/>
      </dsp:nvSpPr>
      <dsp:spPr>
        <a:xfrm>
          <a:off x="2281624" y="0"/>
          <a:ext cx="2213787" cy="35083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Экономное расходование средств на содержание аппарата органов местного самоуправления</a:t>
          </a:r>
          <a:endParaRPr lang="ru-RU" sz="1300" kern="1200" dirty="0"/>
        </a:p>
      </dsp:txBody>
      <dsp:txXfrm>
        <a:off x="2281624" y="1403350"/>
        <a:ext cx="2213787" cy="1403350"/>
      </dsp:txXfrm>
    </dsp:sp>
    <dsp:sp modelId="{6ABE9AD9-A7E0-4319-B84C-FD0B694AE157}">
      <dsp:nvSpPr>
        <dsp:cNvPr id="0" name=""/>
        <dsp:cNvSpPr/>
      </dsp:nvSpPr>
      <dsp:spPr>
        <a:xfrm>
          <a:off x="2804374" y="210502"/>
          <a:ext cx="1168288" cy="1168288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104AE7-73F8-4722-B26B-E3F419BD4A32}">
      <dsp:nvSpPr>
        <dsp:cNvPr id="0" name=""/>
        <dsp:cNvSpPr/>
      </dsp:nvSpPr>
      <dsp:spPr>
        <a:xfrm>
          <a:off x="4561826" y="0"/>
          <a:ext cx="2213787" cy="35083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Предоставление качественных муниципальных услуг.</a:t>
          </a:r>
          <a:endParaRPr lang="ru-RU" sz="1300" kern="1200" dirty="0"/>
        </a:p>
      </dsp:txBody>
      <dsp:txXfrm>
        <a:off x="4561826" y="1403350"/>
        <a:ext cx="2213787" cy="1403350"/>
      </dsp:txXfrm>
    </dsp:sp>
    <dsp:sp modelId="{011C7EF3-24F9-4D61-A23B-ED30CE85127A}">
      <dsp:nvSpPr>
        <dsp:cNvPr id="0" name=""/>
        <dsp:cNvSpPr/>
      </dsp:nvSpPr>
      <dsp:spPr>
        <a:xfrm>
          <a:off x="5084575" y="210502"/>
          <a:ext cx="1168288" cy="1168288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330EF1-1885-4B95-B2C8-0DF20C136FF1}">
      <dsp:nvSpPr>
        <dsp:cNvPr id="0" name=""/>
        <dsp:cNvSpPr/>
      </dsp:nvSpPr>
      <dsp:spPr>
        <a:xfrm>
          <a:off x="271081" y="2806700"/>
          <a:ext cx="6234874" cy="526256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2D3AC3C-C55B-454B-8B82-0917D083F025}">
      <dsp:nvSpPr>
        <dsp:cNvPr id="0" name=""/>
        <dsp:cNvSpPr/>
      </dsp:nvSpPr>
      <dsp:spPr>
        <a:xfrm>
          <a:off x="0" y="0"/>
          <a:ext cx="7848872" cy="63648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Меры социальной поддержки детей-сирот и детей, оставшихся без попечения родителей-16 559,2 тыс.рублей</a:t>
          </a:r>
          <a:endParaRPr lang="ru-RU" sz="1400" kern="1200" dirty="0"/>
        </a:p>
      </dsp:txBody>
      <dsp:txXfrm>
        <a:off x="0" y="0"/>
        <a:ext cx="7848872" cy="63648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B52AD05-E2DD-4D6F-9AD5-62732FBD7322}">
      <dsp:nvSpPr>
        <dsp:cNvPr id="0" name=""/>
        <dsp:cNvSpPr/>
      </dsp:nvSpPr>
      <dsp:spPr>
        <a:xfrm>
          <a:off x="0" y="1487"/>
          <a:ext cx="7848872" cy="43056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Организация и обеспечение отдыха и оздоровления детей-9 606,3 тыс.рублей</a:t>
          </a:r>
          <a:endParaRPr lang="ru-RU" sz="1400" kern="1200" dirty="0"/>
        </a:p>
      </dsp:txBody>
      <dsp:txXfrm>
        <a:off x="0" y="1487"/>
        <a:ext cx="7848872" cy="430560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B52AD05-E2DD-4D6F-9AD5-62732FBD7322}">
      <dsp:nvSpPr>
        <dsp:cNvPr id="0" name=""/>
        <dsp:cNvSpPr/>
      </dsp:nvSpPr>
      <dsp:spPr>
        <a:xfrm>
          <a:off x="0" y="0"/>
          <a:ext cx="7848872" cy="63648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Меры социальной поддержки детей первого-второго года жизни из малоимущих семей- 4896,3 тыс.рублей</a:t>
          </a:r>
          <a:endParaRPr lang="ru-RU" sz="1400" kern="1200" dirty="0"/>
        </a:p>
      </dsp:txBody>
      <dsp:txXfrm>
        <a:off x="0" y="0"/>
        <a:ext cx="7848872" cy="636480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B52AD05-E2DD-4D6F-9AD5-62732FBD7322}">
      <dsp:nvSpPr>
        <dsp:cNvPr id="0" name=""/>
        <dsp:cNvSpPr/>
      </dsp:nvSpPr>
      <dsp:spPr>
        <a:xfrm>
          <a:off x="0" y="1487"/>
          <a:ext cx="7848872" cy="43056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Предоставление жилых помещений детям-сиротам-12 920,0 тыс.рублей</a:t>
          </a:r>
          <a:endParaRPr lang="ru-RU" sz="1400" kern="1200" dirty="0"/>
        </a:p>
      </dsp:txBody>
      <dsp:txXfrm>
        <a:off x="0" y="1487"/>
        <a:ext cx="7848872" cy="430560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B52AD05-E2DD-4D6F-9AD5-62732FBD7322}">
      <dsp:nvSpPr>
        <dsp:cNvPr id="0" name=""/>
        <dsp:cNvSpPr/>
      </dsp:nvSpPr>
      <dsp:spPr>
        <a:xfrm>
          <a:off x="0" y="1487"/>
          <a:ext cx="7848872" cy="43056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Выплата пособия на ребенка-19 946,8 тыс.рублей</a:t>
          </a:r>
          <a:endParaRPr lang="ru-RU" sz="1400" kern="1200" dirty="0"/>
        </a:p>
      </dsp:txBody>
      <dsp:txXfrm>
        <a:off x="0" y="1487"/>
        <a:ext cx="7848872" cy="430560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B52AD05-E2DD-4D6F-9AD5-62732FBD7322}">
      <dsp:nvSpPr>
        <dsp:cNvPr id="0" name=""/>
        <dsp:cNvSpPr/>
      </dsp:nvSpPr>
      <dsp:spPr>
        <a:xfrm>
          <a:off x="0" y="153"/>
          <a:ext cx="7848872" cy="431894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Выплата государственных пособий лицам на случай временной нетрудоспособности и в связи с материнством-18 954,8 тыс.рублей</a:t>
          </a:r>
          <a:endParaRPr lang="ru-RU" sz="1400" kern="1200" dirty="0"/>
        </a:p>
      </dsp:txBody>
      <dsp:txXfrm>
        <a:off x="0" y="153"/>
        <a:ext cx="7848872" cy="4318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presOf axis="self"/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#7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#8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3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Relationship Id="rId4" Type="http://schemas.microsoft.com/office/2006/relationships/legacyDiagramText" Target="legacyDiagramText4.bin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image" Target="../media/image20.png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image" Target="../media/image20.png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image" Target="../media/image20.png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97CA000-0618-4DA8-9303-73A6F3554AB1}" type="datetimeFigureOut">
              <a:rPr lang="ru-RU"/>
              <a:pPr>
                <a:defRPr/>
              </a:pPr>
              <a:t>01.03.2017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F9B2DF9-A077-46EE-BB35-4524B0A57A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703526-8FAD-4677-9A91-6A55D8748349}" type="datetimeFigureOut">
              <a:rPr lang="ru-RU"/>
              <a:pPr>
                <a:defRPr/>
              </a:pPr>
              <a:t>01.03.2017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2BDCD-1C2D-4371-AFF2-70C1AB5047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9B1266-34FA-4E5A-A408-F31B886BF992}" type="datetimeFigureOut">
              <a:rPr lang="ru-RU"/>
              <a:pPr>
                <a:defRPr/>
              </a:pPr>
              <a:t>01.03.2017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FBDF5-0335-4E3E-93BC-097F960C7A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889BA2-9E5C-4F35-B945-F17FFBFD072D}" type="datetimeFigureOut">
              <a:rPr lang="ru-RU"/>
              <a:pPr>
                <a:defRPr/>
              </a:pPr>
              <a:t>01.03.2017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0993E3-D183-41B0-8CD4-C72476DB83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143000" y="731838"/>
            <a:ext cx="6400800" cy="3475037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0D8C46-A802-4FE8-824F-35ADD980B069}" type="datetimeFigureOut">
              <a:rPr lang="ru-RU"/>
              <a:pPr>
                <a:defRPr/>
              </a:pPr>
              <a:t>01.03.2017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413B2C-5F77-4A78-BC8B-A21B4D22E2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1143000" y="731838"/>
            <a:ext cx="7162800" cy="47831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74535-020E-4FF6-B531-0FE3D315FF43}" type="datetimeFigureOut">
              <a:rPr lang="ru-RU"/>
              <a:pPr>
                <a:defRPr/>
              </a:pPr>
              <a:t>01.03.2017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AF44F1-53BC-4C8D-B56C-238C79D4A0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5AF67E-7E1A-4E6C-A95B-84CDD28EDAD5}" type="datetimeFigureOut">
              <a:rPr lang="ru-RU"/>
              <a:pPr>
                <a:defRPr/>
              </a:pPr>
              <a:t>01.03.2017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DE73D6-83FA-40C2-94C2-6D173A10E0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AA67EB-830C-4867-825C-CFBCBB02C42A}" type="datetimeFigureOut">
              <a:rPr lang="ru-RU"/>
              <a:pPr>
                <a:defRPr/>
              </a:pPr>
              <a:t>01.03.2017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B6C040-E116-48AD-8B80-7BDB86C518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89DBBE-26D0-4FC6-B2E4-63F393D529A9}" type="datetimeFigureOut">
              <a:rPr lang="ru-RU"/>
              <a:pPr>
                <a:defRPr/>
              </a:pPr>
              <a:t>01.03.2017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03A712-8D95-48D7-9E4F-2579C41999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BAC1A6-3FB7-4A1B-8346-4EF499F44A0D}" type="datetimeFigureOut">
              <a:rPr lang="ru-RU"/>
              <a:pPr>
                <a:defRPr/>
              </a:pPr>
              <a:t>01.03.2017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E23D6F-2C2D-4D2A-ACBE-521646729F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54842A-2F63-404A-8E7F-082D590B972B}" type="datetimeFigureOut">
              <a:rPr lang="ru-RU"/>
              <a:pPr>
                <a:defRPr/>
              </a:pPr>
              <a:t>01.03.2017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425BB3-161E-4623-AB00-CCE69C0EF8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C9644E-0145-419B-8800-7756894355B3}" type="datetimeFigureOut">
              <a:rPr lang="ru-RU"/>
              <a:pPr>
                <a:defRPr/>
              </a:pPr>
              <a:t>01.03.2017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5025DE-D47B-409F-BF4D-2885558732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203AB4-097B-49BC-97A4-69DAA661A4FE}" type="datetimeFigureOut">
              <a:rPr lang="ru-RU"/>
              <a:pPr>
                <a:defRPr/>
              </a:pPr>
              <a:t>01.03.2017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68101C-3551-4051-A447-C9E96D99FE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769400-596B-498B-AECD-E2017ADFDD8D}" type="datetimeFigureOut">
              <a:rPr lang="ru-RU"/>
              <a:pPr>
                <a:defRPr/>
              </a:pPr>
              <a:t>01.03.2017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592A1F-C50D-44F5-9A83-A43E233ACF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585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BA14CE3-8D78-4068-88B4-0A4A93C307D9}" type="datetimeFigureOut">
              <a:rPr lang="ru-RU"/>
              <a:pPr>
                <a:defRPr/>
              </a:pPr>
              <a:t>01.03.2017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DC02140-3A6D-419A-9485-35D21347F2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6" r:id="rId1"/>
    <p:sldLayoutId id="2147483925" r:id="rId2"/>
    <p:sldLayoutId id="2147483927" r:id="rId3"/>
    <p:sldLayoutId id="2147483924" r:id="rId4"/>
    <p:sldLayoutId id="2147483923" r:id="rId5"/>
    <p:sldLayoutId id="2147483922" r:id="rId6"/>
    <p:sldLayoutId id="2147483921" r:id="rId7"/>
    <p:sldLayoutId id="2147483920" r:id="rId8"/>
    <p:sldLayoutId id="2147483928" r:id="rId9"/>
    <p:sldLayoutId id="2147483919" r:id="rId10"/>
    <p:sldLayoutId id="2147483918" r:id="rId11"/>
    <p:sldLayoutId id="2147483917" r:id="rId12"/>
    <p:sldLayoutId id="2147483916" r:id="rId13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Georgia" pitchFamily="18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Georgia" pitchFamily="18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Georgia" pitchFamily="18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Georgia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3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4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5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6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oleObject" Target="../embeddings/_____Microsoft_Office_Excel_97-20037.xls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8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13" Type="http://schemas.openxmlformats.org/officeDocument/2006/relationships/diagramLayout" Target="../diagrams/layout6.xml"/><Relationship Id="rId18" Type="http://schemas.openxmlformats.org/officeDocument/2006/relationships/diagramLayout" Target="../diagrams/layout7.xml"/><Relationship Id="rId26" Type="http://schemas.microsoft.com/office/2007/relationships/diagramDrawing" Target="../diagrams/drawing8.xml"/><Relationship Id="rId3" Type="http://schemas.openxmlformats.org/officeDocument/2006/relationships/diagramLayout" Target="../diagrams/layout4.xml"/><Relationship Id="rId21" Type="http://schemas.microsoft.com/office/2007/relationships/diagramDrawing" Target="../diagrams/drawing7.xml"/><Relationship Id="rId7" Type="http://schemas.openxmlformats.org/officeDocument/2006/relationships/diagramData" Target="../diagrams/data5.xml"/><Relationship Id="rId12" Type="http://schemas.openxmlformats.org/officeDocument/2006/relationships/diagramData" Target="../diagrams/data6.xml"/><Relationship Id="rId17" Type="http://schemas.openxmlformats.org/officeDocument/2006/relationships/diagramData" Target="../diagrams/data7.xml"/><Relationship Id="rId25" Type="http://schemas.openxmlformats.org/officeDocument/2006/relationships/diagramColors" Target="../diagrams/colors8.xml"/><Relationship Id="rId2" Type="http://schemas.openxmlformats.org/officeDocument/2006/relationships/diagramData" Target="../diagrams/data4.xml"/><Relationship Id="rId16" Type="http://schemas.microsoft.com/office/2007/relationships/diagramDrawing" Target="../diagrams/drawing6.xml"/><Relationship Id="rId20" Type="http://schemas.openxmlformats.org/officeDocument/2006/relationships/diagramColors" Target="../diagrams/colors7.xml"/><Relationship Id="rId29" Type="http://schemas.openxmlformats.org/officeDocument/2006/relationships/diagramQuickStyle" Target="../diagrams/quickStyle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24" Type="http://schemas.openxmlformats.org/officeDocument/2006/relationships/diagramQuickStyle" Target="../diagrams/quickStyle8.xml"/><Relationship Id="rId5" Type="http://schemas.openxmlformats.org/officeDocument/2006/relationships/diagramColors" Target="../diagrams/colors4.xml"/><Relationship Id="rId15" Type="http://schemas.openxmlformats.org/officeDocument/2006/relationships/diagramColors" Target="../diagrams/colors6.xml"/><Relationship Id="rId23" Type="http://schemas.openxmlformats.org/officeDocument/2006/relationships/diagramLayout" Target="../diagrams/layout8.xml"/><Relationship Id="rId28" Type="http://schemas.openxmlformats.org/officeDocument/2006/relationships/diagramLayout" Target="../diagrams/layout9.xml"/><Relationship Id="rId10" Type="http://schemas.openxmlformats.org/officeDocument/2006/relationships/diagramColors" Target="../diagrams/colors5.xml"/><Relationship Id="rId19" Type="http://schemas.openxmlformats.org/officeDocument/2006/relationships/diagramQuickStyle" Target="../diagrams/quickStyle7.xml"/><Relationship Id="rId31" Type="http://schemas.microsoft.com/office/2007/relationships/diagramDrawing" Target="../diagrams/drawing9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Relationship Id="rId14" Type="http://schemas.openxmlformats.org/officeDocument/2006/relationships/diagramQuickStyle" Target="../diagrams/quickStyle6.xml"/><Relationship Id="rId22" Type="http://schemas.openxmlformats.org/officeDocument/2006/relationships/diagramData" Target="../diagrams/data8.xml"/><Relationship Id="rId27" Type="http://schemas.openxmlformats.org/officeDocument/2006/relationships/diagramData" Target="../diagrams/data9.xml"/><Relationship Id="rId30" Type="http://schemas.openxmlformats.org/officeDocument/2006/relationships/diagramColors" Target="../diagrams/colors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9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0.v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Microsoft_Office_Excel10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1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2.v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2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3.v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3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4.v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4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4" Type="http://schemas.openxmlformats.org/officeDocument/2006/relationships/oleObject" Target="../embeddings/_____Microsoft_Office_Excel_97-200315.xls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4.xml"/><Relationship Id="rId13" Type="http://schemas.openxmlformats.org/officeDocument/2006/relationships/diagramLayout" Target="../diagrams/layout15.xml"/><Relationship Id="rId3" Type="http://schemas.openxmlformats.org/officeDocument/2006/relationships/diagramLayout" Target="../diagrams/layout13.xml"/><Relationship Id="rId7" Type="http://schemas.openxmlformats.org/officeDocument/2006/relationships/diagramData" Target="../diagrams/data14.xml"/><Relationship Id="rId12" Type="http://schemas.openxmlformats.org/officeDocument/2006/relationships/diagramData" Target="../diagrams/data15.xml"/><Relationship Id="rId2" Type="http://schemas.openxmlformats.org/officeDocument/2006/relationships/diagramData" Target="../diagrams/data13.xml"/><Relationship Id="rId16" Type="http://schemas.microsoft.com/office/2007/relationships/diagramDrawing" Target="../diagrams/drawing1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3.xml"/><Relationship Id="rId11" Type="http://schemas.microsoft.com/office/2007/relationships/diagramDrawing" Target="../diagrams/drawing14.xml"/><Relationship Id="rId5" Type="http://schemas.openxmlformats.org/officeDocument/2006/relationships/diagramColors" Target="../diagrams/colors13.xml"/><Relationship Id="rId15" Type="http://schemas.openxmlformats.org/officeDocument/2006/relationships/diagramColors" Target="../diagrams/colors15.xml"/><Relationship Id="rId10" Type="http://schemas.openxmlformats.org/officeDocument/2006/relationships/diagramColors" Target="../diagrams/colors14.xml"/><Relationship Id="rId4" Type="http://schemas.openxmlformats.org/officeDocument/2006/relationships/diagramQuickStyle" Target="../diagrams/quickStyle13.xml"/><Relationship Id="rId9" Type="http://schemas.openxmlformats.org/officeDocument/2006/relationships/diagramQuickStyle" Target="../diagrams/quickStyle14.xml"/><Relationship Id="rId14" Type="http://schemas.openxmlformats.org/officeDocument/2006/relationships/diagramQuickStyle" Target="../diagrams/quickStyle1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6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4" Type="http://schemas.openxmlformats.org/officeDocument/2006/relationships/oleObject" Target="../embeddings/_____Microsoft_Office_Excel_97-200317.xls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8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4" Type="http://schemas.openxmlformats.org/officeDocument/2006/relationships/oleObject" Target="../embeddings/_____Microsoft_Office_Excel_97-200319.xls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20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8.v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2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22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7" y="404664"/>
            <a:ext cx="7128792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БЮДЖЕТ ДЛЯ ГРАЖДАН</a:t>
            </a:r>
          </a:p>
        </p:txBody>
      </p:sp>
      <p:pic>
        <p:nvPicPr>
          <p:cNvPr id="54274" name="Picture 6" descr="http://www.teguldet.tomsk.ru/upload/images/baner/bjudzhet_dlja_grazhdan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050" y="1125538"/>
            <a:ext cx="5200650" cy="391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кругленный прямоугольник 7"/>
          <p:cNvSpPr/>
          <p:nvPr/>
        </p:nvSpPr>
        <p:spPr>
          <a:xfrm>
            <a:off x="755650" y="5300663"/>
            <a:ext cx="7920038" cy="11525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>
                <a:solidFill>
                  <a:srgbClr val="FFFFFF"/>
                </a:solidFill>
                <a:latin typeface="Constantia" pitchFamily="18" charset="0"/>
                <a:cs typeface="Arial" charset="0"/>
              </a:rPr>
              <a:t>Бюджет</a:t>
            </a:r>
            <a:r>
              <a:rPr lang="ru-RU" b="1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ru-RU" b="1">
                <a:solidFill>
                  <a:srgbClr val="FFFFFF"/>
                </a:solidFill>
                <a:latin typeface="Constantia" pitchFamily="18" charset="0"/>
                <a:cs typeface="Arial" charset="0"/>
              </a:rPr>
              <a:t>Констнатиновского района на 2017 и на плановый период 2018 и 2019 годов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620688"/>
            <a:ext cx="7560840" cy="1143000"/>
          </a:xfrm>
        </p:spPr>
        <p:txBody>
          <a:bodyPr/>
          <a:lstStyle/>
          <a:p>
            <a:pPr algn="ctr">
              <a:buFont typeface="Georgia" pitchFamily="18" charset="0"/>
              <a:buNone/>
              <a:defRPr/>
            </a:pPr>
            <a:r>
              <a:rPr lang="ru-RU" sz="2000" dirty="0" smtClean="0"/>
              <a:t>Налоговые и неналоговые доходы бюджета Константиновского района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тыс. рублей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14339" name="Содержимое 5"/>
          <p:cNvGraphicFramePr>
            <a:graphicFrameLocks noGrp="1"/>
          </p:cNvGraphicFramePr>
          <p:nvPr>
            <p:ph sz="quarter" idx="13"/>
          </p:nvPr>
        </p:nvGraphicFramePr>
        <p:xfrm>
          <a:off x="698500" y="2300288"/>
          <a:ext cx="7934325" cy="4191000"/>
        </p:xfrm>
        <a:graphic>
          <a:graphicData uri="http://schemas.openxmlformats.org/presentationml/2006/ole">
            <p:oleObj spid="_x0000_s14339" name="Worksheet" r:id="rId3" imgW="7915324" imgH="4181520" progId="Excel.Sheet.8">
              <p:embed/>
            </p:oleObj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404664"/>
            <a:ext cx="7461448" cy="1143000"/>
          </a:xfrm>
        </p:spPr>
        <p:txBody>
          <a:bodyPr/>
          <a:lstStyle/>
          <a:p>
            <a:pPr algn="ctr">
              <a:buFont typeface="Georgia" pitchFamily="18" charset="0"/>
              <a:buNone/>
              <a:defRPr/>
            </a:pPr>
            <a:r>
              <a:rPr lang="ru-RU" sz="1800" dirty="0" smtClean="0"/>
              <a:t>Структура налоговых и неналоговых доходов бюджета Константиновского района в 2017 году, тыс. рублей</a:t>
            </a:r>
            <a:br>
              <a:rPr lang="ru-RU" sz="1800" dirty="0" smtClean="0"/>
            </a:br>
            <a:endParaRPr lang="ru-RU" sz="1800" dirty="0"/>
          </a:p>
        </p:txBody>
      </p:sp>
      <p:graphicFrame>
        <p:nvGraphicFramePr>
          <p:cNvPr id="15363" name="Содержимое 3"/>
          <p:cNvGraphicFramePr>
            <a:graphicFrameLocks noGrp="1"/>
          </p:cNvGraphicFramePr>
          <p:nvPr>
            <p:ph sz="quarter" idx="13"/>
          </p:nvPr>
        </p:nvGraphicFramePr>
        <p:xfrm>
          <a:off x="276225" y="1503363"/>
          <a:ext cx="8302625" cy="4722812"/>
        </p:xfrm>
        <a:graphic>
          <a:graphicData uri="http://schemas.openxmlformats.org/presentationml/2006/ole">
            <p:oleObj spid="_x0000_s15363" name="Worksheet" r:id="rId3" imgW="8305800" imgH="4724310" progId="Excel.Sheet.8">
              <p:embed/>
            </p:oleObj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Box 1"/>
          <p:cNvSpPr txBox="1">
            <a:spLocks noChangeArrowheads="1"/>
          </p:cNvSpPr>
          <p:nvPr/>
        </p:nvSpPr>
        <p:spPr bwMode="auto">
          <a:xfrm>
            <a:off x="1258888" y="260350"/>
            <a:ext cx="6049962" cy="646113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dirty="0"/>
              <a:t>Динамика поступлений налога на доходы физических лиц в бюджет Константиновского района</a:t>
            </a:r>
            <a:r>
              <a:rPr lang="en-US" dirty="0"/>
              <a:t> </a:t>
            </a:r>
            <a:r>
              <a:rPr lang="ru-RU" dirty="0"/>
              <a:t>тыс. рублей</a:t>
            </a:r>
            <a:endParaRPr lang="en-US" dirty="0"/>
          </a:p>
        </p:txBody>
      </p:sp>
      <p:graphicFrame>
        <p:nvGraphicFramePr>
          <p:cNvPr id="16387" name="Диаграмма 2"/>
          <p:cNvGraphicFramePr>
            <a:graphicFrameLocks/>
          </p:cNvGraphicFramePr>
          <p:nvPr/>
        </p:nvGraphicFramePr>
        <p:xfrm>
          <a:off x="469900" y="712788"/>
          <a:ext cx="8674100" cy="6226175"/>
        </p:xfrm>
        <a:graphic>
          <a:graphicData uri="http://schemas.openxmlformats.org/presentationml/2006/ole">
            <p:oleObj spid="_x0000_s16387" name="Лист" r:id="rId3" imgW="8277168" imgH="6296117" progId="Excel.Sheet.8">
              <p:embed/>
            </p:oleObj>
          </a:graphicData>
        </a:graphic>
      </p:graphicFrame>
      <p:sp>
        <p:nvSpPr>
          <p:cNvPr id="4" name="Стрелка вправо с вырезом 3"/>
          <p:cNvSpPr/>
          <p:nvPr/>
        </p:nvSpPr>
        <p:spPr>
          <a:xfrm rot="976558">
            <a:off x="2771775" y="3213100"/>
            <a:ext cx="720725" cy="4318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Стрелка вправо с вырезом 4"/>
          <p:cNvSpPr/>
          <p:nvPr/>
        </p:nvSpPr>
        <p:spPr>
          <a:xfrm rot="19561415">
            <a:off x="3589338" y="3009900"/>
            <a:ext cx="842962" cy="45878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Стрелка вправо с вырезом 5"/>
          <p:cNvSpPr/>
          <p:nvPr/>
        </p:nvSpPr>
        <p:spPr>
          <a:xfrm rot="19529371">
            <a:off x="4740275" y="2038350"/>
            <a:ext cx="977900" cy="56038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Стрелка вправо с вырезом 6"/>
          <p:cNvSpPr/>
          <p:nvPr/>
        </p:nvSpPr>
        <p:spPr>
          <a:xfrm rot="19743707">
            <a:off x="5840413" y="1360488"/>
            <a:ext cx="1038225" cy="49371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Box 1"/>
          <p:cNvSpPr txBox="1">
            <a:spLocks noChangeArrowheads="1"/>
          </p:cNvSpPr>
          <p:nvPr/>
        </p:nvSpPr>
        <p:spPr bwMode="auto">
          <a:xfrm>
            <a:off x="684213" y="260350"/>
            <a:ext cx="8085137" cy="92392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b="1" dirty="0"/>
              <a:t>Динамика поступлений налогов на совокупные доходы в бюджет Константиновского района</a:t>
            </a:r>
            <a:r>
              <a:rPr lang="en-US" b="1" dirty="0"/>
              <a:t> </a:t>
            </a:r>
            <a:r>
              <a:rPr lang="ru-RU" b="1" dirty="0"/>
              <a:t>тыс. рублей</a:t>
            </a:r>
            <a:endParaRPr lang="ru-RU" dirty="0"/>
          </a:p>
          <a:p>
            <a:pPr algn="ctr">
              <a:defRPr/>
            </a:pPr>
            <a:endParaRPr lang="ru-RU" dirty="0"/>
          </a:p>
        </p:txBody>
      </p:sp>
      <p:graphicFrame>
        <p:nvGraphicFramePr>
          <p:cNvPr id="17411" name="Диаграмма 2"/>
          <p:cNvGraphicFramePr>
            <a:graphicFrameLocks/>
          </p:cNvGraphicFramePr>
          <p:nvPr/>
        </p:nvGraphicFramePr>
        <p:xfrm>
          <a:off x="469900" y="712788"/>
          <a:ext cx="8472488" cy="6211887"/>
        </p:xfrm>
        <a:graphic>
          <a:graphicData uri="http://schemas.openxmlformats.org/presentationml/2006/ole">
            <p:oleObj spid="_x0000_s17411" name="Лист" r:id="rId3" imgW="8277168" imgH="6200767" progId="Excel.Sheet.8">
              <p:embed/>
            </p:oleObj>
          </a:graphicData>
        </a:graphic>
      </p:graphicFrame>
      <p:sp>
        <p:nvSpPr>
          <p:cNvPr id="6" name="Стрелка вправо с вырезом 5"/>
          <p:cNvSpPr/>
          <p:nvPr/>
        </p:nvSpPr>
        <p:spPr>
          <a:xfrm rot="19529371">
            <a:off x="5297488" y="2205038"/>
            <a:ext cx="935037" cy="560387"/>
          </a:xfrm>
          <a:prstGeom prst="notched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Стрелка вправо с вырезом 8"/>
          <p:cNvSpPr/>
          <p:nvPr/>
        </p:nvSpPr>
        <p:spPr>
          <a:xfrm rot="19529371">
            <a:off x="4000500" y="2493963"/>
            <a:ext cx="935038" cy="560387"/>
          </a:xfrm>
          <a:prstGeom prst="notched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Стрелка вправо с вырезом 9"/>
          <p:cNvSpPr/>
          <p:nvPr/>
        </p:nvSpPr>
        <p:spPr>
          <a:xfrm rot="19529371">
            <a:off x="6664325" y="1997075"/>
            <a:ext cx="936625" cy="560388"/>
          </a:xfrm>
          <a:prstGeom prst="notched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Стрелка вправо с вырезом 10"/>
          <p:cNvSpPr/>
          <p:nvPr/>
        </p:nvSpPr>
        <p:spPr>
          <a:xfrm rot="2249796">
            <a:off x="2701925" y="3497263"/>
            <a:ext cx="935038" cy="560387"/>
          </a:xfrm>
          <a:prstGeom prst="notched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1875" y="160338"/>
            <a:ext cx="7716589" cy="1143000"/>
          </a:xfrm>
        </p:spPr>
        <p:txBody>
          <a:bodyPr/>
          <a:lstStyle/>
          <a:p>
            <a:pPr algn="ctr">
              <a:buFont typeface="Georgia" pitchFamily="18" charset="0"/>
              <a:buNone/>
              <a:defRPr/>
            </a:pPr>
            <a:r>
              <a:rPr lang="ru-RU" sz="2000" dirty="0" smtClean="0"/>
              <a:t>Динамика поступлений государственной пошлины в бюджет Константиновского района</a:t>
            </a:r>
            <a:br>
              <a:rPr lang="ru-RU" sz="2000" dirty="0" smtClean="0"/>
            </a:br>
            <a:r>
              <a:rPr lang="ru-RU" sz="2000" dirty="0" smtClean="0"/>
              <a:t> </a:t>
            </a:r>
            <a:r>
              <a:rPr lang="en-US" sz="2000" dirty="0" smtClean="0"/>
              <a:t>						</a:t>
            </a:r>
            <a:r>
              <a:rPr lang="ru-RU" sz="2000" dirty="0" smtClean="0"/>
              <a:t>тыс. рублей</a:t>
            </a:r>
            <a:br>
              <a:rPr lang="ru-RU" sz="2000" dirty="0" smtClean="0"/>
            </a:br>
            <a:endParaRPr lang="ru-RU" sz="2000" dirty="0"/>
          </a:p>
        </p:txBody>
      </p:sp>
      <p:graphicFrame>
        <p:nvGraphicFramePr>
          <p:cNvPr id="18435" name="Содержимое 3"/>
          <p:cNvGraphicFramePr>
            <a:graphicFrameLocks noGrp="1"/>
          </p:cNvGraphicFramePr>
          <p:nvPr>
            <p:ph sz="quarter" idx="13"/>
          </p:nvPr>
        </p:nvGraphicFramePr>
        <p:xfrm>
          <a:off x="1089025" y="2420938"/>
          <a:ext cx="6643688" cy="3576637"/>
        </p:xfrm>
        <a:graphic>
          <a:graphicData uri="http://schemas.openxmlformats.org/presentationml/2006/ole">
            <p:oleObj spid="_x0000_s18435" name="Лист" r:id="rId3" imgW="6629416" imgH="3571836" progId="Excel.Sheet.8">
              <p:embed/>
            </p:oleObj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Box 1"/>
          <p:cNvSpPr txBox="1">
            <a:spLocks noChangeArrowheads="1"/>
          </p:cNvSpPr>
          <p:nvPr/>
        </p:nvSpPr>
        <p:spPr bwMode="auto">
          <a:xfrm>
            <a:off x="250825" y="188913"/>
            <a:ext cx="85344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/>
              <a:t>Динамика поступлений акцизов на нефтепродукты в бюджет Константиновского района</a:t>
            </a:r>
            <a:endParaRPr lang="en-US" b="1"/>
          </a:p>
          <a:p>
            <a:pPr algn="ctr"/>
            <a:r>
              <a:rPr lang="en-US" b="1"/>
              <a:t>							</a:t>
            </a:r>
            <a:r>
              <a:rPr lang="ru-RU" b="1"/>
              <a:t>тыс. рублей</a:t>
            </a:r>
            <a:endParaRPr lang="ru-RU"/>
          </a:p>
        </p:txBody>
      </p:sp>
      <p:graphicFrame>
        <p:nvGraphicFramePr>
          <p:cNvPr id="19459" name="Диаграмма 2"/>
          <p:cNvGraphicFramePr>
            <a:graphicFrameLocks/>
          </p:cNvGraphicFramePr>
          <p:nvPr/>
        </p:nvGraphicFramePr>
        <p:xfrm>
          <a:off x="-53975" y="712788"/>
          <a:ext cx="9237663" cy="3792537"/>
        </p:xfrm>
        <a:graphic>
          <a:graphicData uri="http://schemas.openxmlformats.org/presentationml/2006/ole">
            <p:oleObj spid="_x0000_s19459" name="Лист" r:id="rId3" imgW="8277168" imgH="3581421" progId="Excel.Sheet.8">
              <p:embed/>
            </p:oleObj>
          </a:graphicData>
        </a:graphic>
      </p:graphicFrame>
      <p:graphicFrame>
        <p:nvGraphicFramePr>
          <p:cNvPr id="4" name="Схема 3"/>
          <p:cNvGraphicFramePr/>
          <p:nvPr/>
        </p:nvGraphicFramePr>
        <p:xfrm>
          <a:off x="179512" y="4293096"/>
          <a:ext cx="8712968" cy="2160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sz="quarter" idx="13"/>
          </p:nvPr>
        </p:nvGraphicFramePr>
        <p:xfrm>
          <a:off x="755650" y="1573213"/>
          <a:ext cx="7704855" cy="454652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40971"/>
                <a:gridCol w="1540971"/>
                <a:gridCol w="1540971"/>
                <a:gridCol w="1540971"/>
                <a:gridCol w="1540971"/>
              </a:tblGrid>
              <a:tr h="8902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/>
                        <a:t>Наименование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/>
                        <a:t>2016 год (первоначально утвержденный)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/>
                        <a:t>2017 </a:t>
                      </a:r>
                      <a:r>
                        <a:rPr lang="ru-RU" sz="1400" dirty="0" smtClean="0"/>
                        <a:t>год</a:t>
                      </a:r>
                      <a:endParaRPr lang="en-US" sz="1400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 </a:t>
                      </a:r>
                      <a:r>
                        <a:rPr lang="ru-RU" sz="1400" dirty="0" smtClean="0"/>
                        <a:t>(план)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/>
                        <a:t>2018 год </a:t>
                      </a:r>
                      <a:endParaRPr lang="en-US" sz="1400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(план)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/>
                        <a:t>2019 год </a:t>
                      </a:r>
                      <a:endParaRPr lang="en-US" sz="1400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(план)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934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/>
                        <a:t>Межбюджетные трансферты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753 629,2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1200"/>
                        <a:t>758 656,7</a:t>
                      </a:r>
                      <a:endParaRPr lang="ru-RU" sz="10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68580"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592 663,2</a:t>
                      </a:r>
                      <a:endParaRPr lang="ru-RU" sz="10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1200"/>
                        <a:t>601 494,6</a:t>
                      </a:r>
                      <a:endParaRPr lang="ru-RU" sz="10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44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/>
                        <a:t>из них: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57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/>
                        <a:t>Дотации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112 860,5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105 120,1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72 376,3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67 364,4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358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/>
                        <a:t>Целевые трансферты из областного бюджета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639 496,1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652 600,5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519 350,8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533 170,4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902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/>
                        <a:t>Поступления из местных бюджетов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/>
                        <a:t>1 272,6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/>
                        <a:t>936,1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/>
                        <a:t>936,1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/>
                        <a:t>959,8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272808" cy="864096"/>
          </a:xfrm>
        </p:spPr>
        <p:txBody>
          <a:bodyPr/>
          <a:lstStyle/>
          <a:p>
            <a:pPr algn="ctr">
              <a:buFont typeface="Georgia" pitchFamily="18" charset="0"/>
              <a:buNone/>
              <a:defRPr/>
            </a:pPr>
            <a:r>
              <a:rPr lang="ru-RU" sz="1600" dirty="0" smtClean="0"/>
              <a:t>Безвозмездные поступления из областного бюджета</a:t>
            </a:r>
            <a:br>
              <a:rPr lang="ru-RU" sz="1600" dirty="0" smtClean="0"/>
            </a:br>
            <a:r>
              <a:rPr lang="ru-RU" sz="1600" dirty="0" smtClean="0"/>
              <a:t> </a:t>
            </a:r>
            <a:br>
              <a:rPr lang="ru-RU" sz="1600" dirty="0" smtClean="0"/>
            </a:br>
            <a:r>
              <a:rPr lang="ru-RU" sz="1600" spc="300" dirty="0" smtClean="0"/>
              <a:t>тыс.рублей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116632"/>
            <a:ext cx="6864636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cs typeface="+mn-cs"/>
              </a:rPr>
              <a:t>Динамика расходов бюджета Константиновского района, тыс.рублей</a:t>
            </a:r>
          </a:p>
        </p:txBody>
      </p:sp>
      <p:graphicFrame>
        <p:nvGraphicFramePr>
          <p:cNvPr id="21507" name="Диаграмма 2"/>
          <p:cNvGraphicFramePr>
            <a:graphicFrameLocks/>
          </p:cNvGraphicFramePr>
          <p:nvPr/>
        </p:nvGraphicFramePr>
        <p:xfrm>
          <a:off x="-50800" y="714375"/>
          <a:ext cx="9245600" cy="6005513"/>
        </p:xfrm>
        <a:graphic>
          <a:graphicData uri="http://schemas.openxmlformats.org/presentationml/2006/ole">
            <p:oleObj spid="_x0000_s21507" r:id="rId3" imgW="9242337" imgH="6005080" progId="Excel.Sheet.8">
              <p:embed/>
            </p:oleObj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1043490" y="1027664"/>
          <a:ext cx="7024744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Объект 4"/>
          <p:cNvGraphicFramePr>
            <a:graphicFrameLocks noGrp="1"/>
          </p:cNvGraphicFramePr>
          <p:nvPr>
            <p:ph idx="4294967295"/>
          </p:nvPr>
        </p:nvGraphicFramePr>
        <p:xfrm>
          <a:off x="1042988" y="2324100"/>
          <a:ext cx="6777037" cy="3508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503238" y="530225"/>
            <a:ext cx="8183562" cy="1385888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endParaRPr lang="en-US" sz="2400" b="1" dirty="0" smtClean="0"/>
          </a:p>
          <a:p>
            <a:pPr marL="0" indent="0" algn="ctr">
              <a:buFont typeface="Georgia" pitchFamily="18" charset="0"/>
              <a:buNone/>
              <a:defRPr/>
            </a:pP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Государственная поддержка семей и детей на       2017 год.</a:t>
            </a:r>
          </a:p>
          <a:p>
            <a:pPr marL="0" indent="0" algn="ctr">
              <a:buFont typeface="Georgia" pitchFamily="18" charset="0"/>
              <a:buNone/>
              <a:defRPr/>
            </a:pP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Программная часть  - 82883.4 тыс.руб.</a:t>
            </a:r>
            <a:endParaRPr lang="ru-RU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683568" y="1916833"/>
          <a:ext cx="7848872" cy="648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Схема 7"/>
          <p:cNvGraphicFramePr/>
          <p:nvPr/>
        </p:nvGraphicFramePr>
        <p:xfrm>
          <a:off x="683568" y="2852936"/>
          <a:ext cx="7848872" cy="432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7" name="Схема 6"/>
          <p:cNvGraphicFramePr/>
          <p:nvPr/>
        </p:nvGraphicFramePr>
        <p:xfrm>
          <a:off x="683568" y="3573016"/>
          <a:ext cx="7848872" cy="648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9" name="Схема 8"/>
          <p:cNvGraphicFramePr/>
          <p:nvPr/>
        </p:nvGraphicFramePr>
        <p:xfrm>
          <a:off x="685625" y="4653136"/>
          <a:ext cx="7848872" cy="432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11" name="Схема 10"/>
          <p:cNvGraphicFramePr/>
          <p:nvPr/>
        </p:nvGraphicFramePr>
        <p:xfrm>
          <a:off x="685625" y="5301208"/>
          <a:ext cx="7848872" cy="432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graphicFrame>
        <p:nvGraphicFramePr>
          <p:cNvPr id="12" name="Схема 11"/>
          <p:cNvGraphicFramePr/>
          <p:nvPr/>
        </p:nvGraphicFramePr>
        <p:xfrm>
          <a:off x="683568" y="6021288"/>
          <a:ext cx="7848872" cy="432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7" r:lo="rId28" r:qs="rId29" r:cs="rId3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Рисунок 4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5196" y="2228850"/>
            <a:ext cx="9138804" cy="4629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36" name="TextBox 2"/>
          <p:cNvSpPr txBox="1">
            <a:spLocks noChangeArrowheads="1"/>
          </p:cNvSpPr>
          <p:nvPr/>
        </p:nvSpPr>
        <p:spPr bwMode="auto">
          <a:xfrm>
            <a:off x="179388" y="1125538"/>
            <a:ext cx="86407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Основа формирования бюджета Константиновского района на 2017 год и на плановый период 2018 и 2019 годов</a:t>
            </a:r>
          </a:p>
        </p:txBody>
      </p:sp>
      <p:graphicFrame>
        <p:nvGraphicFramePr>
          <p:cNvPr id="1026" name="Organization Chart 15"/>
          <p:cNvGraphicFramePr>
            <a:graphicFrameLocks/>
          </p:cNvGraphicFramePr>
          <p:nvPr/>
        </p:nvGraphicFramePr>
        <p:xfrm>
          <a:off x="468313" y="2349500"/>
          <a:ext cx="7991475" cy="4027488"/>
        </p:xfrm>
        <a:graphic>
          <a:graphicData uri="http://schemas.openxmlformats.org/drawingml/2006/compatibility">
            <com:legacyDrawing xmlns:com="http://schemas.openxmlformats.org/drawingml/2006/compatibility" spid="_x0000_s102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4"/>
          <p:cNvGrpSpPr/>
          <p:nvPr/>
        </p:nvGrpSpPr>
        <p:grpSpPr>
          <a:xfrm rot="10800000">
            <a:off x="323528" y="1844825"/>
            <a:ext cx="3888432" cy="3096345"/>
            <a:chOff x="1378757" y="1696"/>
            <a:chExt cx="4506729" cy="974414"/>
          </a:xfrm>
          <a:scene3d>
            <a:camera prst="orthographicFront"/>
            <a:lightRig rig="chilly" dir="t"/>
          </a:scene3d>
        </p:grpSpPr>
        <p:sp>
          <p:nvSpPr>
            <p:cNvPr id="7" name="Пятиугольник 6"/>
            <p:cNvSpPr/>
            <p:nvPr/>
          </p:nvSpPr>
          <p:spPr>
            <a:xfrm rot="10800000">
              <a:off x="1378757" y="1696"/>
              <a:ext cx="4506729" cy="974414"/>
            </a:xfrm>
            <a:prstGeom prst="homePlate">
              <a:avLst/>
            </a:prstGeom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Пятиугольник 4"/>
            <p:cNvSpPr/>
            <p:nvPr/>
          </p:nvSpPr>
          <p:spPr>
            <a:xfrm>
              <a:off x="2171149" y="1696"/>
              <a:ext cx="3714337" cy="97441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29690" tIns="41910" rIns="78232" bIns="41910" spcCol="1270" anchor="ctr"/>
            <a:lstStyle/>
            <a:p>
              <a:pPr defTabSz="466725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1050" dirty="0"/>
            </a:p>
          </p:txBody>
        </p:sp>
      </p:grpSp>
      <p:sp>
        <p:nvSpPr>
          <p:cNvPr id="44034" name="TextBox 13"/>
          <p:cNvSpPr txBox="1">
            <a:spLocks noChangeArrowheads="1"/>
          </p:cNvSpPr>
          <p:nvPr/>
        </p:nvSpPr>
        <p:spPr bwMode="auto">
          <a:xfrm>
            <a:off x="323850" y="2933700"/>
            <a:ext cx="360045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/>
              <a:t>Финансовое обеспечение учреждений-436 301,1 тыс.руб.</a:t>
            </a:r>
            <a:endParaRPr lang="ru-RU" sz="1400"/>
          </a:p>
          <a:p>
            <a:endParaRPr lang="ru-RU"/>
          </a:p>
        </p:txBody>
      </p:sp>
      <p:sp>
        <p:nvSpPr>
          <p:cNvPr id="15" name="Блок-схема: процесс 14"/>
          <p:cNvSpPr/>
          <p:nvPr/>
        </p:nvSpPr>
        <p:spPr>
          <a:xfrm>
            <a:off x="4211638" y="692150"/>
            <a:ext cx="4681537" cy="5257800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>
                <a:solidFill>
                  <a:schemeClr val="tx1"/>
                </a:solidFill>
              </a:rPr>
              <a:t>Всего: </a:t>
            </a:r>
            <a:r>
              <a:rPr lang="ru-RU" b="1" dirty="0">
                <a:solidFill>
                  <a:schemeClr val="tx1"/>
                </a:solidFill>
              </a:rPr>
              <a:t>34</a:t>
            </a:r>
            <a:r>
              <a:rPr lang="ru-RU" dirty="0">
                <a:solidFill>
                  <a:schemeClr val="tx1"/>
                </a:solidFill>
              </a:rPr>
              <a:t> учреждения, финансируемых из бюджета Константиновского района, в том числе за счет субвенций по переданным полномочиям, из них:</a:t>
            </a:r>
          </a:p>
          <a:p>
            <a:pPr>
              <a:defRPr/>
            </a:pPr>
            <a:r>
              <a:rPr lang="ru-RU" dirty="0">
                <a:solidFill>
                  <a:schemeClr val="tx1"/>
                </a:solidFill>
              </a:rPr>
              <a:t>-14 дошкольные образовательные организации</a:t>
            </a:r>
          </a:p>
          <a:p>
            <a:pPr>
              <a:defRPr/>
            </a:pPr>
            <a:r>
              <a:rPr lang="ru-RU" dirty="0">
                <a:solidFill>
                  <a:schemeClr val="tx1"/>
                </a:solidFill>
              </a:rPr>
              <a:t>-11 общеобразовательных организаций</a:t>
            </a:r>
          </a:p>
          <a:p>
            <a:pPr>
              <a:defRPr/>
            </a:pPr>
            <a:r>
              <a:rPr lang="ru-RU" dirty="0">
                <a:solidFill>
                  <a:schemeClr val="tx1"/>
                </a:solidFill>
              </a:rPr>
              <a:t>-4 учреждения дополнительного образования</a:t>
            </a:r>
          </a:p>
          <a:p>
            <a:pPr>
              <a:defRPr/>
            </a:pPr>
            <a:r>
              <a:rPr lang="ru-RU" dirty="0">
                <a:solidFill>
                  <a:schemeClr val="tx1"/>
                </a:solidFill>
              </a:rPr>
              <a:t>-1 учреждение здравоохранения</a:t>
            </a:r>
          </a:p>
          <a:p>
            <a:pPr>
              <a:defRPr/>
            </a:pPr>
            <a:r>
              <a:rPr lang="ru-RU" dirty="0">
                <a:solidFill>
                  <a:schemeClr val="tx1"/>
                </a:solidFill>
              </a:rPr>
              <a:t>-1 муниципальное автономное учреждение </a:t>
            </a:r>
          </a:p>
          <a:p>
            <a:pPr>
              <a:defRPr/>
            </a:pPr>
            <a:r>
              <a:rPr lang="ru-RU" dirty="0">
                <a:solidFill>
                  <a:schemeClr val="tx1"/>
                </a:solidFill>
              </a:rPr>
              <a:t>-2 учреждения культуры</a:t>
            </a:r>
          </a:p>
          <a:p>
            <a:pPr>
              <a:defRPr/>
            </a:pPr>
            <a:r>
              <a:rPr lang="ru-RU" dirty="0">
                <a:solidFill>
                  <a:schemeClr val="tx1"/>
                </a:solidFill>
              </a:rPr>
              <a:t>-1 центр социального обслуживания населения</a:t>
            </a:r>
          </a:p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2" name="Содержимое 2"/>
          <p:cNvGraphicFramePr>
            <a:graphicFrameLocks noGrp="1"/>
          </p:cNvGraphicFramePr>
          <p:nvPr>
            <p:ph/>
          </p:nvPr>
        </p:nvGraphicFramePr>
        <p:xfrm>
          <a:off x="344488" y="1146175"/>
          <a:ext cx="7950200" cy="5286375"/>
        </p:xfrm>
        <a:graphic>
          <a:graphicData uri="http://schemas.openxmlformats.org/presentationml/2006/ole">
            <p:oleObj spid="_x0000_s25602" r:id="rId3" imgW="7949873" imgH="5285690" progId="Excel.Sheet.8">
              <p:embed/>
            </p:oleObj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95536" y="162451"/>
            <a:ext cx="8748464" cy="116955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+mn-cs"/>
              </a:rPr>
              <a:t>Расходы бюджета Константиновского района в 2017 году   993 687,5 тыс.рублей</a:t>
            </a:r>
          </a:p>
          <a:p>
            <a:pPr algn="ctr">
              <a:defRPr/>
            </a:pP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+mn-c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одержимое 2"/>
          <p:cNvGraphicFramePr>
            <a:graphicFrameLocks noGrp="1"/>
          </p:cNvGraphicFramePr>
          <p:nvPr>
            <p:ph/>
          </p:nvPr>
        </p:nvGraphicFramePr>
        <p:xfrm>
          <a:off x="395536" y="731838"/>
          <a:ext cx="8136904" cy="55054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187624" y="404664"/>
            <a:ext cx="7344816" cy="163121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n-cs"/>
              </a:rPr>
              <a:t>Расходы бюджета Константиновского района, формируемые в рамках программ Константиновского района, 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n-cs"/>
              </a:rPr>
              <a:t>непрограммные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n-cs"/>
              </a:rPr>
              <a:t> расходы</a:t>
            </a:r>
          </a:p>
          <a:p>
            <a:pPr algn="r">
              <a:defRPr/>
            </a:pPr>
            <a:r>
              <a:rPr lang="ru-RU" sz="1400" b="1" dirty="0">
                <a:cs typeface="+mn-cs"/>
              </a:rPr>
              <a:t> </a:t>
            </a:r>
            <a:endParaRPr lang="ru-RU" sz="1400" dirty="0">
              <a:cs typeface="+mn-cs"/>
            </a:endParaRPr>
          </a:p>
          <a:p>
            <a:pPr algn="r">
              <a:defRPr/>
            </a:pPr>
            <a:r>
              <a:rPr lang="ru-RU" sz="1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n-cs"/>
              </a:rPr>
              <a:t>тыс.рублей</a:t>
            </a:r>
          </a:p>
          <a:p>
            <a:pPr>
              <a:defRPr/>
            </a:pPr>
            <a:endParaRPr lang="ru-RU" dirty="0">
              <a:cs typeface="+mn-c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одержимое 2"/>
          <p:cNvGraphicFramePr>
            <a:graphicFrameLocks noGrp="1"/>
          </p:cNvGraphicFramePr>
          <p:nvPr>
            <p:ph/>
          </p:nvPr>
        </p:nvGraphicFramePr>
        <p:xfrm>
          <a:off x="395536" y="731838"/>
          <a:ext cx="8136904" cy="55054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Блок-схема: узел 10"/>
          <p:cNvSpPr/>
          <p:nvPr/>
        </p:nvSpPr>
        <p:spPr>
          <a:xfrm>
            <a:off x="684213" y="5805488"/>
            <a:ext cx="863600" cy="431800"/>
          </a:xfrm>
          <a:prstGeom prst="flowChartConnector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Блок-схема: узел 11"/>
          <p:cNvSpPr/>
          <p:nvPr/>
        </p:nvSpPr>
        <p:spPr>
          <a:xfrm>
            <a:off x="4859338" y="5805488"/>
            <a:ext cx="865187" cy="431800"/>
          </a:xfrm>
          <a:prstGeom prst="flowChartConnector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7108" name="TextBox 12"/>
          <p:cNvSpPr txBox="1">
            <a:spLocks noChangeArrowheads="1"/>
          </p:cNvSpPr>
          <p:nvPr/>
        </p:nvSpPr>
        <p:spPr bwMode="auto">
          <a:xfrm>
            <a:off x="5940425" y="5837238"/>
            <a:ext cx="295275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/>
              <a:t>Расходы бюджета Константиновского района, формируемые в рамках муниципальных программ Константиновского района</a:t>
            </a:r>
          </a:p>
        </p:txBody>
      </p:sp>
      <p:sp>
        <p:nvSpPr>
          <p:cNvPr id="47109" name="TextBox 13"/>
          <p:cNvSpPr txBox="1">
            <a:spLocks noChangeArrowheads="1"/>
          </p:cNvSpPr>
          <p:nvPr/>
        </p:nvSpPr>
        <p:spPr bwMode="auto">
          <a:xfrm>
            <a:off x="1547813" y="5837238"/>
            <a:ext cx="29527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/>
              <a:t>Непрограммные расходы бюджета Константиновского района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5576" y="188640"/>
            <a:ext cx="792088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n-cs"/>
              </a:rPr>
              <a:t>Структура расходов по 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n-cs"/>
              </a:rPr>
              <a:t>муниципальным 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n-cs"/>
              </a:rPr>
              <a:t>программам Константиновского района</a:t>
            </a:r>
          </a:p>
        </p:txBody>
      </p:sp>
      <p:graphicFrame>
        <p:nvGraphicFramePr>
          <p:cNvPr id="48130" name="Диаграмма 3"/>
          <p:cNvGraphicFramePr>
            <a:graphicFrameLocks/>
          </p:cNvGraphicFramePr>
          <p:nvPr/>
        </p:nvGraphicFramePr>
        <p:xfrm>
          <a:off x="344488" y="1346200"/>
          <a:ext cx="8526462" cy="4870450"/>
        </p:xfrm>
        <a:graphic>
          <a:graphicData uri="http://schemas.openxmlformats.org/presentationml/2006/ole">
            <p:oleObj spid="_x0000_s48130" r:id="rId3" imgW="8522947" imgH="4871126" progId="Excel.Chart.8">
              <p:embed/>
            </p:oleObj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694833" y="1117860"/>
          <a:ext cx="7992888" cy="646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Скругленный прямоугольник 6"/>
          <p:cNvSpPr/>
          <p:nvPr/>
        </p:nvSpPr>
        <p:spPr>
          <a:xfrm>
            <a:off x="250825" y="1903413"/>
            <a:ext cx="1317625" cy="9493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dirty="0"/>
              <a:t>Развитие здравоохранения</a:t>
            </a:r>
            <a:r>
              <a:rPr lang="en-US" sz="1000" dirty="0"/>
              <a:t> 0.</a:t>
            </a:r>
            <a:r>
              <a:rPr lang="ru-RU" sz="1000" dirty="0"/>
              <a:t>8</a:t>
            </a:r>
            <a:r>
              <a:rPr lang="en-US" sz="1000" dirty="0"/>
              <a:t> %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924300" y="1890713"/>
            <a:ext cx="1244600" cy="9620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dirty="0"/>
              <a:t>Социальная поддержка граждан</a:t>
            </a:r>
            <a:r>
              <a:rPr lang="en-US" sz="1000" dirty="0"/>
              <a:t> 2</a:t>
            </a:r>
            <a:r>
              <a:rPr lang="ru-RU" sz="1000" dirty="0"/>
              <a:t>8,0</a:t>
            </a:r>
            <a:r>
              <a:rPr lang="en-US" sz="1000" dirty="0"/>
              <a:t>%</a:t>
            </a:r>
            <a:endParaRPr lang="ru-RU" sz="10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700338" y="1890713"/>
            <a:ext cx="1223962" cy="9620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dirty="0"/>
              <a:t>Молодежь Константиновского района</a:t>
            </a:r>
            <a:r>
              <a:rPr lang="en-US" sz="1000" dirty="0"/>
              <a:t> </a:t>
            </a:r>
            <a:r>
              <a:rPr lang="ru-RU" sz="1000" dirty="0"/>
              <a:t>0,1%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476375" y="1890713"/>
            <a:ext cx="1243013" cy="9620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dirty="0"/>
              <a:t>Развитие образования</a:t>
            </a:r>
            <a:r>
              <a:rPr lang="en-US" sz="1000" dirty="0"/>
              <a:t> </a:t>
            </a:r>
            <a:r>
              <a:rPr lang="ru-RU" sz="1000" dirty="0"/>
              <a:t>37,7</a:t>
            </a:r>
            <a:r>
              <a:rPr lang="en-US" sz="1000" dirty="0"/>
              <a:t>% </a:t>
            </a:r>
            <a:endParaRPr lang="ru-RU" sz="10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350000" y="1903413"/>
            <a:ext cx="1390650" cy="9493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800" dirty="0"/>
              <a:t>Обеспечение доступным и комфортным жильем населения Константиновского района</a:t>
            </a:r>
            <a:r>
              <a:rPr lang="en-US" sz="800" dirty="0"/>
              <a:t> </a:t>
            </a:r>
            <a:r>
              <a:rPr lang="ru-RU" sz="800" dirty="0"/>
              <a:t> 2,0%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149850" y="1890713"/>
            <a:ext cx="1243013" cy="9620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dirty="0"/>
              <a:t>Доступная среда</a:t>
            </a:r>
            <a:r>
              <a:rPr lang="en-US" sz="1000" dirty="0"/>
              <a:t> 0</a:t>
            </a:r>
            <a:r>
              <a:rPr lang="ru-RU" sz="1000" dirty="0"/>
              <a:t>,0</a:t>
            </a:r>
            <a:r>
              <a:rPr lang="en-US" sz="1000" dirty="0"/>
              <a:t>% </a:t>
            </a:r>
            <a:endParaRPr lang="ru-RU" sz="10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589838" y="1903413"/>
            <a:ext cx="1223962" cy="9493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700" dirty="0"/>
              <a:t>Обеспечение качественными жилищно-коммунальными услугами населения Константиновского района</a:t>
            </a:r>
            <a:r>
              <a:rPr lang="en-US" sz="700" dirty="0"/>
              <a:t> </a:t>
            </a:r>
            <a:r>
              <a:rPr lang="ru-RU" sz="700" dirty="0"/>
              <a:t> 22,9%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98450" y="3357563"/>
            <a:ext cx="1223963" cy="10080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dirty="0"/>
              <a:t>Обеспечение общественного порядка и </a:t>
            </a:r>
            <a:r>
              <a:rPr lang="ru-RU" sz="900" dirty="0" err="1"/>
              <a:t>противодей</a:t>
            </a:r>
            <a:r>
              <a:rPr lang="en-US" sz="900" dirty="0"/>
              <a:t>-</a:t>
            </a:r>
            <a:r>
              <a:rPr lang="ru-RU" sz="900" dirty="0" err="1"/>
              <a:t>ствие</a:t>
            </a:r>
            <a:r>
              <a:rPr lang="ru-RU" sz="900" dirty="0"/>
              <a:t> преступности</a:t>
            </a:r>
            <a:r>
              <a:rPr lang="en-US" sz="900" dirty="0"/>
              <a:t> </a:t>
            </a:r>
            <a:r>
              <a:rPr lang="ru-RU" sz="900" dirty="0"/>
              <a:t> 0,0%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935413" y="3343275"/>
            <a:ext cx="1223962" cy="10033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dirty="0"/>
              <a:t>Охрана окружающей среды и рациональное природопользование</a:t>
            </a:r>
            <a:r>
              <a:rPr lang="en-US" sz="1000" dirty="0"/>
              <a:t> </a:t>
            </a:r>
            <a:r>
              <a:rPr lang="ru-RU" sz="1000" dirty="0"/>
              <a:t> 0,1%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746375" y="3343275"/>
            <a:ext cx="1223963" cy="10033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dirty="0"/>
              <a:t>Развитие культуры и туризма</a:t>
            </a:r>
            <a:r>
              <a:rPr lang="en-US" sz="1000" dirty="0"/>
              <a:t> </a:t>
            </a:r>
            <a:r>
              <a:rPr lang="ru-RU" sz="1000" dirty="0"/>
              <a:t>4,8</a:t>
            </a:r>
            <a:r>
              <a:rPr lang="en-US" sz="1000" dirty="0"/>
              <a:t>%</a:t>
            </a:r>
            <a:endParaRPr lang="ru-RU" sz="1000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522413" y="3343275"/>
            <a:ext cx="1393825" cy="10223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700" dirty="0"/>
              <a:t>Защита населения и территории от чрезвычайных ситуаций, обеспечение пожарной безопасности и безопасности людей на водных объекта</a:t>
            </a:r>
            <a:r>
              <a:rPr lang="en-US" sz="700" dirty="0"/>
              <a:t> </a:t>
            </a:r>
            <a:r>
              <a:rPr lang="ru-RU" sz="700" dirty="0"/>
              <a:t>0,1%</a:t>
            </a:r>
            <a:endParaRPr lang="en-US" sz="700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350000" y="3357563"/>
            <a:ext cx="1223963" cy="9890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dirty="0"/>
              <a:t>Экономическое развитие</a:t>
            </a:r>
            <a:r>
              <a:rPr lang="en-US" sz="1000" dirty="0"/>
              <a:t> </a:t>
            </a:r>
            <a:r>
              <a:rPr lang="ru-RU" sz="1000" dirty="0"/>
              <a:t> 0,1%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126038" y="3343275"/>
            <a:ext cx="1223962" cy="10033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dirty="0"/>
              <a:t>Развитие физической культуры и спорта</a:t>
            </a:r>
            <a:r>
              <a:rPr lang="en-US" sz="1000" dirty="0"/>
              <a:t> </a:t>
            </a:r>
            <a:r>
              <a:rPr lang="ru-RU" sz="1000" dirty="0"/>
              <a:t> 0,1%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7567613" y="3343275"/>
            <a:ext cx="1223962" cy="10033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dirty="0" err="1"/>
              <a:t>Информацион</a:t>
            </a:r>
            <a:r>
              <a:rPr lang="en-US" sz="1000" dirty="0"/>
              <a:t>-</a:t>
            </a:r>
            <a:r>
              <a:rPr lang="ru-RU" sz="1000" dirty="0" err="1"/>
              <a:t>ное</a:t>
            </a:r>
            <a:r>
              <a:rPr lang="ru-RU" sz="1000" dirty="0"/>
              <a:t> общество</a:t>
            </a:r>
            <a:r>
              <a:rPr lang="en-US" sz="1000" dirty="0"/>
              <a:t> </a:t>
            </a:r>
            <a:r>
              <a:rPr lang="ru-RU" sz="1000" dirty="0"/>
              <a:t>0,7%</a:t>
            </a: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200025" y="4933950"/>
            <a:ext cx="1368425" cy="12969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dirty="0"/>
              <a:t>Развитие транспортной системы</a:t>
            </a:r>
            <a:r>
              <a:rPr lang="en-US" sz="1000" dirty="0"/>
              <a:t> </a:t>
            </a:r>
            <a:r>
              <a:rPr lang="ru-RU" sz="1000" dirty="0"/>
              <a:t>1,2</a:t>
            </a:r>
            <a:r>
              <a:rPr lang="en-US" sz="1000" dirty="0"/>
              <a:t>%</a:t>
            </a:r>
            <a:endParaRPr lang="ru-RU" sz="1000" dirty="0"/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1568450" y="4943475"/>
            <a:ext cx="1692275" cy="12874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dirty="0"/>
              <a:t>Развитие сельского хозяйства и регулирование рынков сельскохозяйственной продукции, сырья и продовольствия</a:t>
            </a:r>
            <a:r>
              <a:rPr lang="en-US" sz="1000" dirty="0"/>
              <a:t> </a:t>
            </a:r>
            <a:r>
              <a:rPr lang="ru-RU" sz="1000" dirty="0"/>
              <a:t>0,4</a:t>
            </a:r>
            <a:r>
              <a:rPr lang="en-US" sz="1000" dirty="0"/>
              <a:t>%</a:t>
            </a:r>
            <a:endParaRPr lang="ru-RU" sz="1000" dirty="0"/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3260725" y="4943475"/>
            <a:ext cx="1619250" cy="12874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dirty="0" err="1"/>
              <a:t>Энергоэффекти-вность</a:t>
            </a:r>
            <a:r>
              <a:rPr lang="ru-RU" sz="1000" dirty="0"/>
              <a:t> и развитие энергетики</a:t>
            </a:r>
            <a:r>
              <a:rPr lang="en-US" sz="1000" dirty="0"/>
              <a:t> </a:t>
            </a:r>
            <a:r>
              <a:rPr lang="ru-RU" sz="1000" dirty="0"/>
              <a:t> 0</a:t>
            </a:r>
            <a:r>
              <a:rPr lang="en-US" sz="1000" dirty="0"/>
              <a:t>%</a:t>
            </a:r>
            <a:endParaRPr lang="ru-RU" sz="1000" dirty="0"/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4879975" y="4970463"/>
            <a:ext cx="1223963" cy="12604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dirty="0"/>
              <a:t>Муниципальная политика 0,1</a:t>
            </a:r>
            <a:r>
              <a:rPr lang="en-US" sz="1000" dirty="0"/>
              <a:t>%</a:t>
            </a:r>
            <a:endParaRPr lang="ru-RU" sz="1000" dirty="0"/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6103938" y="4943475"/>
            <a:ext cx="1296987" cy="12874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dirty="0"/>
              <a:t>Поддержка казачьих обществ Константиновского района</a:t>
            </a:r>
            <a:r>
              <a:rPr lang="en-US" sz="1000" dirty="0"/>
              <a:t> </a:t>
            </a:r>
            <a:r>
              <a:rPr lang="ru-RU" sz="1000" dirty="0"/>
              <a:t>0,2</a:t>
            </a:r>
            <a:r>
              <a:rPr lang="en-US" sz="1000" dirty="0"/>
              <a:t>%</a:t>
            </a:r>
            <a:endParaRPr lang="ru-RU" sz="1000" dirty="0"/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7400925" y="4954588"/>
            <a:ext cx="1362075" cy="12763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800" dirty="0"/>
              <a:t>Управление муниципальными финансами и создание условий для эффективного управления муниципальными финансами поселений</a:t>
            </a:r>
            <a:r>
              <a:rPr lang="en-US" sz="800" dirty="0"/>
              <a:t> </a:t>
            </a:r>
            <a:r>
              <a:rPr lang="ru-RU" sz="800" dirty="0"/>
              <a:t>0,7</a:t>
            </a:r>
            <a:r>
              <a:rPr lang="en-US" sz="800" dirty="0"/>
              <a:t>%</a:t>
            </a:r>
            <a:endParaRPr lang="ru-RU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22" name="Содержимое 2"/>
          <p:cNvGraphicFramePr>
            <a:graphicFrameLocks noGrp="1"/>
          </p:cNvGraphicFramePr>
          <p:nvPr>
            <p:ph/>
          </p:nvPr>
        </p:nvGraphicFramePr>
        <p:xfrm>
          <a:off x="1092200" y="681038"/>
          <a:ext cx="7264400" cy="4884737"/>
        </p:xfrm>
        <a:graphic>
          <a:graphicData uri="http://schemas.openxmlformats.org/presentationml/2006/ole">
            <p:oleObj spid="_x0000_s30722" r:id="rId3" imgW="7267062" imgH="4883319" progId="Excel.Sheet.8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47664" y="0"/>
            <a:ext cx="6758136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cs typeface="+mn-cs"/>
              </a:rPr>
              <a:t>Расходы бюджета Константиновского района на образование (тыс.руб.)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одержимое 2"/>
          <p:cNvGraphicFramePr>
            <a:graphicFrameLocks noGrp="1"/>
          </p:cNvGraphicFramePr>
          <p:nvPr>
            <p:ph/>
          </p:nvPr>
        </p:nvGraphicFramePr>
        <p:xfrm>
          <a:off x="323850" y="1268413"/>
          <a:ext cx="8547100" cy="4076564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2520280"/>
                <a:gridCol w="1729140"/>
                <a:gridCol w="1432560"/>
                <a:gridCol w="1432560"/>
                <a:gridCol w="1432560"/>
              </a:tblGrid>
              <a:tr h="45675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/>
                        <a:t>2016 год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/>
                        <a:t>2017 год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/>
                        <a:t>2018 год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/>
                        <a:t>2019 год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675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/>
                        <a:t>Всего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/>
                        <a:t>392476,0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/>
                        <a:t>381473,0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/>
                        <a:t>380218,7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/>
                        <a:t>391238,9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675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/>
                        <a:t>Дошкольное образование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/>
                        <a:t>119060.3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/>
                        <a:t>92490,4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/>
                        <a:t>92960,7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/>
                        <a:t>95216,8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791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/>
                        <a:t>В том числе: 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2558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/>
                        <a:t>строительство и реконструкция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/>
                        <a:t>36067,0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/>
                        <a:t>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/>
                        <a:t>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/>
                        <a:t>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368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/>
                        <a:t>Общее образование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/>
                        <a:t>220345,0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/>
                        <a:t>228406,9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/>
                        <a:t>229705,6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/>
                        <a:t>236141,0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2558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/>
                        <a:t>Дополнительное образование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/>
                        <a:t>33962,2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/>
                        <a:t>40940,4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/>
                        <a:t>37488,4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/>
                        <a:t>39119,5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675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/>
                        <a:t>Молодежная политика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/>
                        <a:t>9424,9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/>
                        <a:t>9869,8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/>
                        <a:t>10239 9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/>
                        <a:t>10629,6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675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/>
                        <a:t>Прочее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/>
                        <a:t>9683,6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/>
                        <a:t>9765,5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/>
                        <a:t>9824,1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/>
                        <a:t>10132,0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67544" y="332656"/>
            <a:ext cx="8208912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n-cs"/>
              </a:rPr>
              <a:t>Структура расходов бюджета Константиновского района на образование</a:t>
            </a:r>
            <a:r>
              <a:rPr lang="ru-RU" b="1" dirty="0">
                <a:cs typeface="+mn-cs"/>
              </a:rPr>
              <a:t>	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n-cs"/>
              </a:rPr>
              <a:t>тыс.руб.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770" name="Содержимое 2"/>
          <p:cNvGraphicFramePr>
            <a:graphicFrameLocks noGrp="1"/>
          </p:cNvGraphicFramePr>
          <p:nvPr>
            <p:ph/>
          </p:nvPr>
        </p:nvGraphicFramePr>
        <p:xfrm>
          <a:off x="1092200" y="681038"/>
          <a:ext cx="7264400" cy="4884737"/>
        </p:xfrm>
        <a:graphic>
          <a:graphicData uri="http://schemas.openxmlformats.org/presentationml/2006/ole">
            <p:oleObj spid="_x0000_s32770" r:id="rId3" imgW="7267062" imgH="4883319" progId="Excel.Sheet.8">
              <p:embed/>
            </p:oleObj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99592" y="332656"/>
            <a:ext cx="6912768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n-cs"/>
              </a:rPr>
              <a:t>Оказание услуг дошкольного и общего образования в муниципальных образовательных организациях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794" name="Содержимое 2"/>
          <p:cNvGraphicFramePr>
            <a:graphicFrameLocks noGrp="1"/>
          </p:cNvGraphicFramePr>
          <p:nvPr>
            <p:ph/>
          </p:nvPr>
        </p:nvGraphicFramePr>
        <p:xfrm>
          <a:off x="1092200" y="681038"/>
          <a:ext cx="7707313" cy="4884737"/>
        </p:xfrm>
        <a:graphic>
          <a:graphicData uri="http://schemas.openxmlformats.org/presentationml/2006/ole">
            <p:oleObj spid="_x0000_s33794" r:id="rId3" imgW="7706012" imgH="4883319" progId="Excel.Sheet.8">
              <p:embed/>
            </p:oleObj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39552" y="332656"/>
            <a:ext cx="8208912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n-cs"/>
              </a:rPr>
              <a:t>Услуги дошкольного, начального, основного, среднего общего образования в муниципальных общеобразовательных организациях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68313" y="2060575"/>
            <a:ext cx="8351837" cy="6794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>
                <a:cs typeface="+mn-cs"/>
              </a:rPr>
              <a:t>-повышение бюджетной обеспеченности, мобилизация дополнительных доходов</a:t>
            </a:r>
          </a:p>
        </p:txBody>
      </p:sp>
      <p:sp>
        <p:nvSpPr>
          <p:cNvPr id="60418" name="TextBox 7"/>
          <p:cNvSpPr txBox="1">
            <a:spLocks noChangeArrowheads="1"/>
          </p:cNvSpPr>
          <p:nvPr/>
        </p:nvSpPr>
        <p:spPr bwMode="auto">
          <a:xfrm>
            <a:off x="468313" y="3141663"/>
            <a:ext cx="8351837" cy="404812"/>
          </a:xfrm>
          <a:prstGeom prst="rect">
            <a:avLst/>
          </a:prstGeom>
          <a:solidFill>
            <a:srgbClr val="FFE8D1"/>
          </a:solidFill>
          <a:ln w="38100">
            <a:solidFill>
              <a:srgbClr val="FFC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altLang="ru-RU"/>
              <a:t>-обеспечение сбалансированности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5288" y="4076700"/>
            <a:ext cx="8569325" cy="6794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/>
            </a:solidFill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ru-RU">
                <a:cs typeface="+mn-cs"/>
              </a:rPr>
              <a:t>-своевременное исполнение расходных обязательств, недопущение просроченной кредиторской задолженности</a:t>
            </a:r>
          </a:p>
        </p:txBody>
      </p:sp>
      <p:pic>
        <p:nvPicPr>
          <p:cNvPr id="60420" name="Picture 25" descr="budget2012-31328_600x3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398713" cy="184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1" name="Text Box 8"/>
          <p:cNvSpPr txBox="1">
            <a:spLocks noChangeArrowheads="1"/>
          </p:cNvSpPr>
          <p:nvPr/>
        </p:nvSpPr>
        <p:spPr bwMode="auto">
          <a:xfrm>
            <a:off x="2484438" y="476250"/>
            <a:ext cx="5761037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/>
              <a:t>Бюджет на 2017 год и плановый период  2018 и 2019 годов содержит приоритетные пути реализации бюджетной политики</a:t>
            </a:r>
            <a:r>
              <a:rPr lang="ru-RU"/>
              <a:t> </a:t>
            </a:r>
          </a:p>
        </p:txBody>
      </p:sp>
      <p:sp>
        <p:nvSpPr>
          <p:cNvPr id="2" name="TextBox 5"/>
          <p:cNvSpPr txBox="1"/>
          <p:nvPr/>
        </p:nvSpPr>
        <p:spPr>
          <a:xfrm>
            <a:off x="395288" y="5373688"/>
            <a:ext cx="8567737" cy="6794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>
                <a:cs typeface="+mn-cs"/>
              </a:rPr>
              <a:t>-повышение качества управления муниципальными финансами и эффективности бюджетных расходов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8313" y="260648"/>
            <a:ext cx="8245415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cs typeface="+mn-cs"/>
              </a:rPr>
              <a:t>Структура расходов по разделу «Культура, кинематография» на 2017 год и на плановый </a:t>
            </a:r>
          </a:p>
          <a:p>
            <a:pPr algn="ctr">
              <a:defRPr/>
            </a:pPr>
            <a:r>
              <a:rPr lang="ru-RU" sz="20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cs typeface="+mn-cs"/>
              </a:rPr>
              <a:t>период 2018 и 2019 годов</a:t>
            </a:r>
          </a:p>
        </p:txBody>
      </p:sp>
      <p:graphicFrame>
        <p:nvGraphicFramePr>
          <p:cNvPr id="34819" name="Диаграмма 3"/>
          <p:cNvGraphicFramePr>
            <a:graphicFrameLocks/>
          </p:cNvGraphicFramePr>
          <p:nvPr/>
        </p:nvGraphicFramePr>
        <p:xfrm>
          <a:off x="417513" y="4025900"/>
          <a:ext cx="2692400" cy="2549525"/>
        </p:xfrm>
        <a:graphic>
          <a:graphicData uri="http://schemas.openxmlformats.org/presentationml/2006/ole">
            <p:oleObj spid="_x0000_s34819" r:id="rId3" imgW="2694666" imgH="2554445" progId="Excel.Sheet.8">
              <p:embed/>
            </p:oleObj>
          </a:graphicData>
        </a:graphic>
      </p:graphicFrame>
      <p:graphicFrame>
        <p:nvGraphicFramePr>
          <p:cNvPr id="34820" name="Диаграмма 9"/>
          <p:cNvGraphicFramePr>
            <a:graphicFrameLocks/>
          </p:cNvGraphicFramePr>
          <p:nvPr/>
        </p:nvGraphicFramePr>
        <p:xfrm>
          <a:off x="852488" y="1339850"/>
          <a:ext cx="7202487" cy="4697413"/>
        </p:xfrm>
        <a:graphic>
          <a:graphicData uri="http://schemas.openxmlformats.org/presentationml/2006/ole">
            <p:oleObj spid="_x0000_s34820" name="Worksheet" r:id="rId4" imgW="7124700" imgH="4638585" progId="Excel.Sheet.8">
              <p:embed/>
            </p:oleObj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850" y="333375"/>
            <a:ext cx="8569325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nstantia" pitchFamily="18" charset="0"/>
                <a:cs typeface="+mn-cs"/>
              </a:rPr>
              <a:t>Районные мероприятия в сфере культуры</a:t>
            </a:r>
          </a:p>
          <a:p>
            <a:pPr>
              <a:defRPr/>
            </a:pPr>
            <a: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nstantia" pitchFamily="18" charset="0"/>
                <a:cs typeface="+mn-cs"/>
              </a:rPr>
              <a:t> на 2017 год 162,6 тыс.рублей, в том числе</a:t>
            </a:r>
          </a:p>
          <a:p>
            <a:pPr algn="ctr">
              <a:defRPr/>
            </a:pPr>
            <a:endParaRPr lang="ru-RU" sz="2400" b="1" dirty="0">
              <a:solidFill>
                <a:schemeClr val="tx2">
                  <a:lumMod val="60000"/>
                  <a:lumOff val="40000"/>
                </a:schemeClr>
              </a:solidFill>
              <a:latin typeface="Constantia" pitchFamily="18" charset="0"/>
              <a:cs typeface="+mn-cs"/>
            </a:endParaRPr>
          </a:p>
        </p:txBody>
      </p:sp>
      <p:graphicFrame>
        <p:nvGraphicFramePr>
          <p:cNvPr id="13" name="Схема 12"/>
          <p:cNvGraphicFramePr/>
          <p:nvPr/>
        </p:nvGraphicFramePr>
        <p:xfrm>
          <a:off x="3419872" y="1124744"/>
          <a:ext cx="2808312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4" name="Схема 13"/>
          <p:cNvGraphicFramePr/>
          <p:nvPr/>
        </p:nvGraphicFramePr>
        <p:xfrm>
          <a:off x="251520" y="1124744"/>
          <a:ext cx="3024336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8" name="Схема 17"/>
          <p:cNvGraphicFramePr/>
          <p:nvPr/>
        </p:nvGraphicFramePr>
        <p:xfrm>
          <a:off x="6372200" y="1124744"/>
          <a:ext cx="2592288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8313" y="260648"/>
            <a:ext cx="8245415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cs typeface="+mn-cs"/>
              </a:rPr>
              <a:t>Расходы бюджета Константиновского района на здравоохранение  в 2016-2019 годах</a:t>
            </a:r>
          </a:p>
        </p:txBody>
      </p:sp>
      <p:graphicFrame>
        <p:nvGraphicFramePr>
          <p:cNvPr id="36867" name="Диаграмма 3"/>
          <p:cNvGraphicFramePr>
            <a:graphicFrameLocks/>
          </p:cNvGraphicFramePr>
          <p:nvPr/>
        </p:nvGraphicFramePr>
        <p:xfrm>
          <a:off x="417513" y="4025900"/>
          <a:ext cx="2692400" cy="2549525"/>
        </p:xfrm>
        <a:graphic>
          <a:graphicData uri="http://schemas.openxmlformats.org/presentationml/2006/ole">
            <p:oleObj spid="_x0000_s36867" r:id="rId3" imgW="2694666" imgH="2554445" progId="Excel.Sheet.8">
              <p:embed/>
            </p:oleObj>
          </a:graphicData>
        </a:graphic>
      </p:graphicFrame>
      <p:graphicFrame>
        <p:nvGraphicFramePr>
          <p:cNvPr id="36868" name="Диаграмма 9"/>
          <p:cNvGraphicFramePr>
            <a:graphicFrameLocks/>
          </p:cNvGraphicFramePr>
          <p:nvPr/>
        </p:nvGraphicFramePr>
        <p:xfrm>
          <a:off x="849313" y="1346200"/>
          <a:ext cx="6821487" cy="4654550"/>
        </p:xfrm>
        <a:graphic>
          <a:graphicData uri="http://schemas.openxmlformats.org/presentationml/2006/ole">
            <p:oleObj spid="_x0000_s36868" r:id="rId4" imgW="6822015" imgH="4651651" progId="Excel.Sheet.8">
              <p:embed/>
            </p:oleObj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8313" y="260648"/>
            <a:ext cx="8245415" cy="163121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cs typeface="+mn-cs"/>
              </a:rPr>
              <a:t>Расходы на приобретение модульных фельдшерско-акушерских пунктов, врачебных амбулаторий и на приобретение и оснащение модуля для врачебной амбулатории для муниципальных учреждений здравоохранения</a:t>
            </a:r>
            <a:r>
              <a:rPr lang="en-US" sz="20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cs typeface="+mn-cs"/>
              </a:rPr>
              <a:t>                 </a:t>
            </a:r>
            <a:r>
              <a:rPr lang="ru-RU" sz="20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cs typeface="+mn-cs"/>
              </a:rPr>
              <a:t>             тыс.руб.</a:t>
            </a:r>
          </a:p>
        </p:txBody>
      </p:sp>
      <p:graphicFrame>
        <p:nvGraphicFramePr>
          <p:cNvPr id="37891" name="Диаграмма 3"/>
          <p:cNvGraphicFramePr>
            <a:graphicFrameLocks/>
          </p:cNvGraphicFramePr>
          <p:nvPr/>
        </p:nvGraphicFramePr>
        <p:xfrm>
          <a:off x="417513" y="4025900"/>
          <a:ext cx="2692400" cy="2549525"/>
        </p:xfrm>
        <a:graphic>
          <a:graphicData uri="http://schemas.openxmlformats.org/presentationml/2006/ole">
            <p:oleObj spid="_x0000_s37891" r:id="rId3" imgW="2694666" imgH="2554445" progId="Excel.Sheet.8">
              <p:embed/>
            </p:oleObj>
          </a:graphicData>
        </a:graphic>
      </p:graphicFrame>
      <p:graphicFrame>
        <p:nvGraphicFramePr>
          <p:cNvPr id="37892" name="Диаграмма 9"/>
          <p:cNvGraphicFramePr>
            <a:graphicFrameLocks/>
          </p:cNvGraphicFramePr>
          <p:nvPr/>
        </p:nvGraphicFramePr>
        <p:xfrm>
          <a:off x="971550" y="1892300"/>
          <a:ext cx="6819900" cy="4660900"/>
        </p:xfrm>
        <a:graphic>
          <a:graphicData uri="http://schemas.openxmlformats.org/presentationml/2006/ole">
            <p:oleObj spid="_x0000_s37892" name="Worksheet" r:id="rId4" imgW="6819900" imgH="4657725" progId="Excel.Sheet.8">
              <p:embed/>
            </p:oleObj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914" name="Содержимое 2"/>
          <p:cNvGraphicFramePr>
            <a:graphicFrameLocks noGrp="1"/>
          </p:cNvGraphicFramePr>
          <p:nvPr>
            <p:ph/>
          </p:nvPr>
        </p:nvGraphicFramePr>
        <p:xfrm>
          <a:off x="128588" y="1506538"/>
          <a:ext cx="8670925" cy="4421187"/>
        </p:xfrm>
        <a:graphic>
          <a:graphicData uri="http://schemas.openxmlformats.org/presentationml/2006/ole">
            <p:oleObj spid="_x0000_s38914" r:id="rId3" imgW="8669263" imgH="4419983" progId="Excel.Sheet.8">
              <p:embed/>
            </p:oleObj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99592" y="332656"/>
            <a:ext cx="7848872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Динамика и структура расходов бюджета Константиновского района на социальную политику 			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тыс.руб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48" y="117025"/>
            <a:ext cx="8263831" cy="1085700"/>
          </a:xfrm>
          <a:extLst>
            <a:ext uri="{909E8E84-426E-40DD-AFC4-6F175D3DCCD1}"/>
            <a:ext uri="{91240B29-F687-4F45-9708-019B960494DF}"/>
          </a:extLst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Меры социальной поддержки отдельных категорий граждан – 296267,8 тыс. рублей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447800" y="1265238"/>
            <a:ext cx="4808538" cy="5715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 10 тыс. человек, из них: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1447800" y="2092325"/>
            <a:ext cx="3587750" cy="5715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Ветераны труда 2014 человек</a:t>
            </a: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1447800" y="2798763"/>
            <a:ext cx="3587750" cy="5715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just">
              <a:lnSpc>
                <a:spcPct val="70000"/>
              </a:lnSpc>
              <a:spcBef>
                <a:spcPts val="1000"/>
              </a:spcBef>
              <a:buFont typeface="Arial" charset="0"/>
              <a:buNone/>
              <a:defRPr/>
            </a:pPr>
            <a:r>
              <a:rPr lang="ru-RU" sz="2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Труженики тыла 243 человека</a:t>
            </a: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1447800" y="3505200"/>
            <a:ext cx="3587750" cy="635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Граждане, пострадавшие от политических репрессий 50 человек</a:t>
            </a: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1447800" y="4275138"/>
            <a:ext cx="3587750" cy="6254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Ветераны труда Ростовской области 517 человек</a:t>
            </a: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1447800" y="5035550"/>
            <a:ext cx="3587750" cy="6905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Граждане, работающие и проживающие в сельской местности 2112 человек</a:t>
            </a: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1447800" y="5862638"/>
            <a:ext cx="3587750" cy="64928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Малоимущие семьи и одиноко проживающие граждане 5095 семей</a:t>
            </a:r>
          </a:p>
        </p:txBody>
      </p:sp>
      <p:sp>
        <p:nvSpPr>
          <p:cNvPr id="11" name="Стрелка вправо 10"/>
          <p:cNvSpPr/>
          <p:nvPr/>
        </p:nvSpPr>
        <p:spPr>
          <a:xfrm>
            <a:off x="407988" y="2122488"/>
            <a:ext cx="754062" cy="5095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407988" y="2830513"/>
            <a:ext cx="754062" cy="508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407988" y="3568700"/>
            <a:ext cx="754062" cy="508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>
            <a:off x="407988" y="4333875"/>
            <a:ext cx="754062" cy="508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>
            <a:off x="407988" y="5126038"/>
            <a:ext cx="754062" cy="508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>
            <a:off x="407988" y="5918200"/>
            <a:ext cx="754062" cy="5095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68263"/>
            <a:ext cx="7886700" cy="61595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Меры социальной поддержки семей, имеющих детей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проживающих на территории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Константиновского района (часть 1)</a:t>
            </a:r>
          </a:p>
        </p:txBody>
      </p:sp>
      <p:sp>
        <p:nvSpPr>
          <p:cNvPr id="64514" name="Объект 2"/>
          <p:cNvSpPr>
            <a:spLocks noGrp="1"/>
          </p:cNvSpPr>
          <p:nvPr>
            <p:ph idx="4294967295"/>
          </p:nvPr>
        </p:nvSpPr>
        <p:spPr>
          <a:xfrm>
            <a:off x="6242050" y="1638300"/>
            <a:ext cx="2578100" cy="803275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ru-RU" sz="1200" smtClean="0">
                <a:latin typeface="Times New Roman" pitchFamily="18" charset="0"/>
                <a:cs typeface="Times New Roman" pitchFamily="18" charset="0"/>
              </a:rPr>
              <a:t>2017 год – 5755,5 тыс. рублей,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ru-RU" sz="1200" smtClean="0">
                <a:latin typeface="Times New Roman" pitchFamily="18" charset="0"/>
                <a:cs typeface="Times New Roman" pitchFamily="18" charset="0"/>
              </a:rPr>
              <a:t>2018 год – 5985,7 тыс. рублей,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ru-RU" sz="1200" smtClean="0">
                <a:latin typeface="Times New Roman" pitchFamily="18" charset="0"/>
                <a:cs typeface="Times New Roman" pitchFamily="18" charset="0"/>
              </a:rPr>
              <a:t>2019 год – 6225,1 тыс.  рублей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65188" y="714375"/>
            <a:ext cx="7415212" cy="76993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Областной закон от 22.10.2004 №165-ЗС «О социальной поддержке детства в Ростовской области»</a:t>
            </a: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865188" y="1647825"/>
            <a:ext cx="4745037" cy="793750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и обеспечение отдыха и оздоровления 320 детей   </a:t>
            </a: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865188" y="2605088"/>
            <a:ext cx="4745037" cy="852487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50 % компенсация расходов на оплату коммунальных услуг и ежемесячная денежная выплата в размере 389 рублей 252   многодетным семьям</a:t>
            </a:r>
          </a:p>
        </p:txBody>
      </p:sp>
      <p:sp>
        <p:nvSpPr>
          <p:cNvPr id="64518" name="Объект 2"/>
          <p:cNvSpPr txBox="1">
            <a:spLocks/>
          </p:cNvSpPr>
          <p:nvPr/>
        </p:nvSpPr>
        <p:spPr bwMode="auto">
          <a:xfrm>
            <a:off x="6242050" y="2605088"/>
            <a:ext cx="2506663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ru-RU" sz="1200">
                <a:latin typeface="Times New Roman" pitchFamily="18" charset="0"/>
                <a:cs typeface="Times New Roman" pitchFamily="18" charset="0"/>
              </a:rPr>
              <a:t>2017 год – 4782,6 тыс. рублей,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ru-RU" sz="1200">
                <a:latin typeface="Times New Roman" pitchFamily="18" charset="0"/>
                <a:cs typeface="Times New Roman" pitchFamily="18" charset="0"/>
              </a:rPr>
              <a:t>2018 год – 4968,8 тыс. рублей,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ru-RU" sz="1200">
                <a:latin typeface="Times New Roman" pitchFamily="18" charset="0"/>
                <a:cs typeface="Times New Roman" pitchFamily="18" charset="0"/>
              </a:rPr>
              <a:t>2019 год – 5164,8 тыс. рублей</a:t>
            </a:r>
          </a:p>
        </p:txBody>
      </p:sp>
      <p:sp>
        <p:nvSpPr>
          <p:cNvPr id="13" name="Прямоугольник с двумя скругленными противолежащими углами 12"/>
          <p:cNvSpPr/>
          <p:nvPr/>
        </p:nvSpPr>
        <p:spPr>
          <a:xfrm>
            <a:off x="865188" y="3598863"/>
            <a:ext cx="4745037" cy="1296987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Ежемесячная денежная выплата на полноценное питание малоимущим семьям в размерах: беременным женщинам – 454 рубля; кормящим матерям – 508 рублей; детям до 1 года – 231 рубль; детям от 1 года до 2 лет – 184 рубля; детям от 2 лет до 3 лет – 238 рублей</a:t>
            </a:r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6407150" y="3708400"/>
            <a:ext cx="2108200" cy="83026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2017 год – 35,0 тыс. рублей,</a:t>
            </a: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2018 год  - 35,0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рублей,</a:t>
            </a: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 год –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35,0 тыс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</a:t>
            </a:r>
          </a:p>
        </p:txBody>
      </p:sp>
      <p:sp>
        <p:nvSpPr>
          <p:cNvPr id="15" name="Прямоугольник с двумя скругленными противолежащими углами 14"/>
          <p:cNvSpPr/>
          <p:nvPr/>
        </p:nvSpPr>
        <p:spPr>
          <a:xfrm>
            <a:off x="865188" y="5019675"/>
            <a:ext cx="4745037" cy="793750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Ежемесячная денежная выплата в размере 775 рублей на детей первого-второго года жизни из малоимущих семей</a:t>
            </a:r>
          </a:p>
        </p:txBody>
      </p:sp>
      <p:sp>
        <p:nvSpPr>
          <p:cNvPr id="64522" name="Объект 2"/>
          <p:cNvSpPr txBox="1">
            <a:spLocks/>
          </p:cNvSpPr>
          <p:nvPr/>
        </p:nvSpPr>
        <p:spPr bwMode="auto">
          <a:xfrm>
            <a:off x="6242050" y="5019675"/>
            <a:ext cx="257810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ru-RU" sz="1200">
                <a:latin typeface="Times New Roman" pitchFamily="18" charset="0"/>
                <a:cs typeface="Times New Roman" pitchFamily="18" charset="0"/>
              </a:rPr>
              <a:t>2017 год – 4896,3 тыс. рублей,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ru-RU" sz="1200">
                <a:latin typeface="Times New Roman" pitchFamily="18" charset="0"/>
                <a:cs typeface="Times New Roman" pitchFamily="18" charset="0"/>
              </a:rPr>
              <a:t>2018 год – 5092,1 тыс. рублей,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ru-RU" sz="1200">
                <a:latin typeface="Times New Roman" pitchFamily="18" charset="0"/>
                <a:cs typeface="Times New Roman" pitchFamily="18" charset="0"/>
              </a:rPr>
              <a:t>2019 год – 5300,6 тыс. рублей</a:t>
            </a:r>
          </a:p>
        </p:txBody>
      </p:sp>
      <p:sp>
        <p:nvSpPr>
          <p:cNvPr id="19" name="Стрелка вправо 18"/>
          <p:cNvSpPr/>
          <p:nvPr/>
        </p:nvSpPr>
        <p:spPr>
          <a:xfrm>
            <a:off x="179388" y="1797050"/>
            <a:ext cx="542925" cy="485775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>
            <a:off x="179388" y="2776538"/>
            <a:ext cx="542925" cy="485775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>
            <a:off x="179388" y="4003675"/>
            <a:ext cx="542925" cy="485775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>
            <a:off x="179388" y="5173663"/>
            <a:ext cx="542925" cy="485775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>
            <a:off x="5800725" y="1789113"/>
            <a:ext cx="544513" cy="485775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Стрелка вправо 24"/>
          <p:cNvSpPr/>
          <p:nvPr/>
        </p:nvSpPr>
        <p:spPr>
          <a:xfrm>
            <a:off x="5800725" y="2765425"/>
            <a:ext cx="544513" cy="485775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Стрелка вправо 25"/>
          <p:cNvSpPr/>
          <p:nvPr/>
        </p:nvSpPr>
        <p:spPr>
          <a:xfrm>
            <a:off x="5800725" y="3937000"/>
            <a:ext cx="544513" cy="485775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Стрелка вправо 26"/>
          <p:cNvSpPr/>
          <p:nvPr/>
        </p:nvSpPr>
        <p:spPr>
          <a:xfrm>
            <a:off x="5800725" y="5145088"/>
            <a:ext cx="544513" cy="485775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"/>
            <a:ext cx="8335838" cy="68897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Меры социальной поддержки семей, имеющих детей и проживающих на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 Константиновского района (часть 2)</a:t>
            </a:r>
          </a:p>
        </p:txBody>
      </p:sp>
      <p:sp>
        <p:nvSpPr>
          <p:cNvPr id="65538" name="Объект 2"/>
          <p:cNvSpPr>
            <a:spLocks noGrp="1"/>
          </p:cNvSpPr>
          <p:nvPr>
            <p:ph idx="4294967295"/>
          </p:nvPr>
        </p:nvSpPr>
        <p:spPr>
          <a:xfrm>
            <a:off x="141288" y="2027238"/>
            <a:ext cx="6086475" cy="717550"/>
          </a:xfrm>
        </p:spPr>
        <p:txBody>
          <a:bodyPr anchor="ctr"/>
          <a:lstStyle/>
          <a:p>
            <a:pPr marL="0" indent="0" algn="ctr" eaLnBrk="1" hangingPunct="1">
              <a:buFont typeface="Arial" charset="0"/>
              <a:buNone/>
            </a:pPr>
            <a:r>
              <a:rPr lang="ru-RU" sz="1100" smtClean="0">
                <a:latin typeface="Times New Roman" pitchFamily="18" charset="0"/>
                <a:cs typeface="Times New Roman" pitchFamily="18" charset="0"/>
              </a:rPr>
              <a:t>ежемесячная денежная выплата в размере 8 013 рублей при рождении после 31 декабря 2012 года третьего ребенка (родного, усыновленного) или последующих детей (родных, усыновленных) до достижения ребенком возраста трех лет</a:t>
            </a:r>
          </a:p>
        </p:txBody>
      </p:sp>
      <p:sp>
        <p:nvSpPr>
          <p:cNvPr id="4" name="Прямоугольник с двумя усеченными противолежащими углами 3"/>
          <p:cNvSpPr/>
          <p:nvPr/>
        </p:nvSpPr>
        <p:spPr>
          <a:xfrm>
            <a:off x="141288" y="1196975"/>
            <a:ext cx="6086475" cy="830263"/>
          </a:xfrm>
          <a:prstGeom prst="snip2Diag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Областной закон от 22.06.2012 № 882-ЗС «О ежемесячной денежной выплате на третьего ребенка или последующих детей гражданам Российской Федерации, проживающим на территории Ростовской области»</a:t>
            </a:r>
          </a:p>
        </p:txBody>
      </p:sp>
      <p:sp>
        <p:nvSpPr>
          <p:cNvPr id="5" name="Прямоугольник с двумя усеченными противолежащими углами 4"/>
          <p:cNvSpPr/>
          <p:nvPr/>
        </p:nvSpPr>
        <p:spPr>
          <a:xfrm>
            <a:off x="141288" y="2744788"/>
            <a:ext cx="6086475" cy="801687"/>
          </a:xfrm>
          <a:prstGeom prst="snip2Diag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Областной закон от 18.11.2011 № 727-ЗС «О региональном материнском капитале»</a:t>
            </a:r>
          </a:p>
        </p:txBody>
      </p:sp>
      <p:sp>
        <p:nvSpPr>
          <p:cNvPr id="65541" name="Объект 2"/>
          <p:cNvSpPr txBox="1">
            <a:spLocks/>
          </p:cNvSpPr>
          <p:nvPr/>
        </p:nvSpPr>
        <p:spPr bwMode="auto">
          <a:xfrm>
            <a:off x="141288" y="3633788"/>
            <a:ext cx="6086475" cy="108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ru-RU" sz="1200">
                <a:latin typeface="Times New Roman" pitchFamily="18" charset="0"/>
                <a:cs typeface="Times New Roman" pitchFamily="18" charset="0"/>
              </a:rPr>
              <a:t>региональный материнский капитал в размере 117 754 рублей при рождении (усыновлении) третьего ребенка или последующих детей может быть направлен на: улучшение жилищных условий, получение ребенком (детьми) образования, лечения, приобретение автотранспортного средства, компенсацию расходов, связанных с газификацией, подключением к централизованным системам холодного водоснабжения, устройством бытовых колодцев и скважин для целей водоснабжения</a:t>
            </a:r>
          </a:p>
        </p:txBody>
      </p:sp>
      <p:sp>
        <p:nvSpPr>
          <p:cNvPr id="7" name="Прямоугольник с двумя усеченными противолежащими углами 6"/>
          <p:cNvSpPr/>
          <p:nvPr/>
        </p:nvSpPr>
        <p:spPr>
          <a:xfrm>
            <a:off x="141288" y="4894263"/>
            <a:ext cx="6086475" cy="971550"/>
          </a:xfrm>
          <a:prstGeom prst="snip2Diag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Областной закон от 22.10.2004 № 176-ЗС «О пособии на ребенка гражданам, проживающим на территории Ростовской области»</a:t>
            </a:r>
          </a:p>
        </p:txBody>
      </p:sp>
      <p:sp>
        <p:nvSpPr>
          <p:cNvPr id="65543" name="Объект 2"/>
          <p:cNvSpPr txBox="1">
            <a:spLocks/>
          </p:cNvSpPr>
          <p:nvPr/>
        </p:nvSpPr>
        <p:spPr bwMode="auto">
          <a:xfrm>
            <a:off x="141288" y="6038850"/>
            <a:ext cx="6086475" cy="62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ru-RU" sz="1400">
                <a:latin typeface="Times New Roman" pitchFamily="18" charset="0"/>
                <a:cs typeface="Times New Roman" pitchFamily="18" charset="0"/>
              </a:rPr>
              <a:t>пособие на ребенка в размере 389 рублей на более чем 4 тыс. детей из малоимущих семей</a:t>
            </a:r>
          </a:p>
        </p:txBody>
      </p:sp>
      <p:sp>
        <p:nvSpPr>
          <p:cNvPr id="9" name="Блок-схема: перфолента 8"/>
          <p:cNvSpPr/>
          <p:nvPr/>
        </p:nvSpPr>
        <p:spPr>
          <a:xfrm>
            <a:off x="6372225" y="981075"/>
            <a:ext cx="2143125" cy="1668463"/>
          </a:xfrm>
          <a:prstGeom prst="flowChartPunchedTap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2017 год – 19466,9 тыс. рублей,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2018 год – 15058,0 тыс. рублей,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2019 год – 18134,8 тыс. рублей</a:t>
            </a:r>
          </a:p>
        </p:txBody>
      </p:sp>
      <p:sp>
        <p:nvSpPr>
          <p:cNvPr id="10" name="Блок-схема: перфолента 9"/>
          <p:cNvSpPr/>
          <p:nvPr/>
        </p:nvSpPr>
        <p:spPr>
          <a:xfrm>
            <a:off x="6550025" y="3084513"/>
            <a:ext cx="1965325" cy="1422400"/>
          </a:xfrm>
          <a:prstGeom prst="flowChartPunchedTap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2017 – 2019 годы по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3292,8 тыс. рублей</a:t>
            </a:r>
          </a:p>
        </p:txBody>
      </p:sp>
      <p:sp>
        <p:nvSpPr>
          <p:cNvPr id="11" name="Блок-схема: перфолента 10"/>
          <p:cNvSpPr/>
          <p:nvPr/>
        </p:nvSpPr>
        <p:spPr>
          <a:xfrm>
            <a:off x="6550025" y="4894263"/>
            <a:ext cx="1965325" cy="1422400"/>
          </a:xfrm>
          <a:prstGeom prst="flowChartPunchedTap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2017 год – 19946,8 тыс. рублей,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2018 год – 20748,7 тыс. рублей,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2019 год – 21581,0 тыс. рублей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628650" y="68263"/>
            <a:ext cx="7886700" cy="442912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Меры социальной поддержки тыла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136650" y="773113"/>
            <a:ext cx="6575425" cy="72231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Областной закон от 22.10.2004 № 163-ЗС «О социальной поддержке тружеников тыла»</a:t>
            </a: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628650" y="1495425"/>
            <a:ext cx="2754313" cy="411163"/>
          </a:xfrm>
          <a:prstGeom prst="round2Diag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243 труженика тыла</a:t>
            </a: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3900488" y="1649413"/>
            <a:ext cx="4416425" cy="933450"/>
          </a:xfrm>
          <a:prstGeom prst="round2Diag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2017 год – 274,3 тыс. рублей,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2018 год – 278,7 тыс. рублей,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2019 год – 282,6 тыс. рублей</a:t>
            </a:r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1136650" y="2868613"/>
            <a:ext cx="7180263" cy="654050"/>
          </a:xfrm>
          <a:prstGeom prst="flowChartAlternateProcess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бесплатное изготовление и ремонт зубных протезов</a:t>
            </a:r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1136650" y="3671888"/>
            <a:ext cx="7180263" cy="954087"/>
          </a:xfrm>
          <a:prstGeom prst="flowChartAlternateProcess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бесплатный проезд на территории Ростовской области независимо от места регистрации на всех видах городского пассажирского транспорта (кроме такси), на автомобильном транспорте общего пользования (кроме такси) пригородных и внутрирайонных маршрутов</a:t>
            </a:r>
          </a:p>
        </p:txBody>
      </p:sp>
      <p:sp>
        <p:nvSpPr>
          <p:cNvPr id="11" name="Стрелка вниз 10"/>
          <p:cNvSpPr/>
          <p:nvPr/>
        </p:nvSpPr>
        <p:spPr>
          <a:xfrm>
            <a:off x="5678488" y="2582863"/>
            <a:ext cx="271462" cy="285750"/>
          </a:xfrm>
          <a:prstGeom prst="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Блок-схема: альтернативный процесс 11"/>
          <p:cNvSpPr/>
          <p:nvPr/>
        </p:nvSpPr>
        <p:spPr>
          <a:xfrm>
            <a:off x="1136650" y="4745038"/>
            <a:ext cx="7180263" cy="1374775"/>
          </a:xfrm>
          <a:prstGeom prst="flowChartAlternateProcess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бесплатный проезд на железнодорожном транспорте пригородного сообщения, на автомобильном транспорте пригородного межмуниципального и междугородного внутриобластного сообщений и оплата в размере 50 % стоимости проезда на водном транспорте пригородного сообщения</a:t>
            </a:r>
          </a:p>
        </p:txBody>
      </p:sp>
      <p:sp>
        <p:nvSpPr>
          <p:cNvPr id="13" name="Блок-схема: альтернативный процесс 12"/>
          <p:cNvSpPr/>
          <p:nvPr/>
        </p:nvSpPr>
        <p:spPr>
          <a:xfrm>
            <a:off x="1136650" y="6207125"/>
            <a:ext cx="7180263" cy="447675"/>
          </a:xfrm>
          <a:prstGeom prst="flowChartAlternateProcess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оплата 50 % стоимости лекарств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628650" y="26988"/>
            <a:ext cx="7886700" cy="425450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Меры социальной поддержки ветеранов труда и ветеранов труда Константиновского района </a:t>
            </a: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395288" y="452438"/>
            <a:ext cx="4105275" cy="609600"/>
          </a:xfrm>
          <a:prstGeom prst="round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Областной закон от 02.10.2004 №175-ЗС «О социальной поддержке ветеранов труда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7" name="Прямоугольник с двумя усеченными противолежащими углами 6"/>
          <p:cNvSpPr/>
          <p:nvPr/>
        </p:nvSpPr>
        <p:spPr>
          <a:xfrm>
            <a:off x="4851400" y="452438"/>
            <a:ext cx="3824288" cy="609600"/>
          </a:xfrm>
          <a:prstGeom prst="snip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Областной закон от 20.09.2007 № 763-ЗС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 ветеранах труда Ростовской области»</a:t>
            </a: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395288" y="1125538"/>
            <a:ext cx="3841750" cy="481012"/>
          </a:xfrm>
          <a:prstGeom prst="round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2014 ветеранов труда</a:t>
            </a:r>
          </a:p>
        </p:txBody>
      </p:sp>
      <p:sp>
        <p:nvSpPr>
          <p:cNvPr id="9" name="Прямоугольник с двумя усеченными противолежащими углами 8"/>
          <p:cNvSpPr/>
          <p:nvPr/>
        </p:nvSpPr>
        <p:spPr>
          <a:xfrm>
            <a:off x="4851400" y="1125538"/>
            <a:ext cx="3824288" cy="481012"/>
          </a:xfrm>
          <a:prstGeom prst="snip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517 ветеранов труда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Ростовской области</a:t>
            </a: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395288" y="1700213"/>
            <a:ext cx="3841750" cy="785812"/>
          </a:xfrm>
          <a:prstGeom prst="round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2017 год – 17751,6 тыс. рублей,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2018 год – 18249,6 тыс. рублей,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2019 год – 18763,9 тыс. рублей</a:t>
            </a:r>
          </a:p>
        </p:txBody>
      </p:sp>
      <p:sp>
        <p:nvSpPr>
          <p:cNvPr id="12" name="Прямоугольник с двумя усеченными противолежащими углами 11"/>
          <p:cNvSpPr/>
          <p:nvPr/>
        </p:nvSpPr>
        <p:spPr>
          <a:xfrm>
            <a:off x="4851400" y="1700213"/>
            <a:ext cx="3824288" cy="785812"/>
          </a:xfrm>
          <a:prstGeom prst="snip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2017 год – 5179,3 тыс. рублей,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2018 год – 5302,0 тыс. рублей,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2019 год – 5450,1 тыс. рублей</a:t>
            </a:r>
          </a:p>
        </p:txBody>
      </p:sp>
      <p:sp>
        <p:nvSpPr>
          <p:cNvPr id="13" name="Прямоугольник с двумя скругленными противолежащими углами 12"/>
          <p:cNvSpPr/>
          <p:nvPr/>
        </p:nvSpPr>
        <p:spPr>
          <a:xfrm>
            <a:off x="395288" y="3017838"/>
            <a:ext cx="8120062" cy="342900"/>
          </a:xfrm>
          <a:prstGeom prst="round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бесплатное изготовление и ремонт зубных протезов</a:t>
            </a:r>
          </a:p>
        </p:txBody>
      </p:sp>
      <p:sp>
        <p:nvSpPr>
          <p:cNvPr id="15" name="Стрелка вниз 14"/>
          <p:cNvSpPr/>
          <p:nvPr/>
        </p:nvSpPr>
        <p:spPr>
          <a:xfrm>
            <a:off x="2147888" y="2579688"/>
            <a:ext cx="307975" cy="3444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6411913" y="2579688"/>
            <a:ext cx="309562" cy="3444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Прямоугольник с двумя скругленными противолежащими углами 16"/>
          <p:cNvSpPr/>
          <p:nvPr/>
        </p:nvSpPr>
        <p:spPr>
          <a:xfrm>
            <a:off x="395288" y="3454400"/>
            <a:ext cx="8120062" cy="895350"/>
          </a:xfrm>
          <a:prstGeom prst="round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бесплатный проезд на территории Ростовской области независимо от места регистрации на всех видах городского пассажирского транспорта (кроме такси), на автомобильном транспорте общего пользования (кроме такси) пригородных и внутрирайонных маршрутов</a:t>
            </a:r>
          </a:p>
        </p:txBody>
      </p:sp>
      <p:sp>
        <p:nvSpPr>
          <p:cNvPr id="18" name="Прямоугольник с двумя скругленными противолежащими углами 17"/>
          <p:cNvSpPr/>
          <p:nvPr/>
        </p:nvSpPr>
        <p:spPr>
          <a:xfrm>
            <a:off x="395288" y="4440238"/>
            <a:ext cx="8120062" cy="1049337"/>
          </a:xfrm>
          <a:prstGeom prst="round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бесплатный проезд на железнодорожном транспорте пригородного сообщения и на автомобильном транспорте пригородного межмуниципального и междугородного внутриобластного сообщений и оплата в размере 50 % стоимости проезда на водном транспорте пригородного сообщения в сроки действия сезонных тарифов</a:t>
            </a:r>
          </a:p>
        </p:txBody>
      </p:sp>
      <p:sp>
        <p:nvSpPr>
          <p:cNvPr id="19" name="Прямоугольник с двумя скругленными противолежащими углами 18"/>
          <p:cNvSpPr/>
          <p:nvPr/>
        </p:nvSpPr>
        <p:spPr>
          <a:xfrm>
            <a:off x="395288" y="5580063"/>
            <a:ext cx="8120062" cy="1049337"/>
          </a:xfrm>
          <a:prstGeom prst="round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Компенсация в размере 50 %: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расходов на оплату жилого помещения и коммунальных услуг;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затрат на абонентскую плату за пользование услуг связи (телефон и радио)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WordArt 49"/>
          <p:cNvSpPr>
            <a:spLocks noChangeArrowheads="1" noChangeShapeType="1" noTextEdit="1"/>
          </p:cNvSpPr>
          <p:nvPr/>
        </p:nvSpPr>
        <p:spPr bwMode="auto">
          <a:xfrm>
            <a:off x="755650" y="620713"/>
            <a:ext cx="8077200" cy="276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Показатели прогноза социально-экономического развития Константиновского района </a:t>
            </a:r>
          </a:p>
        </p:txBody>
      </p:sp>
      <p:graphicFrame>
        <p:nvGraphicFramePr>
          <p:cNvPr id="20546" name="Group 66"/>
          <p:cNvGraphicFramePr>
            <a:graphicFrameLocks noGrp="1"/>
          </p:cNvGraphicFramePr>
          <p:nvPr/>
        </p:nvGraphicFramePr>
        <p:xfrm>
          <a:off x="971550" y="1052513"/>
          <a:ext cx="7416800" cy="5113339"/>
        </p:xfrm>
        <a:graphic>
          <a:graphicData uri="http://schemas.openxmlformats.org/drawingml/2006/table">
            <a:tbl>
              <a:tblPr/>
              <a:tblGrid>
                <a:gridCol w="2471738"/>
                <a:gridCol w="1984375"/>
                <a:gridCol w="1506537"/>
                <a:gridCol w="1454150"/>
              </a:tblGrid>
              <a:tr h="1881188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Совокупный объем отгруженных товаров, работ и услуг, выполненных собственными силами (в сопоставимых ценах) (тыс. руб.)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Прибыль прибыльных предприятий (в действующих ценах) (тыс. руб.)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Фонд заработной платы 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(в действующих ценах, тыс.рублей)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2015 (отчёт)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236782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287338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1219996.1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Темп роста, % к предыдущему году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102.8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135.9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98.7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2016 (прогноз)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244404.9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317555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1226241.2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Темп роста, % к предыдущему году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103.2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110.5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100.5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2017 (прогноз)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272058.6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337395.8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1301300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Темп роста, % к предыдущему году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104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106.2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106.1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2018 (прогноз)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299915.1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356456.8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1384245.8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Темп роста, % к предыдущему году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104.3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105.6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106.4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2019 (прогноз)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330350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374409.1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1465156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5475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Темп роста, % к предыдущему году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104.8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105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105.8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Заголовок 1"/>
          <p:cNvSpPr txBox="1">
            <a:spLocks/>
          </p:cNvSpPr>
          <p:nvPr/>
        </p:nvSpPr>
        <p:spPr bwMode="auto">
          <a:xfrm>
            <a:off x="628650" y="26988"/>
            <a:ext cx="7886700" cy="58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Меры социальной поддержки граждан, пострадавших от политических репрессий</a:t>
            </a: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1768475" y="760413"/>
            <a:ext cx="4992688" cy="609600"/>
          </a:xfrm>
          <a:prstGeom prst="round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Областной закон от 22.10.2004 № 164-ЗС «О социальной поддержке граждан, пострадавших от политических репрессий»</a:t>
            </a: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1768475" y="1398588"/>
            <a:ext cx="4992688" cy="396875"/>
          </a:xfrm>
          <a:prstGeom prst="round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 граждан, пострадавших от политических репрессий</a:t>
            </a: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2455863" y="1855788"/>
            <a:ext cx="3429000" cy="785812"/>
          </a:xfrm>
          <a:prstGeom prst="round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2017 год – 458,5 тыс. рублей,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2018 год – 473,6 тыс. рублей,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2019 год – 489,3 тыс. рублей</a:t>
            </a:r>
          </a:p>
        </p:txBody>
      </p:sp>
      <p:sp>
        <p:nvSpPr>
          <p:cNvPr id="8" name="Стрелка вниз 7"/>
          <p:cNvSpPr/>
          <p:nvPr/>
        </p:nvSpPr>
        <p:spPr>
          <a:xfrm>
            <a:off x="4017963" y="2670175"/>
            <a:ext cx="307975" cy="3460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917575" y="3032125"/>
            <a:ext cx="7902575" cy="342900"/>
          </a:xfrm>
          <a:prstGeom prst="round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бесплатное изготовление и ремонт зубных протезов</a:t>
            </a:r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917575" y="3463925"/>
            <a:ext cx="7902575" cy="893763"/>
          </a:xfrm>
          <a:prstGeom prst="round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бесплатный проезд на территории Ростовской области независимо от места регистрации на всех видах городского пассажирского транспорта (кроме такси), на автомобильном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транспорте общего пользования (кроме такси) пригородных и внутрирайонных маршрутов</a:t>
            </a: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917575" y="4419600"/>
            <a:ext cx="7902575" cy="642938"/>
          </a:xfrm>
          <a:prstGeom prst="round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бесплатный проезд на железнодорожном водном транспорте пригородного сообщения 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автомобильном транспорте пригородного межмуниципального сообщения</a:t>
            </a:r>
          </a:p>
        </p:txBody>
      </p:sp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917575" y="5162550"/>
            <a:ext cx="7902575" cy="1047750"/>
          </a:xfrm>
          <a:prstGeom prst="round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компенсация расходов: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на оплату жилого помещения и коммунальных услуг в размере 50 %;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за установку телефона;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стоимости проезда по территории РФ туда и обратно один раз в год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628650" y="587546"/>
            <a:ext cx="7886700" cy="89526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ru-RU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Социальное обслуживание граждан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227138" y="1895475"/>
            <a:ext cx="6691312" cy="23971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финансовое обеспечение выполнения Центром социального обслуживания граждан пожилого возраста и инвалидов муниципального задания будет направлено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2017 году – 41433,7 тыс. рублей,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2018 году – 41471,3 тыс. рублей,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2019 году – 42637,6 тыс. рублей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628650" y="587546"/>
            <a:ext cx="7886700" cy="89526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ru-RU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потребности в услугах социальной сферы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308100" y="1903413"/>
            <a:ext cx="6689725" cy="15811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Планируемое количество получателей социальных услуг в муниципальном учреждении «Центр социального облуживания граждан пожилого возраста и инвалидов Константиновского района» 2017 – 2019 по 1165 человек  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8064897" cy="1080120"/>
          </a:xfrm>
        </p:spPr>
        <p:txBody>
          <a:bodyPr/>
          <a:lstStyle/>
          <a:p>
            <a:pPr algn="ctr">
              <a:defRPr/>
            </a:pPr>
            <a:r>
              <a:rPr lang="ru-RU" sz="2000" dirty="0" smtClean="0"/>
              <a:t>Поддержка детей-сирот и детей, оставшихся без попечения родителей, семей, имеющих детей</a:t>
            </a:r>
            <a:br>
              <a:rPr lang="ru-RU" sz="2000" dirty="0" smtClean="0"/>
            </a:br>
            <a:r>
              <a:rPr lang="ru-RU" sz="2000" dirty="0" smtClean="0"/>
              <a:t>                                                                                         </a:t>
            </a:r>
            <a:r>
              <a:rPr lang="ru-RU" sz="2000" dirty="0" err="1" smtClean="0"/>
              <a:t>тыс.руб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3"/>
          </p:nvPr>
        </p:nvGraphicFramePr>
        <p:xfrm>
          <a:off x="468313" y="1484313"/>
          <a:ext cx="8280400" cy="4348165"/>
        </p:xfrm>
        <a:graphic>
          <a:graphicData uri="http://schemas.openxmlformats.org/drawingml/2006/table">
            <a:tbl>
              <a:tblPr/>
              <a:tblGrid>
                <a:gridCol w="4156075"/>
                <a:gridCol w="931862"/>
                <a:gridCol w="1023938"/>
                <a:gridCol w="1117600"/>
                <a:gridCol w="1050925"/>
              </a:tblGrid>
              <a:tr h="463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Вид поддержки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 год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 год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 год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год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699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Поддержка граждан, усыновивших (удочеривших) ребенка (детей), в части назначения и выплаты единовременного денежного пособия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30,0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60,0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60,0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60,0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Поддержка детей-сирот и детей, оставшихся без попечения родителей, в части содержания в приемных семьях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5969,5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6023,6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6568,3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7227,2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</a:tr>
              <a:tr h="5699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Поддержка детей-сирот и детей, оставшихся без попечения родителей, в части ежемесячного денежного содержания в семьях опекунов или попечителей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10004,4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10307,9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10474,8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10873,8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</a:tr>
              <a:tr h="7604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Поддержка лиц из числа детей-сирот и детей, оставшихся без попечения родителей, продолжающих обучение в муниципальных общеобразовательных учреждениях после достижения ими 18 лет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103,6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56,7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177,0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171,0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</a:tr>
              <a:tr h="9509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Поддержка детей-сирот и детей, оставшихся без попечения родителей, обучающихся в муниципальных общеобразовательных учреждениях, в части обеспечения бесплатным проездом на городском, пригородном, в сельской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местности-внутрирайонном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транспорте (кроме такси)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162,4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171,0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171,0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184,1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</a:tr>
              <a:tr h="5699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Компенсация родительской платы за присмотр и уход за детьми в образовательной организации, реализующей образовательную программу дошкольного образования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2725,6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3844,2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3844,2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3844,2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0"/>
            <a:ext cx="7776863" cy="1143000"/>
          </a:xfrm>
        </p:spPr>
        <p:txBody>
          <a:bodyPr/>
          <a:lstStyle/>
          <a:p>
            <a:pPr algn="ctr">
              <a:defRPr/>
            </a:pPr>
            <a:r>
              <a:rPr lang="ru-RU" sz="2000" dirty="0" smtClean="0"/>
              <a:t>Количество получателей социальной </a:t>
            </a:r>
            <a:br>
              <a:rPr lang="ru-RU" sz="2000" dirty="0" smtClean="0"/>
            </a:br>
            <a:r>
              <a:rPr lang="ru-RU" sz="2000" dirty="0" smtClean="0"/>
              <a:t>поддержки  </a:t>
            </a:r>
            <a:br>
              <a:rPr lang="ru-RU" sz="2000" dirty="0" smtClean="0"/>
            </a:br>
            <a:r>
              <a:rPr lang="ru-RU" sz="2000" dirty="0" smtClean="0"/>
              <a:t>						человек</a:t>
            </a:r>
            <a:br>
              <a:rPr lang="ru-RU" sz="2000" dirty="0" smtClean="0"/>
            </a:br>
            <a:endParaRPr lang="ru-RU" sz="2000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quarter" idx="13"/>
          </p:nvPr>
        </p:nvGraphicFramePr>
        <p:xfrm>
          <a:off x="827088" y="1628775"/>
          <a:ext cx="7777162" cy="4500565"/>
        </p:xfrm>
        <a:graphic>
          <a:graphicData uri="http://schemas.openxmlformats.org/drawingml/2006/table">
            <a:tbl>
              <a:tblPr/>
              <a:tblGrid>
                <a:gridCol w="4713287"/>
                <a:gridCol w="760413"/>
                <a:gridCol w="647700"/>
                <a:gridCol w="792162"/>
                <a:gridCol w="863600"/>
              </a:tblGrid>
              <a:tr h="347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Вид поддержки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Поддержка граждан, усыновивших (удочеривших) ребенка (детей), в части назначения и выплаты единовременного денежного пособия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</a:tr>
              <a:tr h="5127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Поддержка детей-сирот и детей, оставшихся без попечения родителей, в части содержания в приемных семьях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</a:tr>
              <a:tr h="6842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Поддержка детей-сирот и детей, оставшихся без попечения родителей, в части ежемесячного денежного содержания в семьях опекунов или попечителей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</a:tr>
              <a:tr h="7461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Поддержка лиц из числа детей-сирот и детей, оставшихся без попечения родителей, продолжающих обучение в муниципальных общеобразовательных учреждениях после достижения ими 18 лет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</a:tr>
              <a:tr h="10080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Поддержка детей-сирот и детей, оставшихся без попечения родителей, обучающихся в муниципальных общеобразовательных учреждениях, в части обеспечения бесплатным проездом на городском, пригородном, в сельской местности-внутрирайонном транспорте (кроме такси)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</a:tr>
              <a:tr h="6842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Компенсация родительской платы за присмотр и уход за детьми в образовательной организации, реализующей образовательную программу дошкольного образования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1244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1258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1258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1258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620688"/>
            <a:ext cx="7848872" cy="1143000"/>
          </a:xfrm>
        </p:spPr>
        <p:txBody>
          <a:bodyPr/>
          <a:lstStyle/>
          <a:p>
            <a:pPr>
              <a:buFont typeface="Georgia" pitchFamily="18" charset="0"/>
              <a:buNone/>
              <a:defRPr/>
            </a:pPr>
            <a:r>
              <a:rPr lang="ru-RU" sz="2000" dirty="0" smtClean="0"/>
              <a:t>Расходы на поддержку сельского хозяйства и малого и среднего предпринимательства на 2017-2019 годы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50179" name="Содержимое 4"/>
          <p:cNvGraphicFramePr>
            <a:graphicFrameLocks noGrp="1"/>
          </p:cNvGraphicFramePr>
          <p:nvPr>
            <p:ph sz="quarter" idx="13"/>
          </p:nvPr>
        </p:nvGraphicFramePr>
        <p:xfrm>
          <a:off x="920750" y="2298700"/>
          <a:ext cx="7950200" cy="4079875"/>
        </p:xfrm>
        <a:graphic>
          <a:graphicData uri="http://schemas.openxmlformats.org/presentationml/2006/ole">
            <p:oleObj spid="_x0000_s50179" r:id="rId3" imgW="7949873" imgH="4078577" progId="Excel.Sheet.8">
              <p:embed/>
            </p:oleObj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одержимое 2"/>
          <p:cNvGraphicFramePr>
            <a:graphicFrameLocks noGrp="1"/>
          </p:cNvGraphicFramePr>
          <p:nvPr>
            <p:ph/>
          </p:nvPr>
        </p:nvGraphicFramePr>
        <p:xfrm>
          <a:off x="1143000" y="1196752"/>
          <a:ext cx="7317432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83568" y="188640"/>
            <a:ext cx="8208912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n-cs"/>
              </a:rPr>
              <a:t>Планируемые результаты поддержки экономики района за три года</a:t>
            </a:r>
          </a:p>
          <a:p>
            <a:pPr algn="ctr">
              <a:defRPr/>
            </a:pP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+mn-cs"/>
            </a:endParaRPr>
          </a:p>
          <a:p>
            <a:pPr algn="ctr">
              <a:defRPr/>
            </a:pPr>
            <a:r>
              <a:rPr lang="ru-RU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n-cs"/>
              </a:rPr>
              <a:t>Сельскохозяйственное производство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+mn-cs"/>
            </a:endParaRPr>
          </a:p>
          <a:p>
            <a:pPr>
              <a:defRPr/>
            </a:pP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+mn-cs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326" name="Group 78"/>
          <p:cNvGraphicFramePr>
            <a:graphicFrameLocks noGrp="1"/>
          </p:cNvGraphicFramePr>
          <p:nvPr/>
        </p:nvGraphicFramePr>
        <p:xfrm>
          <a:off x="323850" y="1397000"/>
          <a:ext cx="8351838" cy="3830639"/>
        </p:xfrm>
        <a:graphic>
          <a:graphicData uri="http://schemas.openxmlformats.org/drawingml/2006/table">
            <a:tbl>
              <a:tblPr/>
              <a:tblGrid>
                <a:gridCol w="2879725"/>
                <a:gridCol w="647700"/>
                <a:gridCol w="576263"/>
                <a:gridCol w="720725"/>
                <a:gridCol w="647700"/>
                <a:gridCol w="576262"/>
                <a:gridCol w="576263"/>
                <a:gridCol w="503237"/>
                <a:gridCol w="711200"/>
                <a:gridCol w="512763"/>
              </a:tblGrid>
              <a:tr h="169863">
                <a:tc rowSpan="3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Направление государственной поддержки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380" marR="273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9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Предусмотрено средств, тыс. рублей, в том числе за счет средств: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380" marR="273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14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 год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380" marR="273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 год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380" marR="273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год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380" marR="273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827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380" marR="273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Федерального бюджета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380" marR="273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Областного бюджета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380" marR="273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380" marR="273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Федерального бюджета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380" marR="273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Областного бюджета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380" marR="273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380" marR="273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Федерального бюджета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380" marR="273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Областного бюджета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380" marR="273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6050">
                <a:tc gridSpan="10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Государственная поддержка отраслей растениеводства и животноводства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380" marR="273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27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Оказание несвязанной поддержки сельскохозяйственным товаропроизводителям  в области растениеводства</a:t>
                      </a:r>
                    </a:p>
                  </a:txBody>
                  <a:tcPr marL="27380" marR="273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2 202,9</a:t>
                      </a:r>
                    </a:p>
                  </a:txBody>
                  <a:tcPr marL="27380" marR="273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1 806,2</a:t>
                      </a:r>
                    </a:p>
                  </a:txBody>
                  <a:tcPr marL="27380" marR="273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396,7</a:t>
                      </a:r>
                    </a:p>
                  </a:txBody>
                  <a:tcPr marL="27380" marR="273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2 202,9</a:t>
                      </a:r>
                    </a:p>
                  </a:txBody>
                  <a:tcPr marL="27380" marR="273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1 806,2</a:t>
                      </a:r>
                    </a:p>
                  </a:txBody>
                  <a:tcPr marL="27380" marR="273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396,7</a:t>
                      </a:r>
                    </a:p>
                  </a:txBody>
                  <a:tcPr marL="27380" marR="273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2 202,9</a:t>
                      </a:r>
                    </a:p>
                  </a:txBody>
                  <a:tcPr marL="27380" marR="273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1 806,2</a:t>
                      </a:r>
                    </a:p>
                  </a:txBody>
                  <a:tcPr marL="27380" marR="273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396,7</a:t>
                      </a:r>
                    </a:p>
                  </a:txBody>
                  <a:tcPr marL="27380" marR="273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12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оказание содействия достижению целевых показателей                                                                                                                 реализации региональных программ развития агропромышленного комплекса</a:t>
                      </a:r>
                    </a:p>
                  </a:txBody>
                  <a:tcPr marL="27380" marR="273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166,6</a:t>
                      </a:r>
                    </a:p>
                  </a:txBody>
                  <a:tcPr marL="27380" marR="273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136,6</a:t>
                      </a:r>
                    </a:p>
                  </a:txBody>
                  <a:tcPr marL="27380" marR="273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30,0</a:t>
                      </a:r>
                    </a:p>
                  </a:txBody>
                  <a:tcPr marL="27380" marR="273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166,6</a:t>
                      </a:r>
                    </a:p>
                  </a:txBody>
                  <a:tcPr marL="27380" marR="273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136,6</a:t>
                      </a:r>
                    </a:p>
                  </a:txBody>
                  <a:tcPr marL="27380" marR="273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30,0</a:t>
                      </a:r>
                    </a:p>
                  </a:txBody>
                  <a:tcPr marL="27380" marR="273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166,6</a:t>
                      </a:r>
                    </a:p>
                  </a:txBody>
                  <a:tcPr marL="27380" marR="273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136,6</a:t>
                      </a:r>
                    </a:p>
                  </a:txBody>
                  <a:tcPr marL="27380" marR="273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30,0</a:t>
                      </a:r>
                    </a:p>
                  </a:txBody>
                  <a:tcPr marL="27380" marR="273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9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380" marR="273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2 369,5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380" marR="273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1 942,8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380" marR="273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426,7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380" marR="273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2 369,5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380" marR="273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1 942,8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380" marR="273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426,7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380" marR="273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2 369,5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380" marR="273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1 942,8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380" marR="273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426,7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380" marR="273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39552" y="404664"/>
            <a:ext cx="8136904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cs typeface="+mn-cs"/>
              </a:rPr>
              <a:t>Развития сельскохозяйственного производства и АПК</a:t>
            </a:r>
          </a:p>
          <a:p>
            <a:pPr algn="ctr">
              <a:defRPr/>
            </a:pPr>
            <a:r>
              <a:rPr lang="ru-RU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cs typeface="+mn-cs"/>
              </a:rPr>
              <a:t>в Константиновском районе на период 2017-2019 годов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одержимое 2"/>
          <p:cNvGraphicFramePr>
            <a:graphicFrameLocks noGrp="1"/>
          </p:cNvGraphicFramePr>
          <p:nvPr>
            <p:ph/>
          </p:nvPr>
        </p:nvGraphicFramePr>
        <p:xfrm>
          <a:off x="467544" y="1412776"/>
          <a:ext cx="8208912" cy="47831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6802" name="TextBox 3"/>
          <p:cNvSpPr txBox="1">
            <a:spLocks noChangeArrowheads="1"/>
          </p:cNvSpPr>
          <p:nvPr/>
        </p:nvSpPr>
        <p:spPr bwMode="auto">
          <a:xfrm>
            <a:off x="468313" y="188913"/>
            <a:ext cx="8207375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/>
              <a:t>Планируемые результаты поддержки экономики района за три года</a:t>
            </a:r>
            <a:endParaRPr lang="ru-RU"/>
          </a:p>
          <a:p>
            <a:r>
              <a:rPr lang="ru-RU" b="1"/>
              <a:t> </a:t>
            </a:r>
            <a:endParaRPr lang="ru-RU"/>
          </a:p>
          <a:p>
            <a:pPr algn="ctr"/>
            <a:r>
              <a:rPr lang="ru-RU" b="1" i="1"/>
              <a:t>Малое и среднее предпринимательство</a:t>
            </a:r>
            <a:endParaRPr lang="ru-RU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одержимое 2"/>
          <p:cNvGraphicFramePr>
            <a:graphicFrameLocks noGrp="1"/>
          </p:cNvGraphicFramePr>
          <p:nvPr>
            <p:ph/>
          </p:nvPr>
        </p:nvGraphicFramePr>
        <p:xfrm>
          <a:off x="827088" y="1989138"/>
          <a:ext cx="7589008" cy="303589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442233"/>
                <a:gridCol w="2382303"/>
                <a:gridCol w="1028308"/>
                <a:gridCol w="828666"/>
                <a:gridCol w="907498"/>
              </a:tblGrid>
              <a:tr h="37084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/>
                        <a:t>Направление поддержки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/>
                        <a:t>Целевые группы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/>
                        <a:t>Объём расходов (тыс. руб.)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581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/>
                        <a:t>2017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/>
                        <a:t>2018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/>
                        <a:t>2019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/>
                        <a:t>Создание благоприятных условий для привлечения инвестиций в Константиновский район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/>
                        <a:t>Свыше 10 реализуемых </a:t>
                      </a:r>
                      <a:r>
                        <a:rPr lang="ru-RU" sz="1400" dirty="0" err="1"/>
                        <a:t>инвестпроектов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/>
                        <a:t>95,4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/>
                        <a:t>95,4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/>
                        <a:t>95,4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/>
                        <a:t>Развитие субъектов малого и среднего предпринимательства в Константиновском районе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/>
                        <a:t>Свыше 1200 малых и средних предприятий включая </a:t>
                      </a:r>
                      <a:r>
                        <a:rPr lang="ru-RU" sz="1400" dirty="0" err="1"/>
                        <a:t>ИП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/>
                        <a:t>761,2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/>
                        <a:t>761,2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/>
                        <a:t>761,2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27584" y="476672"/>
            <a:ext cx="7848871" cy="1200329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ПЛАНИРУЕМЫЕ РАСХОДЫ БЮДЖЕТА КОНСТАНТИНОВСКОГО РАЙОНА НА ПОДДЕРЖКУ БИЗНЕСА</a:t>
            </a: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3887" name="Group 159"/>
          <p:cNvGraphicFramePr>
            <a:graphicFrameLocks noGrp="1"/>
          </p:cNvGraphicFramePr>
          <p:nvPr>
            <p:ph idx="1"/>
          </p:nvPr>
        </p:nvGraphicFramePr>
        <p:xfrm>
          <a:off x="1143000" y="744908"/>
          <a:ext cx="7389441" cy="4968267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1623748"/>
                <a:gridCol w="2312164"/>
                <a:gridCol w="1757833"/>
                <a:gridCol w="1695696"/>
              </a:tblGrid>
              <a:tr h="1241054">
                <a:tc gridSpan="4">
                  <a:txBody>
                    <a:bodyPr/>
                    <a:lstStyle/>
                    <a:p>
                      <a:pPr marL="228600" marR="0" lvl="0" indent="-182563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spc="0" normalizeH="0" baseline="0" dirty="0" smtClean="0">
                          <a:ln w="18000">
                            <a:solidFill>
                              <a:schemeClr val="accent2">
                                <a:satMod val="140000"/>
                              </a:schemeClr>
                            </a:solidFill>
                            <a:prstDash val="solid"/>
                            <a:miter lim="800000"/>
                          </a:ln>
                          <a:noFill/>
                          <a:effectLst>
                            <a:outerShdw blurRad="25500" dist="23000" dir="7020000" algn="tl">
                              <a:srgbClr val="000000">
                                <a:alpha val="50000"/>
                              </a:srgbClr>
                            </a:outerShdw>
                          </a:effectLst>
                        </a:rPr>
                        <a:t>ПОКАЗАТЕЛИ ПРОГНОЗА СОЦИАЛЬНО-ЭКОНОМИЧЕСКОГО РАЗВИТИЯ КОНСТАНТИНОВСКОГО РАЙОНА</a:t>
                      </a:r>
                      <a:endParaRPr kumimoji="0" lang="ru-RU" sz="1600" b="1" i="0" u="none" strike="noStrike" cap="none" spc="0" normalizeH="0" baseline="0" dirty="0" smtClean="0">
                        <a:ln w="18000">
                          <a:solidFill>
                            <a:schemeClr val="accent2">
                              <a:satMod val="140000"/>
                            </a:schemeClr>
                          </a:solidFill>
                          <a:prstDash val="solid"/>
                          <a:miter lim="800000"/>
                        </a:ln>
                        <a:noFill/>
                        <a:effectLst>
                          <a:outerShdw blurRad="25500" dist="23000" dir="7020000" algn="tl">
                            <a:srgbClr val="000000">
                              <a:alpha val="50000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43038">
                <a:tc>
                  <a:txBody>
                    <a:bodyPr/>
                    <a:lstStyle/>
                    <a:p>
                      <a:pPr marL="228600" marR="0" lvl="0" indent="-182563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228600" marR="0" lvl="0" indent="-182563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Численность постоянного населения</a:t>
                      </a:r>
                      <a:r>
                        <a:rPr kumimoji="0" lang="ru-RU" sz="105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(среднегодовая) (тыс. чел.)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228600" marR="0" lvl="0" indent="-182563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Индекс потребительских цен</a:t>
                      </a:r>
                      <a:r>
                        <a:rPr kumimoji="0" lang="ru-RU" sz="105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(процентов)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228600" marR="0" lvl="0" indent="-182563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Уровень регистрируемой безработицы </a:t>
                      </a:r>
                      <a:r>
                        <a:rPr kumimoji="0" lang="ru-RU" sz="105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(процентов)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</a:tr>
              <a:tr h="45723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2015 (отчёт)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31.9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1.53</a:t>
                      </a:r>
                    </a:p>
                  </a:txBody>
                  <a:tcPr marL="9525" marR="9525" marT="9525" marB="0" anchor="b"/>
                </a:tc>
              </a:tr>
              <a:tr h="45723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2016 (прогноз)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31.6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107.7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1.06</a:t>
                      </a:r>
                    </a:p>
                  </a:txBody>
                  <a:tcPr marL="9525" marR="9525" marT="9525" marB="0" anchor="b"/>
                </a:tc>
              </a:tr>
              <a:tr h="45723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2017 (проноз)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31.3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105.4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1.52</a:t>
                      </a:r>
                    </a:p>
                  </a:txBody>
                  <a:tcPr marL="9525" marR="9525" marT="9525" marB="0" anchor="b"/>
                </a:tc>
              </a:tr>
              <a:tr h="45525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2018 (проноз)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31.1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1.52</a:t>
                      </a:r>
                    </a:p>
                  </a:txBody>
                  <a:tcPr marL="9525" marR="9525" marT="9525" marB="0" anchor="b"/>
                </a:tc>
              </a:tr>
              <a:tr h="45723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2019 (проноз)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30.9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1.52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одержимое 2"/>
          <p:cNvGraphicFramePr>
            <a:graphicFrameLocks noGrp="1"/>
          </p:cNvGraphicFramePr>
          <p:nvPr>
            <p:ph/>
          </p:nvPr>
        </p:nvGraphicFramePr>
        <p:xfrm>
          <a:off x="539750" y="1773238"/>
          <a:ext cx="8208963" cy="3355976"/>
        </p:xfrm>
        <a:graphic>
          <a:graphicData uri="http://schemas.openxmlformats.org/drawingml/2006/table">
            <a:tbl>
              <a:tblPr/>
              <a:tblGrid>
                <a:gridCol w="1641475"/>
                <a:gridCol w="1641475"/>
                <a:gridCol w="1641475"/>
                <a:gridCol w="1643063"/>
                <a:gridCol w="1641475"/>
              </a:tblGrid>
              <a:tr h="982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показателей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 (первоначальный бюджет)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69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107 519,8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219 950,7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5 263,9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919,1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том числе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Дотации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25 585,5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</a:tr>
              <a:tr h="1123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81 934,3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219 950,7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5 263,9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919,1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331640" y="548680"/>
            <a:ext cx="6730752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n-cs"/>
              </a:rPr>
              <a:t>Объемы межбюджетных трансфертов </a:t>
            </a:r>
          </a:p>
          <a:p>
            <a:pPr algn="ctr">
              <a:defRPr/>
            </a:pPr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n-cs"/>
              </a:rPr>
              <a:t>бюджетам поселений на 2016-2019 годы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0" y="4149080"/>
            <a:ext cx="8783960" cy="2520280"/>
          </a:xfrm>
        </p:spPr>
        <p:txBody>
          <a:bodyPr/>
          <a:lstStyle/>
          <a:p>
            <a:pPr algn="just">
              <a:defRPr/>
            </a:pP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2400" dirty="0" smtClean="0">
                <a:solidFill>
                  <a:srgbClr val="FFFF00"/>
                </a:solidFill>
              </a:rPr>
              <a:t>ПРОЕКТ БЮДЖЕТНОГО ПРОГНОЗА КОНСТАНТИНОВСКОГО РАЙОНА НА ДОЛГОСРОЧНЫЙ ПЕРИОД 2017-2022 г.г.</a:t>
            </a:r>
            <a:r>
              <a:rPr lang="ru-RU" sz="3000" dirty="0" smtClean="0"/>
              <a:t/>
            </a:r>
            <a:br>
              <a:rPr lang="ru-RU" sz="3000" dirty="0" smtClean="0"/>
            </a:br>
            <a:endParaRPr lang="ru-RU" sz="3000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одержимое 2"/>
          <p:cNvGraphicFramePr>
            <a:graphicFrameLocks noGrp="1"/>
          </p:cNvGraphicFramePr>
          <p:nvPr>
            <p:ph/>
          </p:nvPr>
        </p:nvGraphicFramePr>
        <p:xfrm>
          <a:off x="1143000" y="1556792"/>
          <a:ext cx="7162800" cy="47831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0898" name="TextBox 3"/>
          <p:cNvSpPr txBox="1">
            <a:spLocks noChangeArrowheads="1"/>
          </p:cNvSpPr>
          <p:nvPr/>
        </p:nvSpPr>
        <p:spPr bwMode="auto">
          <a:xfrm>
            <a:off x="1143000" y="188913"/>
            <a:ext cx="7162800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 </a:t>
            </a:r>
            <a:endParaRPr lang="ru-RU"/>
          </a:p>
          <a:p>
            <a:pPr algn="ctr"/>
            <a:r>
              <a:rPr lang="ru-RU" b="1"/>
              <a:t>Основа для подготовки бюджетного прогноза Константиновского района на период 2017-2022 годов</a:t>
            </a:r>
            <a:endParaRPr lang="ru-RU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332656"/>
            <a:ext cx="8640960" cy="132343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000" b="1" dirty="0"/>
              <a:t>Контрольные точки роста бюджетного прогноза Константиновского района на период 2017-2022 годов 								           млн.руб.</a:t>
            </a:r>
            <a:endParaRPr lang="ru-RU" sz="2000" dirty="0"/>
          </a:p>
          <a:p>
            <a:pPr>
              <a:defRPr/>
            </a:pPr>
            <a:r>
              <a:rPr lang="ru-RU" sz="2000" b="1" dirty="0"/>
              <a:t> </a:t>
            </a:r>
            <a:endParaRPr lang="ru-RU" sz="2000" dirty="0"/>
          </a:p>
        </p:txBody>
      </p:sp>
      <p:graphicFrame>
        <p:nvGraphicFramePr>
          <p:cNvPr id="59395" name="Диаграмма 6"/>
          <p:cNvGraphicFramePr>
            <a:graphicFrameLocks/>
          </p:cNvGraphicFramePr>
          <p:nvPr/>
        </p:nvGraphicFramePr>
        <p:xfrm>
          <a:off x="633413" y="1793875"/>
          <a:ext cx="8561387" cy="4926013"/>
        </p:xfrm>
        <a:graphic>
          <a:graphicData uri="http://schemas.openxmlformats.org/presentationml/2006/ole">
            <p:oleObj spid="_x0000_s59395" r:id="rId3" imgW="8559526" imgH="4925995" progId="Excel.Sheet.8">
              <p:embed/>
            </p:oleObj>
          </a:graphicData>
        </a:graphic>
      </p:graphicFrame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971550" y="2565400"/>
          <a:ext cx="7704138" cy="2952750"/>
        </p:xfrm>
        <a:graphic>
          <a:graphicData uri="http://schemas.openxmlformats.org/drawingml/2006/table">
            <a:tbl>
              <a:tblPr/>
              <a:tblGrid>
                <a:gridCol w="2843213"/>
                <a:gridCol w="2293937"/>
                <a:gridCol w="2566988"/>
              </a:tblGrid>
              <a:tr h="819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819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870,7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900,2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</a:tr>
              <a:tr h="593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849,1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900,2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</a:tr>
              <a:tr h="720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Дефицит/профицит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21,6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11560" y="404664"/>
            <a:ext cx="8208912" cy="163121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5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Прогноз основных характеристик бюджетного прогноза Константиновского района на период 2017-2022 годов</a:t>
            </a:r>
          </a:p>
          <a:p>
            <a:pPr>
              <a:defRPr/>
            </a:pPr>
            <a:r>
              <a:rPr lang="ru-RU" sz="25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							млн.руб.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5092" name="Group 340"/>
          <p:cNvGraphicFramePr>
            <a:graphicFrameLocks noGrp="1"/>
          </p:cNvGraphicFramePr>
          <p:nvPr>
            <p:ph/>
          </p:nvPr>
        </p:nvGraphicFramePr>
        <p:xfrm>
          <a:off x="1143000" y="1939925"/>
          <a:ext cx="7750175" cy="2521586"/>
        </p:xfrm>
        <a:graphic>
          <a:graphicData uri="http://schemas.openxmlformats.org/drawingml/2006/table">
            <a:tbl>
              <a:tblPr>
                <a:tableStyleId>{1E171933-4619-4E11-9A3F-F7608DF75F80}</a:tableStyleId>
              </a:tblPr>
              <a:tblGrid>
                <a:gridCol w="2308225"/>
                <a:gridCol w="1558925"/>
                <a:gridCol w="1214438"/>
                <a:gridCol w="1404937"/>
                <a:gridCol w="1263650"/>
              </a:tblGrid>
              <a:tr h="180975">
                <a:tc>
                  <a:txBody>
                    <a:bodyPr/>
                    <a:lstStyle/>
                    <a:p>
                      <a:pPr marL="228600" marR="0" lvl="0" indent="-1825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Показатель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Первоначально принятый бюджет на 2016 год от 24.12.2015  № 44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   Плановые бюджетные назначения на 2017 год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Плановые бюджетные назначения на 2018 год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Плановые бюджетные назначения на 2019 год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  <a:tr h="341313">
                <a:tc>
                  <a:txBody>
                    <a:bodyPr/>
                    <a:lstStyle/>
                    <a:p>
                      <a:pPr marL="228600" marR="0" lvl="0" indent="-1825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I</a:t>
                      </a: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. Доходы, всего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228600" marR="0" lvl="0" indent="-182563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865 927,1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228600" marR="0" lvl="0" indent="-182563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887 029,7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228600" marR="0" lvl="0" indent="-182563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726 548,8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228600" marR="0" lvl="0" indent="-182563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741 418,2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  <a:tr h="468313">
                <a:tc>
                  <a:txBody>
                    <a:bodyPr/>
                    <a:lstStyle/>
                    <a:p>
                      <a:pPr marL="228600" marR="0" lvl="0" indent="-1825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безвозмездные поступления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228600" marR="0" lvl="0" indent="-182563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753 629,2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228600" marR="0" lvl="0" indent="-182563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758 656,7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228600" marR="0" lvl="0" indent="-182563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592 663,2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228600" marR="0" lvl="0" indent="-182563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601 494,6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  <a:tr h="431800">
                <a:tc>
                  <a:txBody>
                    <a:bodyPr/>
                    <a:lstStyle/>
                    <a:p>
                      <a:pPr marL="228600" marR="0" lvl="0" indent="-1825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II</a:t>
                      </a: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. Расходы, всего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228600" marR="0" lvl="0" indent="-182563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874 474,1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228600" marR="0" lvl="0" indent="-182563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993 687,5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228600" marR="0" lvl="0" indent="-182563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767 417,5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228600" marR="0" lvl="0" indent="-182563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788 941,1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  <a:tr h="431800">
                <a:tc>
                  <a:txBody>
                    <a:bodyPr/>
                    <a:lstStyle/>
                    <a:p>
                      <a:pPr marL="228600" marR="0" lvl="0" indent="-1825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III</a:t>
                      </a: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. Дефицит </a:t>
                      </a:r>
                      <a:endParaRPr kumimoji="0" lang="ru-RU" sz="1000" u="none" strike="noStrike" cap="none" normalizeH="0" baseline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228600" marR="0" lvl="0" indent="-1825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(-), профицит (+),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228600" marR="0" lvl="0" indent="-182563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- 8 547,0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228600" marR="0" lvl="0" indent="-182563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- 106 657,8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228600" marR="0" lvl="0" indent="-182563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-40 868,7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228600" marR="0" lvl="0" indent="-182563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-47 522,9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</a:tr>
            </a:tbl>
          </a:graphicData>
        </a:graphic>
      </p:graphicFrame>
      <p:sp>
        <p:nvSpPr>
          <p:cNvPr id="10280" name="Text Box 341"/>
          <p:cNvSpPr txBox="1">
            <a:spLocks noChangeArrowheads="1"/>
          </p:cNvSpPr>
          <p:nvPr/>
        </p:nvSpPr>
        <p:spPr bwMode="auto">
          <a:xfrm>
            <a:off x="900113" y="404813"/>
            <a:ext cx="76327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n-cs"/>
              </a:rPr>
              <a:t>Основные характеристики бюджета Константиновского района на 2017-2019 годы</a:t>
            </a:r>
          </a:p>
          <a:p>
            <a:pPr>
              <a:defRPr/>
            </a:pPr>
            <a:r>
              <a:rPr lang="ru-RU" b="1" dirty="0">
                <a:cs typeface="+mn-cs"/>
              </a:rPr>
              <a:t>						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n-cs"/>
              </a:rPr>
              <a:t>(тыс.рублей)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3"/>
          <p:cNvSpPr>
            <a:spLocks noGrp="1"/>
          </p:cNvSpPr>
          <p:nvPr>
            <p:ph type="body" idx="4294967295"/>
          </p:nvPr>
        </p:nvSpPr>
        <p:spPr>
          <a:xfrm>
            <a:off x="1476375" y="333375"/>
            <a:ext cx="6400800" cy="825500"/>
          </a:xfrm>
        </p:spPr>
        <p:txBody>
          <a:bodyPr/>
          <a:lstStyle/>
          <a:p>
            <a:r>
              <a:rPr lang="ru-RU" b="1" smtClean="0"/>
              <a:t>Основные параметры бюджета Константиновского района на 2017 год</a:t>
            </a:r>
          </a:p>
        </p:txBody>
      </p:sp>
      <p:sp>
        <p:nvSpPr>
          <p:cNvPr id="23554" name="Rectangle 4"/>
          <p:cNvSpPr>
            <a:spLocks noChangeArrowheads="1"/>
          </p:cNvSpPr>
          <p:nvPr/>
        </p:nvSpPr>
        <p:spPr bwMode="auto">
          <a:xfrm>
            <a:off x="179388" y="1158875"/>
            <a:ext cx="4103687" cy="57626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200" b="1" i="1"/>
              <a:t>Доходы бюджета 887 029,7 тыс. рублей</a:t>
            </a:r>
          </a:p>
        </p:txBody>
      </p:sp>
      <p:sp>
        <p:nvSpPr>
          <p:cNvPr id="23555" name="Rectangle 6"/>
          <p:cNvSpPr>
            <a:spLocks noChangeArrowheads="1"/>
          </p:cNvSpPr>
          <p:nvPr/>
        </p:nvSpPr>
        <p:spPr bwMode="auto">
          <a:xfrm>
            <a:off x="323850" y="1878013"/>
            <a:ext cx="3743325" cy="504825"/>
          </a:xfrm>
          <a:prstGeom prst="rect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200"/>
              <a:t>Налог на доходы физических лиц   73667,6</a:t>
            </a:r>
          </a:p>
        </p:txBody>
      </p:sp>
      <p:sp>
        <p:nvSpPr>
          <p:cNvPr id="23556" name="Rectangle 9"/>
          <p:cNvSpPr>
            <a:spLocks noChangeArrowheads="1"/>
          </p:cNvSpPr>
          <p:nvPr/>
        </p:nvSpPr>
        <p:spPr bwMode="auto">
          <a:xfrm>
            <a:off x="323850" y="2598738"/>
            <a:ext cx="3743325" cy="431800"/>
          </a:xfrm>
          <a:prstGeom prst="rect">
            <a:avLst/>
          </a:prstGeom>
          <a:solidFill>
            <a:srgbClr val="CC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200"/>
              <a:t>Налоги на совокупный доход   21574,0</a:t>
            </a:r>
          </a:p>
        </p:txBody>
      </p:sp>
      <p:sp>
        <p:nvSpPr>
          <p:cNvPr id="23557" name="Rectangle 10"/>
          <p:cNvSpPr>
            <a:spLocks noChangeArrowheads="1"/>
          </p:cNvSpPr>
          <p:nvPr/>
        </p:nvSpPr>
        <p:spPr bwMode="auto">
          <a:xfrm>
            <a:off x="323850" y="3175000"/>
            <a:ext cx="3743325" cy="503238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200"/>
              <a:t>Акцизы на нефтепродукты   6576,3</a:t>
            </a:r>
          </a:p>
        </p:txBody>
      </p:sp>
      <p:sp>
        <p:nvSpPr>
          <p:cNvPr id="23558" name="Rectangle 11"/>
          <p:cNvSpPr>
            <a:spLocks noChangeArrowheads="1"/>
          </p:cNvSpPr>
          <p:nvPr/>
        </p:nvSpPr>
        <p:spPr bwMode="auto">
          <a:xfrm>
            <a:off x="323850" y="3822700"/>
            <a:ext cx="3743325" cy="576263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200"/>
              <a:t>Государственная пошлина    5323,8</a:t>
            </a:r>
          </a:p>
        </p:txBody>
      </p:sp>
      <p:sp>
        <p:nvSpPr>
          <p:cNvPr id="23559" name="Rectangle 12"/>
          <p:cNvSpPr>
            <a:spLocks noChangeArrowheads="1"/>
          </p:cNvSpPr>
          <p:nvPr/>
        </p:nvSpPr>
        <p:spPr bwMode="auto">
          <a:xfrm>
            <a:off x="323850" y="4614863"/>
            <a:ext cx="3743325" cy="576262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200"/>
              <a:t>Финансовая помощь из областного бюджета    758 656,7</a:t>
            </a:r>
          </a:p>
        </p:txBody>
      </p:sp>
      <p:sp>
        <p:nvSpPr>
          <p:cNvPr id="23560" name="Rectangle 13"/>
          <p:cNvSpPr>
            <a:spLocks noChangeArrowheads="1"/>
          </p:cNvSpPr>
          <p:nvPr/>
        </p:nvSpPr>
        <p:spPr bwMode="auto">
          <a:xfrm>
            <a:off x="323850" y="5335588"/>
            <a:ext cx="3743325" cy="576262"/>
          </a:xfrm>
          <a:prstGeom prst="rect">
            <a:avLst/>
          </a:prstGeom>
          <a:solidFill>
            <a:srgbClr val="C28FC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200"/>
              <a:t>Иные доходы    21231,3</a:t>
            </a:r>
          </a:p>
        </p:txBody>
      </p:sp>
      <p:sp>
        <p:nvSpPr>
          <p:cNvPr id="23561" name="Rectangle 14"/>
          <p:cNvSpPr>
            <a:spLocks noChangeArrowheads="1"/>
          </p:cNvSpPr>
          <p:nvPr/>
        </p:nvSpPr>
        <p:spPr bwMode="auto">
          <a:xfrm>
            <a:off x="4787900" y="1158875"/>
            <a:ext cx="4103688" cy="57626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200" b="1" i="1"/>
              <a:t>Расходы бюджета 993 687,5 тыс. рублей</a:t>
            </a:r>
          </a:p>
        </p:txBody>
      </p:sp>
      <p:sp>
        <p:nvSpPr>
          <p:cNvPr id="23562" name="Rectangle 15"/>
          <p:cNvSpPr>
            <a:spLocks noChangeArrowheads="1"/>
          </p:cNvSpPr>
          <p:nvPr/>
        </p:nvSpPr>
        <p:spPr bwMode="auto">
          <a:xfrm>
            <a:off x="5148263" y="1878013"/>
            <a:ext cx="3384550" cy="504825"/>
          </a:xfrm>
          <a:prstGeom prst="rect">
            <a:avLst/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200"/>
              <a:t>Социальная политика 272 416,5</a:t>
            </a:r>
          </a:p>
        </p:txBody>
      </p:sp>
      <p:sp>
        <p:nvSpPr>
          <p:cNvPr id="23563" name="Rectangle 16"/>
          <p:cNvSpPr>
            <a:spLocks noChangeArrowheads="1"/>
          </p:cNvSpPr>
          <p:nvPr/>
        </p:nvSpPr>
        <p:spPr bwMode="auto">
          <a:xfrm>
            <a:off x="5148263" y="2525713"/>
            <a:ext cx="3384550" cy="327025"/>
          </a:xfrm>
          <a:prstGeom prst="rect">
            <a:avLst/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200"/>
              <a:t>Образование  381 473,0</a:t>
            </a:r>
          </a:p>
        </p:txBody>
      </p:sp>
      <p:sp>
        <p:nvSpPr>
          <p:cNvPr id="23564" name="Rectangle 17"/>
          <p:cNvSpPr>
            <a:spLocks noChangeArrowheads="1"/>
          </p:cNvSpPr>
          <p:nvPr/>
        </p:nvSpPr>
        <p:spPr bwMode="auto">
          <a:xfrm>
            <a:off x="5148263" y="3030538"/>
            <a:ext cx="3384550" cy="322262"/>
          </a:xfrm>
          <a:prstGeom prst="rect">
            <a:avLst/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200"/>
              <a:t>Здравоохранение 7 926,3</a:t>
            </a:r>
          </a:p>
        </p:txBody>
      </p:sp>
      <p:sp>
        <p:nvSpPr>
          <p:cNvPr id="23565" name="Rectangle 18"/>
          <p:cNvSpPr>
            <a:spLocks noChangeArrowheads="1"/>
          </p:cNvSpPr>
          <p:nvPr/>
        </p:nvSpPr>
        <p:spPr bwMode="auto">
          <a:xfrm>
            <a:off x="5148263" y="3429000"/>
            <a:ext cx="3384550" cy="504825"/>
          </a:xfrm>
          <a:prstGeom prst="rect">
            <a:avLst/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200"/>
              <a:t>Культура 31 379,5</a:t>
            </a:r>
          </a:p>
        </p:txBody>
      </p:sp>
      <p:sp>
        <p:nvSpPr>
          <p:cNvPr id="23566" name="Rectangle 19"/>
          <p:cNvSpPr>
            <a:spLocks noChangeArrowheads="1"/>
          </p:cNvSpPr>
          <p:nvPr/>
        </p:nvSpPr>
        <p:spPr bwMode="auto">
          <a:xfrm>
            <a:off x="5148263" y="4110038"/>
            <a:ext cx="3384550" cy="504825"/>
          </a:xfrm>
          <a:prstGeom prst="rect">
            <a:avLst/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200"/>
              <a:t>Дорожный фонд 11 801,4</a:t>
            </a:r>
          </a:p>
        </p:txBody>
      </p:sp>
      <p:sp>
        <p:nvSpPr>
          <p:cNvPr id="23567" name="Rectangle 20"/>
          <p:cNvSpPr>
            <a:spLocks noChangeArrowheads="1"/>
          </p:cNvSpPr>
          <p:nvPr/>
        </p:nvSpPr>
        <p:spPr bwMode="auto">
          <a:xfrm>
            <a:off x="5148263" y="4686300"/>
            <a:ext cx="3384550" cy="504825"/>
          </a:xfrm>
          <a:prstGeom prst="rect">
            <a:avLst/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200"/>
              <a:t>Сельское хозяйство 3 680,8</a:t>
            </a:r>
          </a:p>
        </p:txBody>
      </p:sp>
      <p:sp>
        <p:nvSpPr>
          <p:cNvPr id="23568" name="Rectangle 21"/>
          <p:cNvSpPr>
            <a:spLocks noChangeArrowheads="1"/>
          </p:cNvSpPr>
          <p:nvPr/>
        </p:nvSpPr>
        <p:spPr bwMode="auto">
          <a:xfrm>
            <a:off x="5148263" y="5335588"/>
            <a:ext cx="3384550" cy="504825"/>
          </a:xfrm>
          <a:prstGeom prst="rect">
            <a:avLst/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200"/>
              <a:t>Жилищно-коммунальное хозяйство 217 180,4</a:t>
            </a:r>
          </a:p>
        </p:txBody>
      </p:sp>
      <p:sp>
        <p:nvSpPr>
          <p:cNvPr id="23569" name="Rectangle 22"/>
          <p:cNvSpPr>
            <a:spLocks noChangeArrowheads="1"/>
          </p:cNvSpPr>
          <p:nvPr/>
        </p:nvSpPr>
        <p:spPr bwMode="auto">
          <a:xfrm>
            <a:off x="5148263" y="5911850"/>
            <a:ext cx="3384550" cy="504825"/>
          </a:xfrm>
          <a:prstGeom prst="rect">
            <a:avLst/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200"/>
              <a:t>Иные расходы  67 829,6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542925" y="974725"/>
            <a:ext cx="1941513" cy="9017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marL="0" indent="0" algn="ctr" eaLnBrk="1" hangingPunct="1">
              <a:buFont typeface="Georgia" pitchFamily="18" charset="0"/>
              <a:buNone/>
              <a:defRPr/>
            </a:pPr>
            <a:r>
              <a:rPr lang="en-US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2018 </a:t>
            </a: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  </a:t>
            </a:r>
            <a:r>
              <a:rPr lang="ru-RU" sz="1400" b="1" smtClean="0">
                <a:solidFill>
                  <a:srgbClr val="404040"/>
                </a:solidFill>
              </a:rPr>
              <a:t>726 548,8</a:t>
            </a:r>
            <a:r>
              <a:rPr lang="ru-RU" smtClean="0">
                <a:solidFill>
                  <a:srgbClr val="404040"/>
                </a:solidFill>
              </a:rPr>
              <a:t> 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971550" y="2092325"/>
            <a:ext cx="3670300" cy="5715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rmAutofit fontScale="92500" lnSpcReduction="20000"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/>
            </a:pPr>
            <a:r>
              <a:rPr lang="ru-RU" sz="1400" dirty="0">
                <a:solidFill>
                  <a:schemeClr val="tx1"/>
                </a:solidFill>
                <a:latin typeface="Arial" charset="0"/>
              </a:rPr>
              <a:t>Налог на доходы физических лиц </a:t>
            </a:r>
          </a:p>
          <a:p>
            <a:pPr algn="just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/>
            </a:pPr>
            <a:r>
              <a:rPr lang="ru-RU" sz="1700" dirty="0">
                <a:solidFill>
                  <a:schemeClr val="tx1"/>
                </a:solidFill>
                <a:latin typeface="Arial" charset="0"/>
              </a:rPr>
              <a:t>  78619,3                   83211,5 </a:t>
            </a: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971550" y="2798763"/>
            <a:ext cx="3670300" cy="5715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rmAutofit fontScale="92500" lnSpcReduction="20000"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/>
            </a:pPr>
            <a:r>
              <a:rPr lang="ru-RU" sz="1400" dirty="0">
                <a:solidFill>
                  <a:schemeClr val="tx1"/>
                </a:solidFill>
                <a:latin typeface="Arial" charset="0"/>
              </a:rPr>
              <a:t>Налоги на совокупный доход </a:t>
            </a:r>
          </a:p>
          <a:p>
            <a:pPr algn="just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/>
            </a:pPr>
            <a:r>
              <a:rPr lang="ru-RU" sz="1700" dirty="0">
                <a:solidFill>
                  <a:schemeClr val="tx1"/>
                </a:solidFill>
                <a:latin typeface="Arial" charset="0"/>
              </a:rPr>
              <a:t>  21899,0                      22187,0</a:t>
            </a:r>
          </a:p>
        </p:txBody>
      </p:sp>
      <p:sp>
        <p:nvSpPr>
          <p:cNvPr id="24580" name="Text Box 18"/>
          <p:cNvSpPr txBox="1">
            <a:spLocks noChangeArrowheads="1"/>
          </p:cNvSpPr>
          <p:nvPr/>
        </p:nvSpPr>
        <p:spPr bwMode="auto">
          <a:xfrm>
            <a:off x="971550" y="333375"/>
            <a:ext cx="72723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Основные параметры бюджета Константиновского района (тыс. рублей)</a:t>
            </a:r>
          </a:p>
        </p:txBody>
      </p:sp>
      <p:sp>
        <p:nvSpPr>
          <p:cNvPr id="2" name="Объект 2"/>
          <p:cNvSpPr>
            <a:spLocks noGrp="1"/>
          </p:cNvSpPr>
          <p:nvPr>
            <p:ph idx="4294967295"/>
          </p:nvPr>
        </p:nvSpPr>
        <p:spPr>
          <a:xfrm>
            <a:off x="2700338" y="974725"/>
            <a:ext cx="1941512" cy="9017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marL="0" indent="0" algn="ctr" eaLnBrk="1" hangingPunct="1">
              <a:buFont typeface="Georgia" pitchFamily="18" charset="0"/>
              <a:buNone/>
              <a:defRPr/>
            </a:pP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2019 г</a:t>
            </a:r>
          </a:p>
          <a:p>
            <a:pPr marL="0" indent="0" algn="ctr" eaLnBrk="1" hangingPunct="1">
              <a:buFont typeface="Georgia" pitchFamily="18" charset="0"/>
              <a:buNone/>
              <a:defRPr/>
            </a:pPr>
            <a:r>
              <a:rPr lang="ru-RU" sz="1400" b="1" smtClean="0">
                <a:solidFill>
                  <a:srgbClr val="404040"/>
                </a:solidFill>
              </a:rPr>
              <a:t>741 418,2</a:t>
            </a:r>
            <a:r>
              <a:rPr lang="ru-RU" smtClean="0">
                <a:solidFill>
                  <a:srgbClr val="404040"/>
                </a:solidFill>
              </a:rPr>
              <a:t> </a:t>
            </a:r>
          </a:p>
        </p:txBody>
      </p:sp>
      <p:sp>
        <p:nvSpPr>
          <p:cNvPr id="24582" name="WordArt 20"/>
          <p:cNvSpPr>
            <a:spLocks noChangeArrowheads="1" noChangeShapeType="1" noTextEdit="1"/>
          </p:cNvSpPr>
          <p:nvPr/>
        </p:nvSpPr>
        <p:spPr bwMode="auto">
          <a:xfrm rot="5400000">
            <a:off x="-1558924" y="3979862"/>
            <a:ext cx="4203700" cy="428625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ru-RU" sz="1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Доходы бюджета</a:t>
            </a: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971550" y="3500438"/>
            <a:ext cx="3670300" cy="5715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rmAutofit fontScale="92500" lnSpcReduction="20000"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/>
            </a:pPr>
            <a:r>
              <a:rPr lang="ru-RU" sz="1400" dirty="0">
                <a:solidFill>
                  <a:schemeClr val="tx1"/>
                </a:solidFill>
                <a:latin typeface="Arial" charset="0"/>
              </a:rPr>
              <a:t>Акцизы на нефтепродукты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/>
            </a:pPr>
            <a:r>
              <a:rPr lang="ru-RU" sz="1700" dirty="0">
                <a:solidFill>
                  <a:schemeClr val="tx1"/>
                </a:solidFill>
                <a:latin typeface="Arial" charset="0"/>
              </a:rPr>
              <a:t>6472,9                     7286,6 </a:t>
            </a: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971550" y="4221163"/>
            <a:ext cx="3670300" cy="5715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rmAutofit fontScale="85000" lnSpcReduction="20000"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/>
            </a:pPr>
            <a:r>
              <a:rPr lang="ru-RU" sz="1400" dirty="0">
                <a:solidFill>
                  <a:schemeClr val="tx1"/>
                </a:solidFill>
                <a:latin typeface="Arial" charset="0"/>
              </a:rPr>
              <a:t>Государственная</a:t>
            </a:r>
            <a:r>
              <a:rPr lang="ru-RU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Arial" charset="0"/>
              </a:rPr>
              <a:t>пошлина</a:t>
            </a:r>
            <a:r>
              <a:rPr lang="ru-RU" dirty="0">
                <a:solidFill>
                  <a:schemeClr val="tx1"/>
                </a:solidFill>
                <a:latin typeface="Arial" charset="0"/>
              </a:rPr>
              <a:t> 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/>
            </a:pPr>
            <a:r>
              <a:rPr lang="ru-RU" sz="1900" dirty="0">
                <a:solidFill>
                  <a:schemeClr val="tx1"/>
                </a:solidFill>
                <a:latin typeface="Arial" charset="0"/>
              </a:rPr>
              <a:t>5472,2                      5637,0</a:t>
            </a: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971550" y="4945063"/>
            <a:ext cx="3670300" cy="71596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rmAutofit fontScale="92500"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/>
            </a:pPr>
            <a:r>
              <a:rPr lang="ru-RU" sz="1400" dirty="0">
                <a:solidFill>
                  <a:schemeClr val="tx1"/>
                </a:solidFill>
                <a:latin typeface="Arial" charset="0"/>
              </a:rPr>
              <a:t>Финансовая помощь из облас</a:t>
            </a:r>
            <a:r>
              <a:rPr lang="ru-RU" sz="1000" dirty="0">
                <a:solidFill>
                  <a:schemeClr val="tx1"/>
                </a:solidFill>
                <a:latin typeface="Arial" charset="0"/>
              </a:rPr>
              <a:t>т</a:t>
            </a:r>
            <a:r>
              <a:rPr lang="ru-RU" sz="1400" dirty="0">
                <a:solidFill>
                  <a:schemeClr val="tx1"/>
                </a:solidFill>
                <a:latin typeface="Arial" charset="0"/>
              </a:rPr>
              <a:t>ного бюджета</a:t>
            </a:r>
          </a:p>
          <a:p>
            <a:pPr algn="just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/>
            </a:pPr>
            <a:r>
              <a:rPr lang="ru-RU" sz="1700" dirty="0">
                <a:solidFill>
                  <a:schemeClr val="tx1"/>
                </a:solidFill>
                <a:latin typeface="Arial" charset="0"/>
              </a:rPr>
              <a:t>592663,2     </a:t>
            </a:r>
            <a:r>
              <a:rPr lang="en-US" sz="1700" dirty="0">
                <a:solidFill>
                  <a:schemeClr val="tx1"/>
                </a:solidFill>
                <a:latin typeface="Arial" charset="0"/>
              </a:rPr>
              <a:t>  </a:t>
            </a:r>
            <a:r>
              <a:rPr lang="ru-RU" sz="1700" dirty="0">
                <a:solidFill>
                  <a:schemeClr val="tx1"/>
                </a:solidFill>
                <a:latin typeface="Arial" charset="0"/>
              </a:rPr>
              <a:t>                601 494,6</a:t>
            </a: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971550" y="5867400"/>
            <a:ext cx="3670300" cy="5857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rmAutofit fontScale="92500" lnSpcReduction="20000"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/>
            </a:pPr>
            <a:r>
              <a:rPr lang="ru-RU" sz="1400" dirty="0">
                <a:solidFill>
                  <a:schemeClr val="tx1"/>
                </a:solidFill>
                <a:latin typeface="Arial" charset="0"/>
              </a:rPr>
              <a:t>Иные доходы</a:t>
            </a:r>
            <a:r>
              <a:rPr lang="ru-RU" dirty="0">
                <a:solidFill>
                  <a:schemeClr val="tx1"/>
                </a:solidFill>
                <a:latin typeface="Arial" charset="0"/>
              </a:rPr>
              <a:t> 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/>
            </a:pPr>
            <a:r>
              <a:rPr lang="ru-RU" sz="1700" dirty="0">
                <a:solidFill>
                  <a:schemeClr val="tx1"/>
                </a:solidFill>
                <a:latin typeface="Arial" charset="0"/>
              </a:rPr>
              <a:t>21422,2         </a:t>
            </a:r>
            <a:r>
              <a:rPr lang="en-US" sz="1700" dirty="0">
                <a:solidFill>
                  <a:schemeClr val="tx1"/>
                </a:solidFill>
                <a:latin typeface="Arial" charset="0"/>
              </a:rPr>
              <a:t>       </a:t>
            </a:r>
            <a:r>
              <a:rPr lang="ru-RU" sz="1700" dirty="0">
                <a:solidFill>
                  <a:schemeClr val="tx1"/>
                </a:solidFill>
                <a:latin typeface="Arial" charset="0"/>
              </a:rPr>
              <a:t>            21601,5</a:t>
            </a:r>
          </a:p>
        </p:txBody>
      </p:sp>
      <p:sp>
        <p:nvSpPr>
          <p:cNvPr id="10" name="Объект 2"/>
          <p:cNvSpPr>
            <a:spLocks noGrp="1"/>
          </p:cNvSpPr>
          <p:nvPr>
            <p:ph idx="4294967295"/>
          </p:nvPr>
        </p:nvSpPr>
        <p:spPr>
          <a:xfrm>
            <a:off x="4933950" y="974725"/>
            <a:ext cx="1941513" cy="9017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marL="0" indent="0" algn="ctr" eaLnBrk="1" hangingPunct="1">
              <a:buFont typeface="Georgia" pitchFamily="18" charset="0"/>
              <a:buNone/>
              <a:defRPr/>
            </a:pPr>
            <a:r>
              <a:rPr lang="en-US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2018 </a:t>
            </a: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</a:p>
          <a:p>
            <a:pPr marL="0" indent="0" algn="ctr" eaLnBrk="1" hangingPunct="1">
              <a:buFont typeface="Georgia" pitchFamily="18" charset="0"/>
              <a:buNone/>
              <a:defRPr/>
            </a:pPr>
            <a:r>
              <a:rPr lang="ru-RU" sz="1800" b="1" smtClean="0">
                <a:solidFill>
                  <a:srgbClr val="404040"/>
                </a:solidFill>
              </a:rPr>
              <a:t>767 417,5</a:t>
            </a:r>
            <a:r>
              <a:rPr lang="ru-RU" smtClean="0">
                <a:solidFill>
                  <a:srgbClr val="404040"/>
                </a:solidFill>
              </a:rPr>
              <a:t> </a:t>
            </a: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5362575" y="2092325"/>
            <a:ext cx="3670300" cy="4000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rmAutofit fontScale="47500" lnSpcReduction="20000"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/>
            </a:pPr>
            <a:r>
              <a:rPr lang="ru-RU" sz="1400" dirty="0">
                <a:solidFill>
                  <a:schemeClr val="tx1"/>
                </a:solidFill>
                <a:latin typeface="Arial" charset="0"/>
              </a:rPr>
              <a:t>Социальная политика</a:t>
            </a:r>
            <a:endParaRPr lang="en-US" sz="1400" dirty="0">
              <a:solidFill>
                <a:schemeClr val="tx1"/>
              </a:solidFill>
              <a:latin typeface="Arial" charset="0"/>
            </a:endParaRPr>
          </a:p>
          <a:p>
            <a:pPr algn="ctr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/>
            </a:pPr>
            <a:r>
              <a:rPr lang="ru-RU" dirty="0">
                <a:solidFill>
                  <a:schemeClr val="tx1"/>
                </a:solidFill>
                <a:latin typeface="Arial" charset="0"/>
              </a:rPr>
              <a:t>  </a:t>
            </a:r>
            <a:r>
              <a:rPr lang="ru-RU" sz="1700" dirty="0">
                <a:solidFill>
                  <a:schemeClr val="tx1"/>
                </a:solidFill>
                <a:latin typeface="Arial" charset="0"/>
              </a:rPr>
              <a:t>276 657,0                 285 842,8 </a:t>
            </a: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5362575" y="2663825"/>
            <a:ext cx="3670300" cy="41433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rmAutofit fontScale="55000" lnSpcReduction="20000"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/>
            </a:pPr>
            <a:r>
              <a:rPr lang="ru-RU" sz="1400" dirty="0">
                <a:solidFill>
                  <a:schemeClr val="tx1"/>
                </a:solidFill>
                <a:latin typeface="Arial" charset="0"/>
              </a:rPr>
              <a:t>Образование</a:t>
            </a:r>
            <a:endParaRPr lang="en-US" sz="1400" dirty="0">
              <a:solidFill>
                <a:schemeClr val="tx1"/>
              </a:solidFill>
              <a:latin typeface="Arial" charset="0"/>
            </a:endParaRPr>
          </a:p>
          <a:p>
            <a:pPr algn="ctr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/>
            </a:pPr>
            <a:r>
              <a:rPr lang="ru-RU" dirty="0">
                <a:solidFill>
                  <a:schemeClr val="tx1"/>
                </a:solidFill>
                <a:latin typeface="Arial" charset="0"/>
              </a:rPr>
              <a:t>  </a:t>
            </a:r>
            <a:r>
              <a:rPr lang="ru-RU" sz="1700" dirty="0">
                <a:solidFill>
                  <a:schemeClr val="tx1"/>
                </a:solidFill>
                <a:latin typeface="Arial" charset="0"/>
              </a:rPr>
              <a:t>380 218,7                     391 238,9</a:t>
            </a:r>
          </a:p>
        </p:txBody>
      </p:sp>
      <p:sp>
        <p:nvSpPr>
          <p:cNvPr id="13" name="Объект 2"/>
          <p:cNvSpPr>
            <a:spLocks noGrp="1"/>
          </p:cNvSpPr>
          <p:nvPr>
            <p:ph idx="4294967295"/>
          </p:nvPr>
        </p:nvSpPr>
        <p:spPr>
          <a:xfrm>
            <a:off x="7091363" y="974725"/>
            <a:ext cx="1941512" cy="9017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marL="0" indent="0" algn="ctr" eaLnBrk="1" hangingPunct="1">
              <a:buFont typeface="Georgia" pitchFamily="18" charset="0"/>
              <a:buNone/>
              <a:defRPr/>
            </a:pP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2019 г</a:t>
            </a:r>
          </a:p>
          <a:p>
            <a:pPr marL="0" indent="0" algn="ctr" eaLnBrk="1" hangingPunct="1">
              <a:buFont typeface="Georgia" pitchFamily="18" charset="0"/>
              <a:buNone/>
              <a:defRPr/>
            </a:pPr>
            <a:r>
              <a:rPr lang="ru-RU" sz="1800" b="1" smtClean="0">
                <a:solidFill>
                  <a:srgbClr val="404040"/>
                </a:solidFill>
              </a:rPr>
              <a:t>788 941,1</a:t>
            </a:r>
            <a:r>
              <a:rPr lang="ru-RU" smtClean="0">
                <a:solidFill>
                  <a:srgbClr val="404040"/>
                </a:solidFill>
              </a:rPr>
              <a:t> </a:t>
            </a:r>
          </a:p>
        </p:txBody>
      </p:sp>
      <p:sp>
        <p:nvSpPr>
          <p:cNvPr id="24591" name="WordArt 29"/>
          <p:cNvSpPr>
            <a:spLocks noChangeArrowheads="1" noChangeShapeType="1" noTextEdit="1"/>
          </p:cNvSpPr>
          <p:nvPr/>
        </p:nvSpPr>
        <p:spPr bwMode="auto">
          <a:xfrm rot="5400000">
            <a:off x="2832101" y="4006850"/>
            <a:ext cx="4203700" cy="428625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ru-RU" sz="1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Расходы бюджета</a:t>
            </a:r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5362575" y="3154363"/>
            <a:ext cx="3670300" cy="431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rmAutofit fontScale="62500" lnSpcReduction="20000"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/>
            </a:pPr>
            <a:r>
              <a:rPr lang="ru-RU" sz="1400" dirty="0">
                <a:solidFill>
                  <a:schemeClr val="tx1"/>
                </a:solidFill>
                <a:latin typeface="Arial" charset="0"/>
              </a:rPr>
              <a:t>Здравоохранение</a:t>
            </a:r>
            <a:endParaRPr lang="en-US" sz="1400" dirty="0">
              <a:solidFill>
                <a:schemeClr val="tx1"/>
              </a:solidFill>
              <a:latin typeface="Arial" charset="0"/>
            </a:endParaRPr>
          </a:p>
          <a:p>
            <a:pPr algn="ctr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/>
            </a:pPr>
            <a:r>
              <a:rPr lang="ru-RU" sz="1700" dirty="0">
                <a:solidFill>
                  <a:schemeClr val="tx1"/>
                </a:solidFill>
                <a:latin typeface="Arial" charset="0"/>
              </a:rPr>
              <a:t>4 549,6</a:t>
            </a:r>
            <a:r>
              <a:rPr lang="en-US" sz="1700" dirty="0">
                <a:solidFill>
                  <a:schemeClr val="tx1"/>
                </a:solidFill>
                <a:latin typeface="Arial" charset="0"/>
              </a:rPr>
              <a:t>                           4 628,1</a:t>
            </a:r>
            <a:endParaRPr lang="ru-RU" sz="17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" name="Объект 2"/>
          <p:cNvSpPr txBox="1">
            <a:spLocks/>
          </p:cNvSpPr>
          <p:nvPr/>
        </p:nvSpPr>
        <p:spPr>
          <a:xfrm>
            <a:off x="5362575" y="4221163"/>
            <a:ext cx="3670300" cy="5715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rmAutofit lnSpcReduction="10000"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/>
            </a:pPr>
            <a:r>
              <a:rPr lang="ru-RU" sz="1400" dirty="0">
                <a:solidFill>
                  <a:schemeClr val="tx1"/>
                </a:solidFill>
                <a:latin typeface="Arial" charset="0"/>
              </a:rPr>
              <a:t>Дорожный фонд</a:t>
            </a:r>
            <a:endParaRPr lang="en-US" sz="1400" dirty="0">
              <a:solidFill>
                <a:schemeClr val="tx1"/>
              </a:solidFill>
              <a:latin typeface="Arial" charset="0"/>
            </a:endParaRPr>
          </a:p>
          <a:p>
            <a:pPr algn="ctr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/>
            </a:pPr>
            <a:r>
              <a:rPr lang="ru-RU" sz="1200" dirty="0">
                <a:solidFill>
                  <a:schemeClr val="tx1"/>
                </a:solidFill>
                <a:latin typeface="Arial" charset="0"/>
              </a:rPr>
              <a:t>10 015,5</a:t>
            </a:r>
            <a:r>
              <a:rPr lang="en-US" sz="1200" dirty="0">
                <a:solidFill>
                  <a:schemeClr val="tx1"/>
                </a:solidFill>
                <a:latin typeface="Arial" charset="0"/>
              </a:rPr>
              <a:t>               </a:t>
            </a:r>
            <a:r>
              <a:rPr lang="ru-RU" sz="1200" dirty="0">
                <a:solidFill>
                  <a:schemeClr val="tx1"/>
                </a:solidFill>
                <a:latin typeface="Arial" charset="0"/>
              </a:rPr>
              <a:t>11 006,3</a:t>
            </a:r>
          </a:p>
        </p:txBody>
      </p:sp>
      <p:sp>
        <p:nvSpPr>
          <p:cNvPr id="16" name="Объект 2"/>
          <p:cNvSpPr txBox="1">
            <a:spLocks/>
          </p:cNvSpPr>
          <p:nvPr/>
        </p:nvSpPr>
        <p:spPr>
          <a:xfrm>
            <a:off x="5362575" y="4945063"/>
            <a:ext cx="3670300" cy="71596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/>
            </a:pPr>
            <a:r>
              <a:rPr lang="ru-RU" sz="1400" dirty="0">
                <a:solidFill>
                  <a:schemeClr val="tx1"/>
                </a:solidFill>
                <a:latin typeface="Arial" charset="0"/>
              </a:rPr>
              <a:t>Сельское хозяйство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/>
            </a:pPr>
            <a:r>
              <a:rPr lang="en-US" sz="1600" dirty="0">
                <a:solidFill>
                  <a:schemeClr val="tx1"/>
                </a:solidFill>
                <a:latin typeface="Arial" charset="0"/>
              </a:rPr>
              <a:t>        </a:t>
            </a:r>
            <a:r>
              <a:rPr lang="ru-RU" sz="1200" dirty="0">
                <a:solidFill>
                  <a:schemeClr val="tx1"/>
                </a:solidFill>
                <a:latin typeface="Arial" charset="0"/>
              </a:rPr>
              <a:t>3 680,8                    3 715,0</a:t>
            </a:r>
          </a:p>
        </p:txBody>
      </p:sp>
      <p:sp>
        <p:nvSpPr>
          <p:cNvPr id="17" name="Объект 2"/>
          <p:cNvSpPr txBox="1">
            <a:spLocks/>
          </p:cNvSpPr>
          <p:nvPr/>
        </p:nvSpPr>
        <p:spPr>
          <a:xfrm>
            <a:off x="5362575" y="5867400"/>
            <a:ext cx="3670300" cy="5857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rmAutofit lnSpcReduction="10000"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/>
            </a:pPr>
            <a:r>
              <a:rPr lang="ru-RU" sz="1400" dirty="0">
                <a:solidFill>
                  <a:schemeClr val="tx1"/>
                </a:solidFill>
                <a:latin typeface="Arial" charset="0"/>
              </a:rPr>
              <a:t>Иные расходы</a:t>
            </a:r>
            <a:endParaRPr lang="en-US" sz="1400" dirty="0">
              <a:solidFill>
                <a:schemeClr val="tx1"/>
              </a:solidFill>
              <a:latin typeface="Arial" charset="0"/>
            </a:endParaRPr>
          </a:p>
          <a:p>
            <a:pPr algn="ctr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/>
            </a:pPr>
            <a:r>
              <a:rPr lang="ru-RU" sz="1300" dirty="0">
                <a:solidFill>
                  <a:schemeClr val="tx1"/>
                </a:solidFill>
                <a:latin typeface="Arial" charset="0"/>
              </a:rPr>
              <a:t>61 069,2                     62 650,2</a:t>
            </a:r>
          </a:p>
        </p:txBody>
      </p:sp>
      <p:sp>
        <p:nvSpPr>
          <p:cNvPr id="21" name="Объект 2"/>
          <p:cNvSpPr txBox="1">
            <a:spLocks/>
          </p:cNvSpPr>
          <p:nvPr/>
        </p:nvSpPr>
        <p:spPr>
          <a:xfrm>
            <a:off x="5362575" y="3638550"/>
            <a:ext cx="3670300" cy="4333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rmAutofit fontScale="62500" lnSpcReduction="20000"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/>
            </a:pPr>
            <a:r>
              <a:rPr lang="ru-RU" sz="1400" dirty="0">
                <a:solidFill>
                  <a:schemeClr val="tx1"/>
                </a:solidFill>
                <a:latin typeface="Arial" charset="0"/>
              </a:rPr>
              <a:t>Культура</a:t>
            </a:r>
            <a:endParaRPr lang="en-US" sz="1400" dirty="0">
              <a:solidFill>
                <a:schemeClr val="tx1"/>
              </a:solidFill>
              <a:latin typeface="Arial" charset="0"/>
            </a:endParaRPr>
          </a:p>
          <a:p>
            <a:pPr algn="ctr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/>
            </a:pPr>
            <a:r>
              <a:rPr lang="ru-RU" sz="1700" dirty="0">
                <a:solidFill>
                  <a:schemeClr val="tx1"/>
                </a:solidFill>
                <a:latin typeface="Arial" charset="0"/>
              </a:rPr>
              <a:t>31226,7                  29859,8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3"/>
          <p:cNvSpPr>
            <a:spLocks noGrp="1"/>
          </p:cNvSpPr>
          <p:nvPr>
            <p:ph type="body" idx="4294967295"/>
          </p:nvPr>
        </p:nvSpPr>
        <p:spPr>
          <a:xfrm>
            <a:off x="971550" y="319088"/>
            <a:ext cx="7162800" cy="825500"/>
          </a:xfrm>
        </p:spPr>
        <p:txBody>
          <a:bodyPr/>
          <a:lstStyle/>
          <a:p>
            <a:r>
              <a:rPr lang="ru-RU" sz="2000" b="1" smtClean="0"/>
              <a:t>Динамика доходов бюджета Константиновского района</a:t>
            </a:r>
            <a:r>
              <a:rPr lang="en-US" sz="2000" smtClean="0"/>
              <a:t> </a:t>
            </a:r>
            <a:r>
              <a:rPr lang="ru-RU" sz="2000" b="1" smtClean="0"/>
              <a:t>тыс. рублей</a:t>
            </a:r>
            <a:endParaRPr lang="ru-RU" sz="2000" smtClean="0"/>
          </a:p>
          <a:p>
            <a:endParaRPr lang="ru-RU" smtClean="0"/>
          </a:p>
        </p:txBody>
      </p:sp>
      <p:graphicFrame>
        <p:nvGraphicFramePr>
          <p:cNvPr id="13315" name="Диаграмма 3"/>
          <p:cNvGraphicFramePr>
            <a:graphicFrameLocks/>
          </p:cNvGraphicFramePr>
          <p:nvPr/>
        </p:nvGraphicFramePr>
        <p:xfrm>
          <a:off x="633413" y="1346200"/>
          <a:ext cx="8093075" cy="4654550"/>
        </p:xfrm>
        <a:graphic>
          <a:graphicData uri="http://schemas.openxmlformats.org/presentationml/2006/ole">
            <p:oleObj spid="_x0000_s13315" name="Лист" r:id="rId3" imgW="8105848" imgH="4657764" progId="Excel.Sheet.8">
              <p:embed/>
            </p:oleObj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5017</TotalTime>
  <Words>3415</Words>
  <Application>Microsoft Office PowerPoint</Application>
  <PresentationFormat>Экран (4:3)</PresentationFormat>
  <Paragraphs>639</Paragraphs>
  <Slides>54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4</vt:i4>
      </vt:variant>
      <vt:variant>
        <vt:lpstr>Заголовки слайдов</vt:lpstr>
      </vt:variant>
      <vt:variant>
        <vt:i4>54</vt:i4>
      </vt:variant>
    </vt:vector>
  </HeadingPairs>
  <TitlesOfParts>
    <vt:vector size="64" baseType="lpstr">
      <vt:lpstr>Arial</vt:lpstr>
      <vt:lpstr>Georgia</vt:lpstr>
      <vt:lpstr>Calibri</vt:lpstr>
      <vt:lpstr>Constantia</vt:lpstr>
      <vt:lpstr>Times New Roman</vt:lpstr>
      <vt:lpstr>Воздушный поток</vt:lpstr>
      <vt:lpstr>Лист</vt:lpstr>
      <vt:lpstr>Worksheet</vt:lpstr>
      <vt:lpstr>Лист Microsoft Office Excel 97-2003</vt:lpstr>
      <vt:lpstr>Диаграмма Microsoft Office Excel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Налоговые и неналоговые доходы бюджета Константиновского района  тыс. рублей </vt:lpstr>
      <vt:lpstr>Структура налоговых и неналоговых доходов бюджета Константиновского района в 2017 году, тыс. рублей </vt:lpstr>
      <vt:lpstr>Слайд 12</vt:lpstr>
      <vt:lpstr>Слайд 13</vt:lpstr>
      <vt:lpstr>Динамика поступлений государственной пошлины в бюджет Константиновского района        тыс. рублей </vt:lpstr>
      <vt:lpstr>Слайд 15</vt:lpstr>
      <vt:lpstr>Безвозмездные поступления из областного бюджета   тыс.рублей 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Меры социальной поддержки отдельных категорий граждан – 296267,8 тыс. рублей</vt:lpstr>
      <vt:lpstr>Меры социальной поддержки семей, имеющих детей и проживающих на территории Константиновского района (часть 1)</vt:lpstr>
      <vt:lpstr>Меры социальной поддержки семей, имеющих детей и проживающих на территории Константиновского района (часть 2)</vt:lpstr>
      <vt:lpstr>Меры социальной поддержки тыла</vt:lpstr>
      <vt:lpstr>Слайд 39</vt:lpstr>
      <vt:lpstr>Слайд 40</vt:lpstr>
      <vt:lpstr>Слайд 41</vt:lpstr>
      <vt:lpstr>Слайд 42</vt:lpstr>
      <vt:lpstr>Поддержка детей-сирот и детей, оставшихся без попечения родителей, семей, имеющих детей                                                                                          тыс.руб </vt:lpstr>
      <vt:lpstr>Количество получателей социальной  поддержки         человек </vt:lpstr>
      <vt:lpstr>Расходы на поддержку сельского хозяйства и малого и среднего предпринимательства на 2017-2019 годы </vt:lpstr>
      <vt:lpstr>Слайд 46</vt:lpstr>
      <vt:lpstr>Слайд 47</vt:lpstr>
      <vt:lpstr>Слайд 48</vt:lpstr>
      <vt:lpstr>Слайд 49</vt:lpstr>
      <vt:lpstr>Слайд 50</vt:lpstr>
      <vt:lpstr> ПРОЕКТ БЮДЖЕТНОГО ПРОГНОЗА КОНСТАНТИНОВСКОГО РАЙОНА НА ДОЛГОСРОЧНЫЙ ПЕРИОД 2017-2022 г.г. </vt:lpstr>
      <vt:lpstr>Слайд 52</vt:lpstr>
      <vt:lpstr>Слайд 53</vt:lpstr>
      <vt:lpstr>Слайд 54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Шкода</dc:creator>
  <cp:lastModifiedBy>Николенко Е.В.</cp:lastModifiedBy>
  <cp:revision>563</cp:revision>
  <cp:lastPrinted>2014-01-24T05:49:03Z</cp:lastPrinted>
  <dcterms:created xsi:type="dcterms:W3CDTF">2014-01-21T08:42:27Z</dcterms:created>
  <dcterms:modified xsi:type="dcterms:W3CDTF">2017-02-28T23:35:33Z</dcterms:modified>
</cp:coreProperties>
</file>