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9" r:id="rId12"/>
    <p:sldId id="271" r:id="rId13"/>
    <p:sldId id="273" r:id="rId14"/>
    <p:sldId id="275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9" r:id="rId24"/>
    <p:sldId id="290" r:id="rId25"/>
    <p:sldId id="291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27" r:id="rId44"/>
    <p:sldId id="311" r:id="rId45"/>
    <p:sldId id="312" r:id="rId46"/>
    <p:sldId id="313" r:id="rId47"/>
    <p:sldId id="315" r:id="rId48"/>
    <p:sldId id="317" r:id="rId49"/>
    <p:sldId id="319" r:id="rId50"/>
    <p:sldId id="320" r:id="rId51"/>
    <p:sldId id="321" r:id="rId52"/>
    <p:sldId id="322" r:id="rId53"/>
    <p:sldId id="324" r:id="rId54"/>
    <p:sldId id="323" r:id="rId55"/>
    <p:sldId id="325" r:id="rId56"/>
    <p:sldId id="326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</a:t>
          </a:r>
          <a:r>
            <a:rPr lang="ru-RU" sz="1600" i="1" smtClean="0">
              <a:solidFill>
                <a:schemeClr val="tx1"/>
              </a:solidFill>
            </a:rPr>
            <a:t>в цену </a:t>
          </a:r>
          <a:r>
            <a:rPr lang="ru-RU" sz="1600" i="1" dirty="0" smtClean="0">
              <a:solidFill>
                <a:schemeClr val="tx1"/>
              </a:solidFill>
            </a:rPr>
            <a:t>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0667D-5920-4E21-95C4-26A7154C20EC}" type="presOf" srcId="{3FC54525-E794-4C86-B51A-C28D4CF9E9C9}" destId="{68D83612-560B-4123-8F08-59F3BB1D9885}" srcOrd="0" destOrd="0" presId="urn:microsoft.com/office/officeart/2005/8/layout/hProcess7"/>
    <dgm:cxn modelId="{853D6FE1-4BB6-4D81-9820-33EE5E237BD1}" type="presOf" srcId="{C4A5963B-02AB-4F38-B655-037DD8BAD801}" destId="{2693A8D4-EF12-43B3-8165-897368FDC5F9}" srcOrd="0" destOrd="0" presId="urn:microsoft.com/office/officeart/2005/8/layout/hProcess7"/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FF42E9FC-16C7-4707-BAB2-0B2EBFF19A24}" type="presOf" srcId="{3FC54525-E794-4C86-B51A-C28D4CF9E9C9}" destId="{5E3E7AE8-98CB-45CC-844A-E7446FCF7F37}" srcOrd="1" destOrd="0" presId="urn:microsoft.com/office/officeart/2005/8/layout/hProcess7"/>
    <dgm:cxn modelId="{258357E0-6B88-41CA-A4BB-65A23905DD0A}" type="presOf" srcId="{8D8A145D-167D-4B90-B47C-89DE7719D16A}" destId="{01F17DEE-883A-422D-887E-680C8CBE0C58}" srcOrd="0" destOrd="0" presId="urn:microsoft.com/office/officeart/2005/8/layout/hProcess7"/>
    <dgm:cxn modelId="{B125E794-A451-46D3-A4FC-B9D3226B5079}" type="presOf" srcId="{0DEE004D-D5C1-4A76-A011-82DCCBC47EF9}" destId="{2693A8D4-EF12-43B3-8165-897368FDC5F9}" srcOrd="0" destOrd="1" presId="urn:microsoft.com/office/officeart/2005/8/layout/hProcess7"/>
    <dgm:cxn modelId="{F7794355-159D-404D-A3E3-9C9451FB133C}" type="presParOf" srcId="{01F17DEE-883A-422D-887E-680C8CBE0C58}" destId="{B7D143A8-427D-4EE1-A67B-A0A627A04938}" srcOrd="0" destOrd="0" presId="urn:microsoft.com/office/officeart/2005/8/layout/hProcess7"/>
    <dgm:cxn modelId="{B374096D-421E-4145-814A-18A31CEAC314}" type="presParOf" srcId="{B7D143A8-427D-4EE1-A67B-A0A627A04938}" destId="{68D83612-560B-4123-8F08-59F3BB1D9885}" srcOrd="0" destOrd="0" presId="urn:microsoft.com/office/officeart/2005/8/layout/hProcess7"/>
    <dgm:cxn modelId="{D355B931-BD6B-45BC-B1FC-55AC15580223}" type="presParOf" srcId="{B7D143A8-427D-4EE1-A67B-A0A627A04938}" destId="{5E3E7AE8-98CB-45CC-844A-E7446FCF7F37}" srcOrd="1" destOrd="0" presId="urn:microsoft.com/office/officeart/2005/8/layout/hProcess7"/>
    <dgm:cxn modelId="{8F925150-99FF-4F4E-8937-59C142A7E560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4F016-5C2C-42EB-99C7-04AE3BDA8D6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DB0305-586E-4850-BFBA-45A523CA4923}">
      <dgm:prSet custT="1"/>
      <dgm:spPr/>
      <dgm:t>
        <a:bodyPr/>
        <a:lstStyle/>
        <a:p>
          <a:pPr algn="ctr" rtl="0"/>
          <a:r>
            <a:rPr lang="ru-RU" sz="1600" b="1" dirty="0" smtClean="0"/>
            <a:t>Доля расходов на реализацию муниципальных программ Константиновского района в общем объеме расходов в 2018 году    1179089,0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2A5F-6770-41D3-9135-8B7E68C293FF}" type="parTrans" cxnId="{D2164A99-2E5F-401D-A8A5-E06CCFB31AC3}">
      <dgm:prSet/>
      <dgm:spPr/>
      <dgm:t>
        <a:bodyPr/>
        <a:lstStyle/>
        <a:p>
          <a:endParaRPr lang="ru-RU"/>
        </a:p>
      </dgm:t>
    </dgm:pt>
    <dgm:pt modelId="{509902B5-C749-4F05-859C-583FCD648E4D}" type="sibTrans" cxnId="{D2164A99-2E5F-401D-A8A5-E06CCFB31AC3}">
      <dgm:prSet/>
      <dgm:spPr/>
      <dgm:t>
        <a:bodyPr/>
        <a:lstStyle/>
        <a:p>
          <a:endParaRPr lang="ru-RU"/>
        </a:p>
      </dgm:t>
    </dgm:pt>
    <dgm:pt modelId="{48A9C965-37F3-4EB6-B814-451752C0CDD3}" type="pres">
      <dgm:prSet presAssocID="{6754F016-5C2C-42EB-99C7-04AE3BDA8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01675-FE11-4B78-9096-1529E03C71C1}" type="pres">
      <dgm:prSet presAssocID="{4CDB0305-586E-4850-BFBA-45A523CA4923}" presName="parentText" presStyleLbl="node1" presStyleIdx="0" presStyleCnt="1" custLinFactNeighborX="-1042" custLinFactNeighborY="-78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4A99-2E5F-401D-A8A5-E06CCFB31AC3}" srcId="{6754F016-5C2C-42EB-99C7-04AE3BDA8D65}" destId="{4CDB0305-586E-4850-BFBA-45A523CA4923}" srcOrd="0" destOrd="0" parTransId="{CEBF2A5F-6770-41D3-9135-8B7E68C293FF}" sibTransId="{509902B5-C749-4F05-859C-583FCD648E4D}"/>
    <dgm:cxn modelId="{41F4BAE9-C133-4025-A722-86905D965256}" type="presOf" srcId="{4CDB0305-586E-4850-BFBA-45A523CA4923}" destId="{B5901675-FE11-4B78-9096-1529E03C71C1}" srcOrd="0" destOrd="0" presId="urn:microsoft.com/office/officeart/2005/8/layout/vList2"/>
    <dgm:cxn modelId="{8A90537A-41F2-430A-B8BD-8F07BFD03A23}" type="presOf" srcId="{6754F016-5C2C-42EB-99C7-04AE3BDA8D65}" destId="{48A9C965-37F3-4EB6-B814-451752C0CDD3}" srcOrd="0" destOrd="0" presId="urn:microsoft.com/office/officeart/2005/8/layout/vList2"/>
    <dgm:cxn modelId="{8D9A1FB2-1652-48AF-BDC4-609B8C1A8D5E}" type="presParOf" srcId="{48A9C965-37F3-4EB6-B814-451752C0CDD3}" destId="{B5901675-FE11-4B78-9096-1529E03C71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4,0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Фестиваль патриотической песни «Песня в солдатской шинели»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Районный фестиваль «Донские родники» ко Дню России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15,9 тыс.руб.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10,0 тыс.руб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Фестиваль сладкой жизни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291D3A-D168-475E-B553-365811CFA10A}" type="presOf" srcId="{763C89E1-95B4-4BBE-B0DB-2673233A17AC}" destId="{6A1D5DDA-320E-42E4-AFB4-8DC725DBE14A}" srcOrd="0" destOrd="0" presId="urn:microsoft.com/office/officeart/2005/8/layout/vList5"/>
    <dgm:cxn modelId="{E3AED31C-669C-49CF-B316-3062E19EC3E8}" type="presOf" srcId="{523F3769-07B4-41E9-9554-73ECAAA75E8D}" destId="{80992891-A32B-4731-A924-1721A7FEDC7F}" srcOrd="0" destOrd="0" presId="urn:microsoft.com/office/officeart/2005/8/layout/vList5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FE1D289B-1AD0-4CAC-A738-B3D2A21216E2}" type="presOf" srcId="{2D22C969-F870-428C-8E94-86FC1F7EE7F9}" destId="{426D59F8-1978-4B21-B281-093238C0FE46}" srcOrd="0" destOrd="0" presId="urn:microsoft.com/office/officeart/2005/8/layout/vList5"/>
    <dgm:cxn modelId="{F17C2A44-B58E-4C04-B177-F6E418B1F33A}" type="presOf" srcId="{C296D4AE-94D8-4286-923F-4D61BF98EA80}" destId="{4605BBCC-BEFE-4367-86EF-44702AF23BA5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EBBA9949-220A-4347-BA23-C4BA23CA5792}" type="presOf" srcId="{35ECDBA0-9376-42EE-853F-3BF0154D6994}" destId="{441F680C-2972-4B13-A7B2-8782ABF84475}" srcOrd="0" destOrd="0" presId="urn:microsoft.com/office/officeart/2005/8/layout/vList5"/>
    <dgm:cxn modelId="{267B21E6-338F-4B5E-9124-307C981E65F5}" type="presOf" srcId="{248F4927-3152-498E-B63E-F7C59BEF16F0}" destId="{B0D09CF4-C147-4692-9EC6-109AFC553275}" srcOrd="0" destOrd="0" presId="urn:microsoft.com/office/officeart/2005/8/layout/vList5"/>
    <dgm:cxn modelId="{B67563FD-7688-47A4-8B80-D96EA0EA472D}" srcId="{523F3769-07B4-41E9-9554-73ECAAA75E8D}" destId="{763C89E1-95B4-4BBE-B0DB-2673233A17AC}" srcOrd="2" destOrd="0" parTransId="{7E349AA5-8A7B-44B5-B2CC-E2E41AECD7A2}" sibTransId="{31C228E1-C74C-4DE8-9E55-F82AD38243E0}"/>
    <dgm:cxn modelId="{6215F357-E4FD-4FF2-9A90-F726DFF750E0}" type="presOf" srcId="{D0DB903F-2E00-43DB-83C0-D7A5843DBEC0}" destId="{B35BADFA-2242-4113-83A5-AFF98649A85A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6CC6441C-46AB-4700-96BE-7847DABDD511}" type="presParOf" srcId="{80992891-A32B-4731-A924-1721A7FEDC7F}" destId="{09BFA365-C3F9-485B-B0A3-B4BC74C218A7}" srcOrd="0" destOrd="0" presId="urn:microsoft.com/office/officeart/2005/8/layout/vList5"/>
    <dgm:cxn modelId="{98604AEF-69C1-43D2-819D-8423B773D20C}" type="presParOf" srcId="{09BFA365-C3F9-485B-B0A3-B4BC74C218A7}" destId="{B0D09CF4-C147-4692-9EC6-109AFC553275}" srcOrd="0" destOrd="0" presId="urn:microsoft.com/office/officeart/2005/8/layout/vList5"/>
    <dgm:cxn modelId="{20B8A7BA-6234-4AF1-97E1-FFCEDF8FC856}" type="presParOf" srcId="{09BFA365-C3F9-485B-B0A3-B4BC74C218A7}" destId="{4605BBCC-BEFE-4367-86EF-44702AF23BA5}" srcOrd="1" destOrd="0" presId="urn:microsoft.com/office/officeart/2005/8/layout/vList5"/>
    <dgm:cxn modelId="{9D508EC8-4EA0-417B-8E08-BA0FB53162BA}" type="presParOf" srcId="{80992891-A32B-4731-A924-1721A7FEDC7F}" destId="{56CB1ADA-1614-4040-9CE0-4316390B4F8B}" srcOrd="1" destOrd="0" presId="urn:microsoft.com/office/officeart/2005/8/layout/vList5"/>
    <dgm:cxn modelId="{AA5C7992-3B0C-4C83-A44B-B28790E4B3BA}" type="presParOf" srcId="{80992891-A32B-4731-A924-1721A7FEDC7F}" destId="{0AEBAD38-D91B-48A0-B839-C80592F78E08}" srcOrd="2" destOrd="0" presId="urn:microsoft.com/office/officeart/2005/8/layout/vList5"/>
    <dgm:cxn modelId="{8C0E0611-7696-4A60-A974-424053B78E13}" type="presParOf" srcId="{0AEBAD38-D91B-48A0-B839-C80592F78E08}" destId="{B35BADFA-2242-4113-83A5-AFF98649A85A}" srcOrd="0" destOrd="0" presId="urn:microsoft.com/office/officeart/2005/8/layout/vList5"/>
    <dgm:cxn modelId="{CB7A98D3-43F1-4D3C-AEC5-D26534F93DD3}" type="presParOf" srcId="{0AEBAD38-D91B-48A0-B839-C80592F78E08}" destId="{441F680C-2972-4B13-A7B2-8782ABF84475}" srcOrd="1" destOrd="0" presId="urn:microsoft.com/office/officeart/2005/8/layout/vList5"/>
    <dgm:cxn modelId="{ADA76C57-1FF8-47A7-A529-3CF2F68A6590}" type="presParOf" srcId="{80992891-A32B-4731-A924-1721A7FEDC7F}" destId="{CD6C42CD-1801-4BEB-A626-90B97CF4C527}" srcOrd="3" destOrd="0" presId="urn:microsoft.com/office/officeart/2005/8/layout/vList5"/>
    <dgm:cxn modelId="{4AC5A00C-9338-49F9-B845-C8D95AD4F8F6}" type="presParOf" srcId="{80992891-A32B-4731-A924-1721A7FEDC7F}" destId="{9F341404-2AF7-4A02-A60B-1B8ACE16AF75}" srcOrd="4" destOrd="0" presId="urn:microsoft.com/office/officeart/2005/8/layout/vList5"/>
    <dgm:cxn modelId="{3F7B291E-D0D5-4028-9789-0C7998408D25}" type="presParOf" srcId="{9F341404-2AF7-4A02-A60B-1B8ACE16AF75}" destId="{6A1D5DDA-320E-42E4-AFB4-8DC725DBE14A}" srcOrd="0" destOrd="0" presId="urn:microsoft.com/office/officeart/2005/8/layout/vList5"/>
    <dgm:cxn modelId="{46685A7F-50E1-4315-A1AB-A4D9ACDC0EE0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20,0 тыс.руб.</a:t>
          </a:r>
          <a:endParaRPr lang="ru-RU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Тематическая программа «Солдаты державной России» ко Дню защитника Отечества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30,0 тыс.руб.</a:t>
          </a:r>
          <a:endParaRPr lang="ru-RU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Концертная программа ко Дню 8 марта «Букет мелодий»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12,7 тыс.руб.</a:t>
          </a:r>
          <a:endParaRPr lang="ru-RU" dirty="0"/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Митинг «Колокол Чернобыля»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4E032633-256F-4C4B-857D-2FA1CF5DEC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12,3 тыс.руб.</a:t>
          </a:r>
          <a:endParaRPr lang="ru-RU" dirty="0"/>
        </a:p>
      </dgm:t>
    </dgm:pt>
    <dgm:pt modelId="{93A529EC-8683-411C-8E82-BA963DA2F36B}" type="parTrans" cxnId="{87E2F9A6-EAF8-48EE-9A10-4ABFD4BF8177}">
      <dgm:prSet/>
      <dgm:spPr/>
      <dgm:t>
        <a:bodyPr/>
        <a:lstStyle/>
        <a:p>
          <a:endParaRPr lang="ru-RU"/>
        </a:p>
      </dgm:t>
    </dgm:pt>
    <dgm:pt modelId="{A33C9121-F060-47A5-8ABD-E16924446851}" type="sibTrans" cxnId="{87E2F9A6-EAF8-48EE-9A10-4ABFD4BF8177}">
      <dgm:prSet/>
      <dgm:spPr/>
      <dgm:t>
        <a:bodyPr/>
        <a:lstStyle/>
        <a:p>
          <a:endParaRPr lang="ru-RU"/>
        </a:p>
      </dgm:t>
    </dgm:pt>
    <dgm:pt modelId="{96EC730E-89F3-44B5-95CE-14745937E20C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Районный фестиваль хореографии «Грация – 2017»</a:t>
          </a:r>
          <a:endParaRPr lang="ru-RU" dirty="0"/>
        </a:p>
      </dgm:t>
    </dgm:pt>
    <dgm:pt modelId="{A3A0FD13-1227-438C-BBE7-78392564A5A2}" type="parTrans" cxnId="{CF9E1753-38B9-4BAA-BC1D-7803BC73EDAD}">
      <dgm:prSet/>
      <dgm:spPr/>
      <dgm:t>
        <a:bodyPr/>
        <a:lstStyle/>
        <a:p>
          <a:endParaRPr lang="ru-RU"/>
        </a:p>
      </dgm:t>
    </dgm:pt>
    <dgm:pt modelId="{6B5DB44E-C761-4BC2-B26E-853BB8744682}" type="sibTrans" cxnId="{CF9E1753-38B9-4BAA-BC1D-7803BC73EDAD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Встреча ветеранов ВОВ «В кругу боевых друзей»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E94364DA-5160-4CD5-B71D-1802302C4C81}" type="pres">
      <dgm:prSet presAssocID="{4E032633-256F-4C4B-857D-2FA1CF5DEC3B}" presName="linNode" presStyleCnt="0"/>
      <dgm:spPr/>
    </dgm:pt>
    <dgm:pt modelId="{470122CE-4ADC-4BBD-9F23-938B7946A2A2}" type="pres">
      <dgm:prSet presAssocID="{4E032633-256F-4C4B-857D-2FA1CF5DEC3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C8F0-9F88-4D19-94DE-988747E374A0}" type="pres">
      <dgm:prSet presAssocID="{4E032633-256F-4C4B-857D-2FA1CF5DEC3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6D51-A2DB-418F-AA1A-F1F415347F7C}" type="pres">
      <dgm:prSet presAssocID="{A33C9121-F060-47A5-8ABD-E16924446851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8CA93-C774-4F9E-929D-4DD8FAA1C905}" type="presOf" srcId="{5B4D6A96-F1A1-4B9C-A0CE-D3A0A6FF9E02}" destId="{00F96E50-F615-478F-AD51-1BDBC3698A2D}" srcOrd="0" destOrd="0" presId="urn:microsoft.com/office/officeart/2005/8/layout/vList5"/>
    <dgm:cxn modelId="{B3443DF6-D1F7-4C9F-A2E0-8576074C74A9}" type="presOf" srcId="{C3960CB4-56EB-4516-8D42-B2AFB7AF06FC}" destId="{C1558259-A118-41DA-B639-5F5874386B47}" srcOrd="0" destOrd="0" presId="urn:microsoft.com/office/officeart/2005/8/layout/vList5"/>
    <dgm:cxn modelId="{CF9E1753-38B9-4BAA-BC1D-7803BC73EDAD}" srcId="{4E032633-256F-4C4B-857D-2FA1CF5DEC3B}" destId="{96EC730E-89F3-44B5-95CE-14745937E20C}" srcOrd="0" destOrd="0" parTransId="{A3A0FD13-1227-438C-BBE7-78392564A5A2}" sibTransId="{6B5DB44E-C761-4BC2-B26E-853BB8744682}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4A04375E-EB6C-4925-A54F-208ED0BFB105}" srcId="{29AD83A7-0736-4B95-95E1-1E0BBF38CF06}" destId="{5B4D6A96-F1A1-4B9C-A0CE-D3A0A6FF9E02}" srcOrd="4" destOrd="0" parTransId="{DB2DD333-E325-48ED-B03E-E218EA623C38}" sibTransId="{1B634DB4-4D41-4336-B311-6553A57B414A}"/>
    <dgm:cxn modelId="{4ADE24B7-34A1-4846-B7F7-70FB0B4951C6}" type="presOf" srcId="{28C85ADC-4466-47D2-B580-778124D72CC7}" destId="{0FA0A811-7BD1-4C63-9842-B69D2F4EB9E0}" srcOrd="0" destOrd="0" presId="urn:microsoft.com/office/officeart/2005/8/layout/vList5"/>
    <dgm:cxn modelId="{84247F34-C4DA-4C31-B4DD-8F2A9E4A8955}" type="presOf" srcId="{9CF61C31-56D0-4D4C-8E55-B48A8E002098}" destId="{28FC7E3D-4632-4CC7-8C4F-2DADF80FD840}" srcOrd="0" destOrd="0" presId="urn:microsoft.com/office/officeart/2005/8/layout/vList5"/>
    <dgm:cxn modelId="{24C95432-C054-4F02-8C6A-826AE41F5F26}" type="presOf" srcId="{3AC45ED1-FB78-430E-838C-5A52CF5E415B}" destId="{C2DF84D2-46CE-4315-AC9A-EC068F3D11B9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5D89B545-44DB-447B-99E4-403119308713}" type="presOf" srcId="{4E032633-256F-4C4B-857D-2FA1CF5DEC3B}" destId="{470122CE-4ADC-4BBD-9F23-938B7946A2A2}" srcOrd="0" destOrd="0" presId="urn:microsoft.com/office/officeart/2005/8/layout/vList5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87E2F9A6-EAF8-48EE-9A10-4ABFD4BF8177}" srcId="{29AD83A7-0736-4B95-95E1-1E0BBF38CF06}" destId="{4E032633-256F-4C4B-857D-2FA1CF5DEC3B}" srcOrd="3" destOrd="0" parTransId="{93A529EC-8683-411C-8E82-BA963DA2F36B}" sibTransId="{A33C9121-F060-47A5-8ABD-E16924446851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911501E9-B02F-42FE-9122-16AADEC50818}" type="presOf" srcId="{0EABE584-9E78-4E18-9864-E9592589FB91}" destId="{F7F8F642-8586-4E0B-9704-421F74964D04}" srcOrd="0" destOrd="0" presId="urn:microsoft.com/office/officeart/2005/8/layout/vList5"/>
    <dgm:cxn modelId="{849B5654-11D9-4BDF-96C6-626443AFE504}" type="presOf" srcId="{96EC730E-89F3-44B5-95CE-14745937E20C}" destId="{4B27C8F0-9F88-4D19-94DE-988747E374A0}" srcOrd="0" destOrd="0" presId="urn:microsoft.com/office/officeart/2005/8/layout/vList5"/>
    <dgm:cxn modelId="{ECF6EDD5-3A73-4E69-B8DF-B4087BDFF553}" type="presOf" srcId="{5C4ABAD0-808E-4CDC-83FF-954AF1B3DD35}" destId="{22666B74-BAC6-48FB-A69E-77EFDF7A56F7}" srcOrd="0" destOrd="0" presId="urn:microsoft.com/office/officeart/2005/8/layout/vList5"/>
    <dgm:cxn modelId="{DC73B512-4588-433B-8DFC-ACB68E9930C1}" type="presOf" srcId="{BC4D2ACD-E11D-413E-8D8C-FCF07CDB54EB}" destId="{5EC4AC27-69A7-40F9-9503-19A07FF35F78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A4C0FD45-4CFE-439A-A38F-CE0DF540870A}" type="presOf" srcId="{29AD83A7-0736-4B95-95E1-1E0BBF38CF06}" destId="{8AB89983-0097-4064-A01D-A96B072D10D0}" srcOrd="0" destOrd="0" presId="urn:microsoft.com/office/officeart/2005/8/layout/vList5"/>
    <dgm:cxn modelId="{B6568101-FE36-4EA1-89AA-533E1D0BA3CF}" type="presParOf" srcId="{8AB89983-0097-4064-A01D-A96B072D10D0}" destId="{4730693C-802F-42C0-8BA9-CEA9B91036F5}" srcOrd="0" destOrd="0" presId="urn:microsoft.com/office/officeart/2005/8/layout/vList5"/>
    <dgm:cxn modelId="{A7BAA022-1713-4066-9EF8-8B7ADB6025B0}" type="presParOf" srcId="{4730693C-802F-42C0-8BA9-CEA9B91036F5}" destId="{F7F8F642-8586-4E0B-9704-421F74964D04}" srcOrd="0" destOrd="0" presId="urn:microsoft.com/office/officeart/2005/8/layout/vList5"/>
    <dgm:cxn modelId="{A45071C8-1EBF-4FBB-B64C-A7ED38A4B666}" type="presParOf" srcId="{4730693C-802F-42C0-8BA9-CEA9B91036F5}" destId="{22666B74-BAC6-48FB-A69E-77EFDF7A56F7}" srcOrd="1" destOrd="0" presId="urn:microsoft.com/office/officeart/2005/8/layout/vList5"/>
    <dgm:cxn modelId="{32F15107-70D6-4803-8A07-959D14D12043}" type="presParOf" srcId="{8AB89983-0097-4064-A01D-A96B072D10D0}" destId="{0E880166-B4C9-4822-80B4-8F44633A2AB5}" srcOrd="1" destOrd="0" presId="urn:microsoft.com/office/officeart/2005/8/layout/vList5"/>
    <dgm:cxn modelId="{A1AC42B8-1765-4B6C-A43A-CFE9331A0959}" type="presParOf" srcId="{8AB89983-0097-4064-A01D-A96B072D10D0}" destId="{242AF810-05B3-4364-BF57-975870B27586}" srcOrd="2" destOrd="0" presId="urn:microsoft.com/office/officeart/2005/8/layout/vList5"/>
    <dgm:cxn modelId="{541E10BA-0D7F-4E7C-89B6-DAF55D0293DB}" type="presParOf" srcId="{242AF810-05B3-4364-BF57-975870B27586}" destId="{C1558259-A118-41DA-B639-5F5874386B47}" srcOrd="0" destOrd="0" presId="urn:microsoft.com/office/officeart/2005/8/layout/vList5"/>
    <dgm:cxn modelId="{90BC0D52-8A12-47FE-BB61-60F5FA9CE175}" type="presParOf" srcId="{242AF810-05B3-4364-BF57-975870B27586}" destId="{C2DF84D2-46CE-4315-AC9A-EC068F3D11B9}" srcOrd="1" destOrd="0" presId="urn:microsoft.com/office/officeart/2005/8/layout/vList5"/>
    <dgm:cxn modelId="{0D500271-E11A-4FBD-B134-CB3F3A7C52FA}" type="presParOf" srcId="{8AB89983-0097-4064-A01D-A96B072D10D0}" destId="{A85FB46D-979C-42EE-B2EA-72915A9E86A7}" srcOrd="3" destOrd="0" presId="urn:microsoft.com/office/officeart/2005/8/layout/vList5"/>
    <dgm:cxn modelId="{2A6EFC4B-1D23-442F-91FC-1D83C4CADD5D}" type="presParOf" srcId="{8AB89983-0097-4064-A01D-A96B072D10D0}" destId="{D3EBD3A9-8A02-44CD-9367-8806DFC72F74}" srcOrd="4" destOrd="0" presId="urn:microsoft.com/office/officeart/2005/8/layout/vList5"/>
    <dgm:cxn modelId="{71C1DEC3-D7F3-48A2-96F2-0760E9726F17}" type="presParOf" srcId="{D3EBD3A9-8A02-44CD-9367-8806DFC72F74}" destId="{28FC7E3D-4632-4CC7-8C4F-2DADF80FD840}" srcOrd="0" destOrd="0" presId="urn:microsoft.com/office/officeart/2005/8/layout/vList5"/>
    <dgm:cxn modelId="{19A4F80D-6E55-48A0-901A-E158739291D0}" type="presParOf" srcId="{D3EBD3A9-8A02-44CD-9367-8806DFC72F74}" destId="{0FA0A811-7BD1-4C63-9842-B69D2F4EB9E0}" srcOrd="1" destOrd="0" presId="urn:microsoft.com/office/officeart/2005/8/layout/vList5"/>
    <dgm:cxn modelId="{983F866B-748E-48FC-9795-C172EE5FDD3A}" type="presParOf" srcId="{8AB89983-0097-4064-A01D-A96B072D10D0}" destId="{4FE7778A-0DC7-482A-B5A5-7B6D19F585D3}" srcOrd="5" destOrd="0" presId="urn:microsoft.com/office/officeart/2005/8/layout/vList5"/>
    <dgm:cxn modelId="{7D84708C-2B14-484E-A1DF-06FBCC128D15}" type="presParOf" srcId="{8AB89983-0097-4064-A01D-A96B072D10D0}" destId="{E94364DA-5160-4CD5-B71D-1802302C4C81}" srcOrd="6" destOrd="0" presId="urn:microsoft.com/office/officeart/2005/8/layout/vList5"/>
    <dgm:cxn modelId="{4A8266C7-672B-43D2-AD8A-30E044E9E1E7}" type="presParOf" srcId="{E94364DA-5160-4CD5-B71D-1802302C4C81}" destId="{470122CE-4ADC-4BBD-9F23-938B7946A2A2}" srcOrd="0" destOrd="0" presId="urn:microsoft.com/office/officeart/2005/8/layout/vList5"/>
    <dgm:cxn modelId="{A0149CEB-CE92-46E3-8A82-D4DEF1BF86E0}" type="presParOf" srcId="{E94364DA-5160-4CD5-B71D-1802302C4C81}" destId="{4B27C8F0-9F88-4D19-94DE-988747E374A0}" srcOrd="1" destOrd="0" presId="urn:microsoft.com/office/officeart/2005/8/layout/vList5"/>
    <dgm:cxn modelId="{3F35BE2E-A69A-45D6-9522-81698F385A8E}" type="presParOf" srcId="{8AB89983-0097-4064-A01D-A96B072D10D0}" destId="{D2CF6D51-A2DB-418F-AA1A-F1F415347F7C}" srcOrd="7" destOrd="0" presId="urn:microsoft.com/office/officeart/2005/8/layout/vList5"/>
    <dgm:cxn modelId="{0E3C3ED0-640D-4BCC-9A77-B5264753179E}" type="presParOf" srcId="{8AB89983-0097-4064-A01D-A96B072D10D0}" destId="{6268B943-58B1-4950-ABC4-2BCE4059A3D4}" srcOrd="8" destOrd="0" presId="urn:microsoft.com/office/officeart/2005/8/layout/vList5"/>
    <dgm:cxn modelId="{5D819524-5C34-4C84-A413-C8F3FBD494BD}" type="presParOf" srcId="{6268B943-58B1-4950-ABC4-2BCE4059A3D4}" destId="{00F96E50-F615-478F-AD51-1BDBC3698A2D}" srcOrd="0" destOrd="0" presId="urn:microsoft.com/office/officeart/2005/8/layout/vList5"/>
    <dgm:cxn modelId="{42585CDB-57E2-4477-B510-075BF4195653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#7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11,4 тыс.руб.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pPr algn="ctr"/>
          <a:r>
            <a:rPr lang="ru-RU" dirty="0" smtClean="0"/>
            <a:t>Фестиваль детского творчества «Казачок»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34E25F10-08C5-45C2-B1C6-E2FDEDFDFCB7}">
      <dgm:prSet phldrT="[Текст]"/>
      <dgm:spPr/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8CA8DB98-3038-4202-8627-A3FD0892133C}" type="parTrans" cxnId="{0F533E10-FFF1-4D51-8E1C-CA35A9E889CE}">
      <dgm:prSet/>
      <dgm:spPr/>
      <dgm:t>
        <a:bodyPr/>
        <a:lstStyle/>
        <a:p>
          <a:endParaRPr lang="ru-RU"/>
        </a:p>
      </dgm:t>
    </dgm:pt>
    <dgm:pt modelId="{77D6F5A3-6477-437C-9D57-C3C495E9DD4C}" type="sibTrans" cxnId="{0F533E10-FFF1-4D51-8E1C-CA35A9E889CE}">
      <dgm:prSet/>
      <dgm:spPr/>
      <dgm:t>
        <a:bodyPr/>
        <a:lstStyle/>
        <a:p>
          <a:endParaRPr lang="ru-RU"/>
        </a:p>
      </dgm:t>
    </dgm:pt>
    <dgm:pt modelId="{3C54546D-72D1-4CB0-9713-1D1C1BCDA80C}">
      <dgm:prSet phldrT="[Текст]"/>
      <dgm:spPr/>
      <dgm:t>
        <a:bodyPr/>
        <a:lstStyle/>
        <a:p>
          <a:pPr algn="ctr"/>
          <a:r>
            <a:rPr lang="ru-RU" dirty="0" smtClean="0"/>
            <a:t>Районный фестиваль «Народов Дона - дружная семья»</a:t>
          </a:r>
          <a:endParaRPr lang="ru-RU" dirty="0"/>
        </a:p>
      </dgm:t>
    </dgm:pt>
    <dgm:pt modelId="{FDA47504-AAF1-46CA-96FC-8FA0BA6E3005}" type="parTrans" cxnId="{D50EC23B-1333-4EA4-A062-1197B21F6EE0}">
      <dgm:prSet/>
      <dgm:spPr/>
      <dgm:t>
        <a:bodyPr/>
        <a:lstStyle/>
        <a:p>
          <a:endParaRPr lang="ru-RU"/>
        </a:p>
      </dgm:t>
    </dgm:pt>
    <dgm:pt modelId="{45BAB008-4596-459A-915F-F5248FEF1015}" type="sibTrans" cxnId="{D50EC23B-1333-4EA4-A062-1197B21F6EE0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C71FE39D-AA0F-4CBC-ADB4-9E584470E823}" type="pres">
      <dgm:prSet presAssocID="{34E25F10-08C5-45C2-B1C6-E2FDEDFDFCB7}" presName="linNode" presStyleCnt="0"/>
      <dgm:spPr/>
    </dgm:pt>
    <dgm:pt modelId="{55F6CC8D-87FC-468F-9B6B-C24BDDB52F56}" type="pres">
      <dgm:prSet presAssocID="{34E25F10-08C5-45C2-B1C6-E2FDEDFDFCB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8F8A9-7EC4-4C8A-9D5A-16CF07EC0DEE}" type="pres">
      <dgm:prSet presAssocID="{34E25F10-08C5-45C2-B1C6-E2FDEDFDFCB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BAF4E-008F-4511-ACEA-4DB18654F651}" type="presOf" srcId="{0A3CE9F0-656A-4335-8518-3BF594ADFB8D}" destId="{9EECEB09-48FA-4CC8-8716-B0383F5BE82F}" srcOrd="0" destOrd="0" presId="urn:microsoft.com/office/officeart/2005/8/layout/vList5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D50EC23B-1333-4EA4-A062-1197B21F6EE0}" srcId="{34E25F10-08C5-45C2-B1C6-E2FDEDFDFCB7}" destId="{3C54546D-72D1-4CB0-9713-1D1C1BCDA80C}" srcOrd="0" destOrd="0" parTransId="{FDA47504-AAF1-46CA-96FC-8FA0BA6E3005}" sibTransId="{45BAB008-4596-459A-915F-F5248FEF1015}"/>
    <dgm:cxn modelId="{ABC7BADB-37BE-4ACF-BF41-9266171F011A}" type="presOf" srcId="{34E25F10-08C5-45C2-B1C6-E2FDEDFDFCB7}" destId="{55F6CC8D-87FC-468F-9B6B-C24BDDB52F56}" srcOrd="0" destOrd="0" presId="urn:microsoft.com/office/officeart/2005/8/layout/vList5"/>
    <dgm:cxn modelId="{15FD607A-2F1B-43A1-A035-B66979EDF484}" type="presOf" srcId="{578C294A-F2D8-4FB4-831F-D4D456AED180}" destId="{6BC0BD39-BE2F-492B-A468-8C605A2C9025}" srcOrd="0" destOrd="0" presId="urn:microsoft.com/office/officeart/2005/8/layout/vList5"/>
    <dgm:cxn modelId="{B35CC8AA-068E-4196-BBBA-6D0A96ED29F4}" srcId="{0A3CE9F0-656A-4335-8518-3BF594ADFB8D}" destId="{578C294A-F2D8-4FB4-831F-D4D456AED180}" srcOrd="0" destOrd="0" parTransId="{450F0CAB-C424-44CB-90AA-B92185229B5C}" sibTransId="{438FC21D-5F47-421C-81E7-26839EDB1025}"/>
    <dgm:cxn modelId="{39AC5FD2-E463-47AD-B157-062EAFA39F87}" type="presOf" srcId="{3C54546D-72D1-4CB0-9713-1D1C1BCDA80C}" destId="{7688F8A9-7EC4-4C8A-9D5A-16CF07EC0DEE}" srcOrd="0" destOrd="0" presId="urn:microsoft.com/office/officeart/2005/8/layout/vList5"/>
    <dgm:cxn modelId="{247564E0-C968-4259-8001-DDAC7CEF5620}" type="presOf" srcId="{DBDA0654-B144-4C49-B1AD-B91955647F1A}" destId="{566271DF-14B0-4204-95FB-A93030E9C5C9}" srcOrd="0" destOrd="0" presId="urn:microsoft.com/office/officeart/2005/8/layout/vList5"/>
    <dgm:cxn modelId="{0F533E10-FFF1-4D51-8E1C-CA35A9E889CE}" srcId="{0A3CE9F0-656A-4335-8518-3BF594ADFB8D}" destId="{34E25F10-08C5-45C2-B1C6-E2FDEDFDFCB7}" srcOrd="1" destOrd="0" parTransId="{8CA8DB98-3038-4202-8627-A3FD0892133C}" sibTransId="{77D6F5A3-6477-437C-9D57-C3C495E9DD4C}"/>
    <dgm:cxn modelId="{0D7B967B-A063-4806-8382-E3C2CA59BC93}" type="presParOf" srcId="{9EECEB09-48FA-4CC8-8716-B0383F5BE82F}" destId="{00890747-7904-43C4-BEA5-A9BE5FE3CD3B}" srcOrd="0" destOrd="0" presId="urn:microsoft.com/office/officeart/2005/8/layout/vList5"/>
    <dgm:cxn modelId="{EE02C82F-93E2-4061-89BD-F75B654A65C7}" type="presParOf" srcId="{00890747-7904-43C4-BEA5-A9BE5FE3CD3B}" destId="{6BC0BD39-BE2F-492B-A468-8C605A2C9025}" srcOrd="0" destOrd="0" presId="urn:microsoft.com/office/officeart/2005/8/layout/vList5"/>
    <dgm:cxn modelId="{2D75E67C-D04A-4583-917E-100E1667663F}" type="presParOf" srcId="{00890747-7904-43C4-BEA5-A9BE5FE3CD3B}" destId="{566271DF-14B0-4204-95FB-A93030E9C5C9}" srcOrd="1" destOrd="0" presId="urn:microsoft.com/office/officeart/2005/8/layout/vList5"/>
    <dgm:cxn modelId="{4AC7D649-75BA-410A-82D4-F95F46B695B7}" type="presParOf" srcId="{9EECEB09-48FA-4CC8-8716-B0383F5BE82F}" destId="{AB8D75B8-ACF2-462B-BFAF-82CFBA4A17B7}" srcOrd="1" destOrd="0" presId="urn:microsoft.com/office/officeart/2005/8/layout/vList5"/>
    <dgm:cxn modelId="{A340D3E7-D263-4123-AE5D-B12D9042E8AA}" type="presParOf" srcId="{9EECEB09-48FA-4CC8-8716-B0383F5BE82F}" destId="{C71FE39D-AA0F-4CBC-ADB4-9E584470E823}" srcOrd="2" destOrd="0" presId="urn:microsoft.com/office/officeart/2005/8/layout/vList5"/>
    <dgm:cxn modelId="{DF025FBB-B971-4CE4-A56F-D13FCE9DC9AB}" type="presParOf" srcId="{C71FE39D-AA0F-4CBC-ADB4-9E584470E823}" destId="{55F6CC8D-87FC-468F-9B6B-C24BDDB52F56}" srcOrd="0" destOrd="0" presId="urn:microsoft.com/office/officeart/2005/8/layout/vList5"/>
    <dgm:cxn modelId="{8945DD31-F98B-41B7-ADA1-E30489231F5E}" type="presParOf" srcId="{C71FE39D-AA0F-4CBC-ADB4-9E584470E823}" destId="{7688F8A9-7EC4-4C8A-9D5A-16CF07EC0D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FDA1D-F058-4ADB-8DC0-0D027EA5E2D5}" type="doc">
      <dgm:prSet loTypeId="urn:microsoft.com/office/officeart/2005/8/layout/chevron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07F994-97D6-4E06-A33D-3F38F6F1F056}">
      <dgm:prSet phldrT="[Текст]" phldr="1"/>
      <dgm:spPr/>
      <dgm:t>
        <a:bodyPr/>
        <a:lstStyle/>
        <a:p>
          <a:endParaRPr lang="ru-RU" dirty="0"/>
        </a:p>
      </dgm:t>
    </dgm:pt>
    <dgm:pt modelId="{C266FB62-08BB-4899-AC17-0875195FD1D2}" type="parTrans" cxnId="{A2BD365D-F7A7-4C2E-96FE-97FED75741A4}">
      <dgm:prSet/>
      <dgm:spPr/>
      <dgm:t>
        <a:bodyPr/>
        <a:lstStyle/>
        <a:p>
          <a:endParaRPr lang="ru-RU"/>
        </a:p>
      </dgm:t>
    </dgm:pt>
    <dgm:pt modelId="{AF2ED2FD-2DDE-41EF-B5A8-F60BC4365009}" type="sibTrans" cxnId="{A2BD365D-F7A7-4C2E-96FE-97FED75741A4}">
      <dgm:prSet/>
      <dgm:spPr/>
      <dgm:t>
        <a:bodyPr/>
        <a:lstStyle/>
        <a:p>
          <a:endParaRPr lang="ru-RU"/>
        </a:p>
      </dgm:t>
    </dgm:pt>
    <dgm:pt modelId="{E6ED41C7-0C8A-4C6E-87DC-1B0135D734F6}">
      <dgm:prSet phldrT="[Текст]"/>
      <dgm:spPr/>
      <dgm:t>
        <a:bodyPr/>
        <a:lstStyle/>
        <a:p>
          <a:r>
            <a:rPr lang="ru-RU" dirty="0" smtClean="0"/>
            <a:t>Исходные данные на 2018 и 2019 годы –утвержденные ассигнования в Решении Собрания депутатов Константиновского района от 27.12.2016 № 109 «О бюджете Константиновского района на 2017 год и на плановый период 2018 и 2019 годов», на 2020 год - бюджетные ассигнования 2019, установленные эти решением</a:t>
          </a:r>
          <a:endParaRPr lang="ru-RU" dirty="0"/>
        </a:p>
      </dgm:t>
    </dgm:pt>
    <dgm:pt modelId="{C97CD89D-9749-417C-8AFE-A623788D0243}" type="parTrans" cxnId="{0EB5DB09-4B8F-455C-8536-0890E71F0022}">
      <dgm:prSet/>
      <dgm:spPr/>
      <dgm:t>
        <a:bodyPr/>
        <a:lstStyle/>
        <a:p>
          <a:endParaRPr lang="ru-RU"/>
        </a:p>
      </dgm:t>
    </dgm:pt>
    <dgm:pt modelId="{D061EF46-45C0-4CB6-83C1-5BA8BEC17090}" type="sibTrans" cxnId="{0EB5DB09-4B8F-455C-8536-0890E71F0022}">
      <dgm:prSet/>
      <dgm:spPr/>
      <dgm:t>
        <a:bodyPr/>
        <a:lstStyle/>
        <a:p>
          <a:endParaRPr lang="ru-RU"/>
        </a:p>
      </dgm:t>
    </dgm:pt>
    <dgm:pt modelId="{2832537E-BAFA-4327-9E7E-E73A2DBD1096}">
      <dgm:prSet phldrT="[Текст]" phldr="1"/>
      <dgm:spPr/>
      <dgm:t>
        <a:bodyPr/>
        <a:lstStyle/>
        <a:p>
          <a:endParaRPr lang="ru-RU" dirty="0"/>
        </a:p>
      </dgm:t>
    </dgm:pt>
    <dgm:pt modelId="{1587C548-30B5-4786-852E-62A04AA742F4}" type="parTrans" cxnId="{2BA9487E-A6E2-4906-ACE3-2C348BA30838}">
      <dgm:prSet/>
      <dgm:spPr/>
      <dgm:t>
        <a:bodyPr/>
        <a:lstStyle/>
        <a:p>
          <a:endParaRPr lang="ru-RU"/>
        </a:p>
      </dgm:t>
    </dgm:pt>
    <dgm:pt modelId="{F2A41FED-AF3C-497D-AA91-A3C74CF2FBC8}" type="sibTrans" cxnId="{2BA9487E-A6E2-4906-ACE3-2C348BA30838}">
      <dgm:prSet/>
      <dgm:spPr/>
      <dgm:t>
        <a:bodyPr/>
        <a:lstStyle/>
        <a:p>
          <a:endParaRPr lang="ru-RU"/>
        </a:p>
      </dgm:t>
    </dgm:pt>
    <dgm:pt modelId="{96571F08-6AB4-4BCA-A6B8-53F32A234160}">
      <dgm:prSet phldrT="[Текст]"/>
      <dgm:spPr/>
      <dgm:t>
        <a:bodyPr/>
        <a:lstStyle/>
        <a:p>
          <a:r>
            <a:rPr lang="ru-RU" dirty="0" smtClean="0"/>
            <a:t>Увеличение расходов на уплату налога на имущество организаций в отношении движимого имущества в связи с вступлением в силу с 1 января 2018 года изменений, внесенных в налоговое законодательство</a:t>
          </a:r>
          <a:endParaRPr lang="ru-RU" dirty="0"/>
        </a:p>
      </dgm:t>
    </dgm:pt>
    <dgm:pt modelId="{837B2BD2-1267-4E77-985D-56BE09E4612B}" type="parTrans" cxnId="{4DD8ADEE-579E-4F2D-81A5-3A8711283A35}">
      <dgm:prSet/>
      <dgm:spPr/>
      <dgm:t>
        <a:bodyPr/>
        <a:lstStyle/>
        <a:p>
          <a:endParaRPr lang="ru-RU"/>
        </a:p>
      </dgm:t>
    </dgm:pt>
    <dgm:pt modelId="{A82D689A-C2FE-47FF-9CF1-33BC09F41864}" type="sibTrans" cxnId="{4DD8ADEE-579E-4F2D-81A5-3A8711283A35}">
      <dgm:prSet/>
      <dgm:spPr/>
      <dgm:t>
        <a:bodyPr/>
        <a:lstStyle/>
        <a:p>
          <a:endParaRPr lang="ru-RU"/>
        </a:p>
      </dgm:t>
    </dgm:pt>
    <dgm:pt modelId="{E60011AD-1267-457A-8056-5A69B9F9AEFA}">
      <dgm:prSet phldrT="[Текст]" phldr="1"/>
      <dgm:spPr/>
      <dgm:t>
        <a:bodyPr/>
        <a:lstStyle/>
        <a:p>
          <a:endParaRPr lang="ru-RU" dirty="0"/>
        </a:p>
      </dgm:t>
    </dgm:pt>
    <dgm:pt modelId="{CEFFFC70-DD9F-406A-9FCE-7A9727FF2A16}" type="parTrans" cxnId="{FF425DB5-5F4D-4CBD-8EC6-D7759E5AFB2E}">
      <dgm:prSet/>
      <dgm:spPr/>
      <dgm:t>
        <a:bodyPr/>
        <a:lstStyle/>
        <a:p>
          <a:endParaRPr lang="ru-RU"/>
        </a:p>
      </dgm:t>
    </dgm:pt>
    <dgm:pt modelId="{A59F056F-96F9-4546-8836-C744CD71B74C}" type="sibTrans" cxnId="{FF425DB5-5F4D-4CBD-8EC6-D7759E5AFB2E}">
      <dgm:prSet/>
      <dgm:spPr/>
      <dgm:t>
        <a:bodyPr/>
        <a:lstStyle/>
        <a:p>
          <a:endParaRPr lang="ru-RU"/>
        </a:p>
      </dgm:t>
    </dgm:pt>
    <dgm:pt modelId="{8DE96F6E-B836-4C76-B10E-E50DD0C00390}">
      <dgm:prSet phldrT="[Текст]"/>
      <dgm:spPr/>
      <dgm:t>
        <a:bodyPr/>
        <a:lstStyle/>
        <a:p>
          <a:r>
            <a:rPr lang="ru-RU" dirty="0" smtClean="0"/>
            <a:t>Дополнительные средства: на ежегодное повышение оплаты труда работников государственных и муниципальных учреждений с 1 января 2018 года - на 4,0 процента</a:t>
          </a:r>
          <a:endParaRPr lang="ru-RU" dirty="0"/>
        </a:p>
      </dgm:t>
    </dgm:pt>
    <dgm:pt modelId="{3BB374B6-8DAA-4A6E-9692-65B17D5B67B2}" type="parTrans" cxnId="{DAF2FF50-27C1-4489-92CD-714969B1B785}">
      <dgm:prSet/>
      <dgm:spPr/>
      <dgm:t>
        <a:bodyPr/>
        <a:lstStyle/>
        <a:p>
          <a:endParaRPr lang="ru-RU"/>
        </a:p>
      </dgm:t>
    </dgm:pt>
    <dgm:pt modelId="{EF7729DD-52F4-4CFD-9F91-4E7064E16868}" type="sibTrans" cxnId="{DAF2FF50-27C1-4489-92CD-714969B1B785}">
      <dgm:prSet/>
      <dgm:spPr/>
      <dgm:t>
        <a:bodyPr/>
        <a:lstStyle/>
        <a:p>
          <a:endParaRPr lang="ru-RU"/>
        </a:p>
      </dgm:t>
    </dgm:pt>
    <dgm:pt modelId="{0835F57B-12C9-41A2-ADC1-68E11D3066B7}">
      <dgm:prSet phldrT="[Текст]"/>
      <dgm:spPr/>
      <dgm:t>
        <a:bodyPr/>
        <a:lstStyle/>
        <a:p>
          <a:r>
            <a:rPr lang="ru-RU" dirty="0" smtClean="0"/>
            <a:t> на повышение минимального размера оплаты труда с 1 января 2018 года до 9 489 рублей</a:t>
          </a:r>
          <a:endParaRPr lang="ru-RU" dirty="0"/>
        </a:p>
      </dgm:t>
    </dgm:pt>
    <dgm:pt modelId="{FEE009BC-764F-40B1-928A-62D44CF8004F}" type="parTrans" cxnId="{1C892B9F-144E-470D-9313-19A284F7F0AE}">
      <dgm:prSet/>
      <dgm:spPr/>
      <dgm:t>
        <a:bodyPr/>
        <a:lstStyle/>
        <a:p>
          <a:endParaRPr lang="ru-RU"/>
        </a:p>
      </dgm:t>
    </dgm:pt>
    <dgm:pt modelId="{A6F231E9-DE66-441D-8DF3-EF88CF47DED6}" type="sibTrans" cxnId="{1C892B9F-144E-470D-9313-19A284F7F0AE}">
      <dgm:prSet/>
      <dgm:spPr/>
      <dgm:t>
        <a:bodyPr/>
        <a:lstStyle/>
        <a:p>
          <a:endParaRPr lang="ru-RU"/>
        </a:p>
      </dgm:t>
    </dgm:pt>
    <dgm:pt modelId="{24AB7E4B-A2C8-4499-BF24-8358724ECCE8}" type="pres">
      <dgm:prSet presAssocID="{1E3FDA1D-F058-4ADB-8DC0-0D027EA5E2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DC514-3A90-4B77-AB61-04A43B76A898}" type="pres">
      <dgm:prSet presAssocID="{0407F994-97D6-4E06-A33D-3F38F6F1F056}" presName="composite" presStyleCnt="0"/>
      <dgm:spPr/>
    </dgm:pt>
    <dgm:pt modelId="{6F956843-DA3F-4691-B531-56FC1B021763}" type="pres">
      <dgm:prSet presAssocID="{0407F994-97D6-4E06-A33D-3F38F6F1F0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24984-793D-4551-BED7-8ABB49F3E5CD}" type="pres">
      <dgm:prSet presAssocID="{0407F994-97D6-4E06-A33D-3F38F6F1F0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EC5DC-A29F-4AF4-B541-3CA3663B3807}" type="pres">
      <dgm:prSet presAssocID="{AF2ED2FD-2DDE-41EF-B5A8-F60BC4365009}" presName="sp" presStyleCnt="0"/>
      <dgm:spPr/>
    </dgm:pt>
    <dgm:pt modelId="{3DEE0426-D63F-48DA-83D0-A6BC2D77F8AC}" type="pres">
      <dgm:prSet presAssocID="{2832537E-BAFA-4327-9E7E-E73A2DBD1096}" presName="composite" presStyleCnt="0"/>
      <dgm:spPr/>
    </dgm:pt>
    <dgm:pt modelId="{47AE848C-2194-4E1F-899E-47FD863D59A1}" type="pres">
      <dgm:prSet presAssocID="{2832537E-BAFA-4327-9E7E-E73A2DBD10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1FA3-F2B8-4473-A28C-663FE0C5D8AA}" type="pres">
      <dgm:prSet presAssocID="{2832537E-BAFA-4327-9E7E-E73A2DBD10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A7908-472E-497E-A60E-DE3BF41DC4E1}" type="pres">
      <dgm:prSet presAssocID="{F2A41FED-AF3C-497D-AA91-A3C74CF2FBC8}" presName="sp" presStyleCnt="0"/>
      <dgm:spPr/>
    </dgm:pt>
    <dgm:pt modelId="{9B7C808B-F350-4EF4-9C6E-A7C61808B441}" type="pres">
      <dgm:prSet presAssocID="{E60011AD-1267-457A-8056-5A69B9F9AEFA}" presName="composite" presStyleCnt="0"/>
      <dgm:spPr/>
    </dgm:pt>
    <dgm:pt modelId="{A57C6604-908F-4A9F-87B1-82017B9441A7}" type="pres">
      <dgm:prSet presAssocID="{E60011AD-1267-457A-8056-5A69B9F9AE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D0B8-C1BA-4700-93F0-EF12E18F8382}" type="pres">
      <dgm:prSet presAssocID="{E60011AD-1267-457A-8056-5A69B9F9AE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5BF84-0C1E-4DDE-8A35-135697BEB4A0}" type="presOf" srcId="{1E3FDA1D-F058-4ADB-8DC0-0D027EA5E2D5}" destId="{24AB7E4B-A2C8-4499-BF24-8358724ECCE8}" srcOrd="0" destOrd="0" presId="urn:microsoft.com/office/officeart/2005/8/layout/chevron2"/>
    <dgm:cxn modelId="{BB09B158-7F9C-4F49-8827-A61E2E935070}" type="presOf" srcId="{2832537E-BAFA-4327-9E7E-E73A2DBD1096}" destId="{47AE848C-2194-4E1F-899E-47FD863D59A1}" srcOrd="0" destOrd="0" presId="urn:microsoft.com/office/officeart/2005/8/layout/chevron2"/>
    <dgm:cxn modelId="{1C892B9F-144E-470D-9313-19A284F7F0AE}" srcId="{E60011AD-1267-457A-8056-5A69B9F9AEFA}" destId="{0835F57B-12C9-41A2-ADC1-68E11D3066B7}" srcOrd="1" destOrd="0" parTransId="{FEE009BC-764F-40B1-928A-62D44CF8004F}" sibTransId="{A6F231E9-DE66-441D-8DF3-EF88CF47DED6}"/>
    <dgm:cxn modelId="{DAF2FF50-27C1-4489-92CD-714969B1B785}" srcId="{E60011AD-1267-457A-8056-5A69B9F9AEFA}" destId="{8DE96F6E-B836-4C76-B10E-E50DD0C00390}" srcOrd="0" destOrd="0" parTransId="{3BB374B6-8DAA-4A6E-9692-65B17D5B67B2}" sibTransId="{EF7729DD-52F4-4CFD-9F91-4E7064E16868}"/>
    <dgm:cxn modelId="{839CE009-BDFD-4A41-81D0-488B3E226C2A}" type="presOf" srcId="{0835F57B-12C9-41A2-ADC1-68E11D3066B7}" destId="{B1F1D0B8-C1BA-4700-93F0-EF12E18F8382}" srcOrd="0" destOrd="1" presId="urn:microsoft.com/office/officeart/2005/8/layout/chevron2"/>
    <dgm:cxn modelId="{9DD2F868-D758-44E8-8DD3-3415EEA663E3}" type="presOf" srcId="{8DE96F6E-B836-4C76-B10E-E50DD0C00390}" destId="{B1F1D0B8-C1BA-4700-93F0-EF12E18F8382}" srcOrd="0" destOrd="0" presId="urn:microsoft.com/office/officeart/2005/8/layout/chevron2"/>
    <dgm:cxn modelId="{0EB5DB09-4B8F-455C-8536-0890E71F0022}" srcId="{0407F994-97D6-4E06-A33D-3F38F6F1F056}" destId="{E6ED41C7-0C8A-4C6E-87DC-1B0135D734F6}" srcOrd="0" destOrd="0" parTransId="{C97CD89D-9749-417C-8AFE-A623788D0243}" sibTransId="{D061EF46-45C0-4CB6-83C1-5BA8BEC17090}"/>
    <dgm:cxn modelId="{58A2CAC6-1A25-4BFB-9532-CCE0F3F031BD}" type="presOf" srcId="{96571F08-6AB4-4BCA-A6B8-53F32A234160}" destId="{FE871FA3-F2B8-4473-A28C-663FE0C5D8AA}" srcOrd="0" destOrd="0" presId="urn:microsoft.com/office/officeart/2005/8/layout/chevron2"/>
    <dgm:cxn modelId="{FF425DB5-5F4D-4CBD-8EC6-D7759E5AFB2E}" srcId="{1E3FDA1D-F058-4ADB-8DC0-0D027EA5E2D5}" destId="{E60011AD-1267-457A-8056-5A69B9F9AEFA}" srcOrd="2" destOrd="0" parTransId="{CEFFFC70-DD9F-406A-9FCE-7A9727FF2A16}" sibTransId="{A59F056F-96F9-4546-8836-C744CD71B74C}"/>
    <dgm:cxn modelId="{2BA9487E-A6E2-4906-ACE3-2C348BA30838}" srcId="{1E3FDA1D-F058-4ADB-8DC0-0D027EA5E2D5}" destId="{2832537E-BAFA-4327-9E7E-E73A2DBD1096}" srcOrd="1" destOrd="0" parTransId="{1587C548-30B5-4786-852E-62A04AA742F4}" sibTransId="{F2A41FED-AF3C-497D-AA91-A3C74CF2FBC8}"/>
    <dgm:cxn modelId="{A2BD365D-F7A7-4C2E-96FE-97FED75741A4}" srcId="{1E3FDA1D-F058-4ADB-8DC0-0D027EA5E2D5}" destId="{0407F994-97D6-4E06-A33D-3F38F6F1F056}" srcOrd="0" destOrd="0" parTransId="{C266FB62-08BB-4899-AC17-0875195FD1D2}" sibTransId="{AF2ED2FD-2DDE-41EF-B5A8-F60BC4365009}"/>
    <dgm:cxn modelId="{DC3609A8-A4A6-46BF-B4BF-AF0E92BA50C5}" type="presOf" srcId="{0407F994-97D6-4E06-A33D-3F38F6F1F056}" destId="{6F956843-DA3F-4691-B531-56FC1B021763}" srcOrd="0" destOrd="0" presId="urn:microsoft.com/office/officeart/2005/8/layout/chevron2"/>
    <dgm:cxn modelId="{907ED2D2-BC6F-4D98-9F97-2FBAE0AAB3F6}" type="presOf" srcId="{E60011AD-1267-457A-8056-5A69B9F9AEFA}" destId="{A57C6604-908F-4A9F-87B1-82017B9441A7}" srcOrd="0" destOrd="0" presId="urn:microsoft.com/office/officeart/2005/8/layout/chevron2"/>
    <dgm:cxn modelId="{4DD8ADEE-579E-4F2D-81A5-3A8711283A35}" srcId="{2832537E-BAFA-4327-9E7E-E73A2DBD1096}" destId="{96571F08-6AB4-4BCA-A6B8-53F32A234160}" srcOrd="0" destOrd="0" parTransId="{837B2BD2-1267-4E77-985D-56BE09E4612B}" sibTransId="{A82D689A-C2FE-47FF-9CF1-33BC09F41864}"/>
    <dgm:cxn modelId="{49CE1B8B-BD83-4D05-87CA-2B78DF38FFFC}" type="presOf" srcId="{E6ED41C7-0C8A-4C6E-87DC-1B0135D734F6}" destId="{13324984-793D-4551-BED7-8ABB49F3E5CD}" srcOrd="0" destOrd="0" presId="urn:microsoft.com/office/officeart/2005/8/layout/chevron2"/>
    <dgm:cxn modelId="{E4CBD1B7-CD4D-4710-B57E-8C705CB08A65}" type="presParOf" srcId="{24AB7E4B-A2C8-4499-BF24-8358724ECCE8}" destId="{DE0DC514-3A90-4B77-AB61-04A43B76A898}" srcOrd="0" destOrd="0" presId="urn:microsoft.com/office/officeart/2005/8/layout/chevron2"/>
    <dgm:cxn modelId="{305E231F-CA45-4288-BD4D-5220D4B58884}" type="presParOf" srcId="{DE0DC514-3A90-4B77-AB61-04A43B76A898}" destId="{6F956843-DA3F-4691-B531-56FC1B021763}" srcOrd="0" destOrd="0" presId="urn:microsoft.com/office/officeart/2005/8/layout/chevron2"/>
    <dgm:cxn modelId="{446A9DD6-B4C2-4FB7-9D05-DE168AED3352}" type="presParOf" srcId="{DE0DC514-3A90-4B77-AB61-04A43B76A898}" destId="{13324984-793D-4551-BED7-8ABB49F3E5CD}" srcOrd="1" destOrd="0" presId="urn:microsoft.com/office/officeart/2005/8/layout/chevron2"/>
    <dgm:cxn modelId="{A49EBA13-193E-4547-842A-FD941891B9BA}" type="presParOf" srcId="{24AB7E4B-A2C8-4499-BF24-8358724ECCE8}" destId="{CABEC5DC-A29F-4AF4-B541-3CA3663B3807}" srcOrd="1" destOrd="0" presId="urn:microsoft.com/office/officeart/2005/8/layout/chevron2"/>
    <dgm:cxn modelId="{67A95780-C7D8-45EA-8C1B-B6A8AB716037}" type="presParOf" srcId="{24AB7E4B-A2C8-4499-BF24-8358724ECCE8}" destId="{3DEE0426-D63F-48DA-83D0-A6BC2D77F8AC}" srcOrd="2" destOrd="0" presId="urn:microsoft.com/office/officeart/2005/8/layout/chevron2"/>
    <dgm:cxn modelId="{58729F26-6823-4CEE-A229-C4DF8C7DDEB5}" type="presParOf" srcId="{3DEE0426-D63F-48DA-83D0-A6BC2D77F8AC}" destId="{47AE848C-2194-4E1F-899E-47FD863D59A1}" srcOrd="0" destOrd="0" presId="urn:microsoft.com/office/officeart/2005/8/layout/chevron2"/>
    <dgm:cxn modelId="{E0746277-29B2-4D6E-9FA6-8DB78C9A0E58}" type="presParOf" srcId="{3DEE0426-D63F-48DA-83D0-A6BC2D77F8AC}" destId="{FE871FA3-F2B8-4473-A28C-663FE0C5D8AA}" srcOrd="1" destOrd="0" presId="urn:microsoft.com/office/officeart/2005/8/layout/chevron2"/>
    <dgm:cxn modelId="{FE25A1C9-E582-494D-B7FE-33E8347DD2F4}" type="presParOf" srcId="{24AB7E4B-A2C8-4499-BF24-8358724ECCE8}" destId="{59AA7908-472E-497E-A60E-DE3BF41DC4E1}" srcOrd="3" destOrd="0" presId="urn:microsoft.com/office/officeart/2005/8/layout/chevron2"/>
    <dgm:cxn modelId="{542C38DB-BE54-4139-BB0F-4FD101BA80D5}" type="presParOf" srcId="{24AB7E4B-A2C8-4499-BF24-8358724ECCE8}" destId="{9B7C808B-F350-4EF4-9C6E-A7C61808B441}" srcOrd="4" destOrd="0" presId="urn:microsoft.com/office/officeart/2005/8/layout/chevron2"/>
    <dgm:cxn modelId="{028F9CF9-3C07-40FC-9B16-0A2EBB3093D3}" type="presParOf" srcId="{9B7C808B-F350-4EF4-9C6E-A7C61808B441}" destId="{A57C6604-908F-4A9F-87B1-82017B9441A7}" srcOrd="0" destOrd="0" presId="urn:microsoft.com/office/officeart/2005/8/layout/chevron2"/>
    <dgm:cxn modelId="{3048DE2F-E2D9-4408-B55A-EA188E1833CA}" type="presParOf" srcId="{9B7C808B-F350-4EF4-9C6E-A7C61808B441}" destId="{B1F1D0B8-C1BA-4700-93F0-EF12E18F83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BE0B4-52AE-4ECF-9648-35EEE90B517C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730FD6-8F9D-4B76-A4D8-4DDD9B15A897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детей-сирот и детей, оставшихся без попечения родителей-17 490,5 тыс.рублей</a:t>
          </a:r>
          <a:endParaRPr lang="ru-RU" sz="1400" dirty="0"/>
        </a:p>
      </dgm:t>
    </dgm:pt>
    <dgm:pt modelId="{AC0F86A2-1A14-45AF-BA1D-A6E02214136B}" type="parTrans" cxnId="{B486F9E3-9B92-44A4-909F-F525F39B019A}">
      <dgm:prSet/>
      <dgm:spPr/>
      <dgm:t>
        <a:bodyPr/>
        <a:lstStyle/>
        <a:p>
          <a:endParaRPr lang="ru-RU"/>
        </a:p>
      </dgm:t>
    </dgm:pt>
    <dgm:pt modelId="{25CBB3C9-A57E-4380-9680-80C48B4334BD}" type="sibTrans" cxnId="{B486F9E3-9B92-44A4-909F-F525F39B019A}">
      <dgm:prSet/>
      <dgm:spPr/>
      <dgm:t>
        <a:bodyPr/>
        <a:lstStyle/>
        <a:p>
          <a:endParaRPr lang="ru-RU"/>
        </a:p>
      </dgm:t>
    </dgm:pt>
    <dgm:pt modelId="{12B22AB9-8158-4323-958A-179F81220967}" type="pres">
      <dgm:prSet presAssocID="{A46BE0B4-52AE-4ECF-9648-35EEE90B5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C3C-C55B-454B-8B82-0917D083F025}" type="pres">
      <dgm:prSet presAssocID="{61730FD6-8F9D-4B76-A4D8-4DDD9B15A897}" presName="parentText" presStyleLbl="node1" presStyleIdx="0" presStyleCnt="1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F02CE-BBD3-4632-BFCE-0CD4C5FB6499}" type="presOf" srcId="{61730FD6-8F9D-4B76-A4D8-4DDD9B15A897}" destId="{E2D3AC3C-C55B-454B-8B82-0917D083F025}" srcOrd="0" destOrd="0" presId="urn:microsoft.com/office/officeart/2005/8/layout/vList2"/>
    <dgm:cxn modelId="{B486F9E3-9B92-44A4-909F-F525F39B019A}" srcId="{A46BE0B4-52AE-4ECF-9648-35EEE90B517C}" destId="{61730FD6-8F9D-4B76-A4D8-4DDD9B15A897}" srcOrd="0" destOrd="0" parTransId="{AC0F86A2-1A14-45AF-BA1D-A6E02214136B}" sibTransId="{25CBB3C9-A57E-4380-9680-80C48B4334BD}"/>
    <dgm:cxn modelId="{195A4FC0-613B-4B07-B0A0-E600AAF34D45}" type="presOf" srcId="{A46BE0B4-52AE-4ECF-9648-35EEE90B517C}" destId="{12B22AB9-8158-4323-958A-179F81220967}" srcOrd="0" destOrd="0" presId="urn:microsoft.com/office/officeart/2005/8/layout/vList2"/>
    <dgm:cxn modelId="{25C227AC-A6FB-4D13-8585-31600B121099}" type="presParOf" srcId="{12B22AB9-8158-4323-958A-179F81220967}" destId="{E2D3AC3C-C55B-454B-8B82-0917D083F0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Организация и обеспечение отдыха и оздоровления детей- 4 769,3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Y="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62B2F-DFDF-4C00-8230-3F3A5EDC3145}" type="presOf" srcId="{B594AD10-7228-4E7C-99AF-BFAE7C115D1E}" destId="{4B52AD05-E2DD-4D6F-9AD5-62732FBD7322}" srcOrd="0" destOrd="0" presId="urn:microsoft.com/office/officeart/2005/8/layout/vList2"/>
    <dgm:cxn modelId="{9CDDD207-C195-4066-B5AA-AC4E4E5D8CD3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3F36174D-43A2-4461-991D-4583559103A4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 первого-второго года жизни из малоимущих семей- 4 625,8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X="952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FCBF8-A4C8-4AF7-AF08-67C772761237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8BA4DD6D-58B4-4309-BFAE-A4B68044458B}" type="presOf" srcId="{B594AD10-7228-4E7C-99AF-BFAE7C115D1E}" destId="{4B52AD05-E2DD-4D6F-9AD5-62732FBD7322}" srcOrd="0" destOrd="0" presId="urn:microsoft.com/office/officeart/2005/8/layout/vList2"/>
    <dgm:cxn modelId="{D9D12AC7-308E-4EF0-BF7A-34F3A27F0132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Предоставление жилых помещений детям-сиротам- 10 110,0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40BF9-9F2E-43AA-9A3F-EA960E4BF58D}" type="presOf" srcId="{B594AD10-7228-4E7C-99AF-BFAE7C115D1E}" destId="{4B52AD05-E2DD-4D6F-9AD5-62732FBD7322}" srcOrd="0" destOrd="0" presId="urn:microsoft.com/office/officeart/2005/8/layout/vList2"/>
    <dgm:cxn modelId="{5DE4CDAC-14D1-4CA5-BE55-82C88BEC243B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191D7733-DDBB-45FB-BCE5-B310957D9BDA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пособия на ребенка- 18 249,5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CB6CC-8DA4-45A0-AEDD-81C1A8495EB7}" type="presOf" srcId="{96318019-A7D9-4212-8123-F540B45A2C5F}" destId="{17F419B0-7509-4E4D-A6E7-972C3F8DBC3D}" srcOrd="0" destOrd="0" presId="urn:microsoft.com/office/officeart/2005/8/layout/vList2"/>
    <dgm:cxn modelId="{717B8689-A248-4516-8013-C66D13ED5318}" type="presOf" srcId="{B594AD10-7228-4E7C-99AF-BFAE7C115D1E}" destId="{4B52AD05-E2DD-4D6F-9AD5-62732FBD7322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92CD7B60-D1D7-4AA9-B9DB-7404FC2EC754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государственных пособий лицам на случай временной нетрудоспособности и в связи с материнством- 13 818,4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48553949-12D3-4A44-B2D2-5C8C4806876F}" type="presOf" srcId="{96318019-A7D9-4212-8123-F540B45A2C5F}" destId="{17F419B0-7509-4E4D-A6E7-972C3F8DBC3D}" srcOrd="0" destOrd="0" presId="urn:microsoft.com/office/officeart/2005/8/layout/vList2"/>
    <dgm:cxn modelId="{ABD8E1A7-221C-4207-B096-E5B9DBCB53DE}" type="presOf" srcId="{B594AD10-7228-4E7C-99AF-BFAE7C115D1E}" destId="{4B52AD05-E2DD-4D6F-9AD5-62732FBD7322}" srcOrd="0" destOrd="0" presId="urn:microsoft.com/office/officeart/2005/8/layout/vList2"/>
    <dgm:cxn modelId="{8C5449CC-F3B4-4506-A7E6-96B48BFF297F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2017*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pPr algn="ctr"/>
          <a:r>
            <a:rPr lang="ru-RU" sz="2400" dirty="0" smtClean="0"/>
            <a:t>1264614,6</a:t>
          </a:r>
          <a:endParaRPr lang="ru-RU" sz="2400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2400" dirty="0" smtClean="0"/>
            <a:t>46517,2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pPr algn="ctr"/>
          <a:r>
            <a:rPr lang="ru-RU" sz="2400" smtClean="0"/>
            <a:t>1179089,0</a:t>
          </a:r>
          <a:endParaRPr lang="ru-RU" sz="2400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dirty="0" smtClean="0"/>
            <a:t>44077,8</a:t>
          </a:r>
          <a:endParaRPr lang="ru-RU" sz="2400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  <dgm:t>
        <a:bodyPr/>
        <a:lstStyle/>
        <a:p>
          <a:endParaRPr lang="ru-RU"/>
        </a:p>
      </dgm:t>
    </dgm:pt>
    <dgm:pt modelId="{C7985CD3-0A61-4BAD-956D-AFBF86DB46CF}" type="pres">
      <dgm:prSet presAssocID="{D46FEC71-A6A8-4AC4-B09C-21B934F2A892}" presName="vertFlow" presStyleCnt="0"/>
      <dgm:spPr/>
      <dgm:t>
        <a:bodyPr/>
        <a:lstStyle/>
        <a:p>
          <a:endParaRPr lang="ru-RU"/>
        </a:p>
      </dgm:t>
    </dgm:pt>
    <dgm:pt modelId="{3B98EB07-5216-42FB-99F8-4C62054B7CBF}" type="pres">
      <dgm:prSet presAssocID="{D46FEC71-A6A8-4AC4-B09C-21B934F2A892}" presName="topSpace" presStyleCnt="0"/>
      <dgm:spPr/>
      <dgm:t>
        <a:bodyPr/>
        <a:lstStyle/>
        <a:p>
          <a:endParaRPr lang="ru-RU"/>
        </a:p>
      </dgm:t>
    </dgm:pt>
    <dgm:pt modelId="{264797F5-7FA9-40FE-A962-2F5C11A1D98C}" type="pres">
      <dgm:prSet presAssocID="{D46FEC71-A6A8-4AC4-B09C-21B934F2A892}" presName="firstComp" presStyleCnt="0"/>
      <dgm:spPr/>
      <dgm:t>
        <a:bodyPr/>
        <a:lstStyle/>
        <a:p>
          <a:endParaRPr lang="ru-RU"/>
        </a:p>
      </dgm:t>
    </dgm:pt>
    <dgm:pt modelId="{2C110DEC-00BE-42AB-A172-6C6BE02FB071}" type="pres">
      <dgm:prSet presAssocID="{D46FEC71-A6A8-4AC4-B09C-21B934F2A892}" presName="firstChild" presStyleLbl="bgAccFollowNode1" presStyleIdx="0" presStyleCnt="4" custScaleY="22720" custLinFactNeighborX="-29109" custLinFactNeighborY="-14660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  <dgm:t>
        <a:bodyPr/>
        <a:lstStyle/>
        <a:p>
          <a:endParaRPr lang="ru-RU"/>
        </a:p>
      </dgm:t>
    </dgm:pt>
    <dgm:pt modelId="{9180D4E4-E8B0-4905-A9EC-68628C40C3D3}" type="pres">
      <dgm:prSet presAssocID="{A51E4BCA-D434-46B6-B657-E4612C7DB7C8}" presName="child" presStyleLbl="bgAccFollowNode1" presStyleIdx="1" presStyleCnt="4" custScaleX="100250" custScaleY="23616" custLinFactNeighborX="-29109" custLinFactNeighborY="-14627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  <dgm:t>
        <a:bodyPr/>
        <a:lstStyle/>
        <a:p>
          <a:endParaRPr lang="ru-RU"/>
        </a:p>
      </dgm:t>
    </dgm:pt>
    <dgm:pt modelId="{2A853886-9F2E-41CE-A8C4-D6AA97D56830}" type="pres">
      <dgm:prSet presAssocID="{D46FEC71-A6A8-4AC4-B09C-21B934F2A892}" presName="circle" presStyleLbl="node1" presStyleIdx="0" presStyleCnt="2" custScaleX="78289" custScaleY="61935" custLinFactNeighborX="5282" custLinFactNeighborY="-35554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  <dgm:t>
        <a:bodyPr/>
        <a:lstStyle/>
        <a:p>
          <a:endParaRPr lang="ru-RU"/>
        </a:p>
      </dgm:t>
    </dgm:pt>
    <dgm:pt modelId="{F86E8C52-D149-419A-B625-F5D22BD16397}" type="pres">
      <dgm:prSet presAssocID="{C61014FE-1EE1-42A6-8AC3-B3A480F9C591}" presName="posSpace" presStyleCnt="0"/>
      <dgm:spPr/>
      <dgm:t>
        <a:bodyPr/>
        <a:lstStyle/>
        <a:p>
          <a:endParaRPr lang="ru-RU"/>
        </a:p>
      </dgm:t>
    </dgm:pt>
    <dgm:pt modelId="{A13552B0-E947-4C8F-B402-DC57A5D70427}" type="pres">
      <dgm:prSet presAssocID="{C61014FE-1EE1-42A6-8AC3-B3A480F9C591}" presName="vertFlow" presStyleCnt="0"/>
      <dgm:spPr/>
      <dgm:t>
        <a:bodyPr/>
        <a:lstStyle/>
        <a:p>
          <a:endParaRPr lang="ru-RU"/>
        </a:p>
      </dgm:t>
    </dgm:pt>
    <dgm:pt modelId="{2BBD521E-F508-4C6E-86CB-C66D5C6489AF}" type="pres">
      <dgm:prSet presAssocID="{C61014FE-1EE1-42A6-8AC3-B3A480F9C591}" presName="topSpace" presStyleCnt="0"/>
      <dgm:spPr/>
      <dgm:t>
        <a:bodyPr/>
        <a:lstStyle/>
        <a:p>
          <a:endParaRPr lang="ru-RU"/>
        </a:p>
      </dgm:t>
    </dgm:pt>
    <dgm:pt modelId="{935E4104-3DBE-4C01-A52E-793DAB3ABBFE}" type="pres">
      <dgm:prSet presAssocID="{C61014FE-1EE1-42A6-8AC3-B3A480F9C591}" presName="firstComp" presStyleCnt="0"/>
      <dgm:spPr/>
      <dgm:t>
        <a:bodyPr/>
        <a:lstStyle/>
        <a:p>
          <a:endParaRPr lang="ru-RU"/>
        </a:p>
      </dgm:t>
    </dgm:pt>
    <dgm:pt modelId="{9F7FE010-277B-4248-95CF-9CCDB57111B3}" type="pres">
      <dgm:prSet presAssocID="{C61014FE-1EE1-42A6-8AC3-B3A480F9C591}" presName="firstChild" presStyleLbl="bgAccFollowNode1" presStyleIdx="2" presStyleCnt="4" custScaleY="27735" custLinFactNeighborX="-5657" custLinFactNeighborY="-14946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  <dgm:t>
        <a:bodyPr/>
        <a:lstStyle/>
        <a:p>
          <a:endParaRPr lang="ru-RU"/>
        </a:p>
      </dgm:t>
    </dgm:pt>
    <dgm:pt modelId="{44EA04DA-C801-4198-A7E2-787A816B8211}" type="pres">
      <dgm:prSet presAssocID="{AEFB4411-274B-435A-88CA-76D5B0CE6F56}" presName="child" presStyleLbl="bgAccFollowNode1" presStyleIdx="3" presStyleCnt="4" custScaleY="28102" custLinFactNeighborX="-5657" custLinFactNeighborY="-18583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  <dgm:t>
        <a:bodyPr/>
        <a:lstStyle/>
        <a:p>
          <a:endParaRPr lang="ru-RU"/>
        </a:p>
      </dgm:t>
    </dgm:pt>
    <dgm:pt modelId="{70352F7D-5DE4-4DD6-8680-E30C3F6E6882}" type="pres">
      <dgm:prSet presAssocID="{C61014FE-1EE1-42A6-8AC3-B3A480F9C591}" presName="circle" presStyleLbl="node1" presStyleIdx="1" presStyleCnt="2" custScaleX="83001" custScaleY="55579" custLinFactNeighborX="9915" custLinFactNeighborY="-28264"/>
      <dgm:spPr/>
      <dgm:t>
        <a:bodyPr/>
        <a:lstStyle/>
        <a:p>
          <a:endParaRPr lang="ru-RU"/>
        </a:p>
      </dgm:t>
    </dgm:pt>
  </dgm:ptLst>
  <dgm:cxnLst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7EB4BE93-9E3D-4664-9B36-E45138E9DE3B}" type="presOf" srcId="{60761C64-E9F9-485D-AD98-2CAF64D71FA9}" destId="{9A8441F5-32C4-4091-8912-B5F2A658F3DE}" srcOrd="1" destOrd="0" presId="urn:microsoft.com/office/officeart/2005/8/layout/hList9"/>
    <dgm:cxn modelId="{3947CE3E-3FF0-4854-8959-D67F3B05D401}" type="presOf" srcId="{AEFB4411-274B-435A-88CA-76D5B0CE6F56}" destId="{F06559AC-DA69-410A-90D1-CB6CCC8E1524}" srcOrd="1" destOrd="0" presId="urn:microsoft.com/office/officeart/2005/8/layout/hList9"/>
    <dgm:cxn modelId="{0792945D-8ACE-452D-A160-C4960926E5A6}" type="presOf" srcId="{331991E0-D34F-4E51-8114-D98DBA2BEB04}" destId="{9F7FE010-277B-4248-95CF-9CCDB57111B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7ED084BF-53F6-412E-8998-4BFF039CBA87}" type="presOf" srcId="{331991E0-D34F-4E51-8114-D98DBA2BEB04}" destId="{BB9E84D8-7A76-485E-8F63-29A60969E85C}" srcOrd="1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564C29EA-813E-4938-82A3-35DCA33951CB}" type="presOf" srcId="{C61014FE-1EE1-42A6-8AC3-B3A480F9C591}" destId="{70352F7D-5DE4-4DD6-8680-E30C3F6E6882}" srcOrd="0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0A472FAB-B902-4D2F-A4E8-B87A237F73DA}" type="presOf" srcId="{60761C64-E9F9-485D-AD98-2CAF64D71FA9}" destId="{2C110DEC-00BE-42AB-A172-6C6BE02FB071}" srcOrd="0" destOrd="0" presId="urn:microsoft.com/office/officeart/2005/8/layout/hList9"/>
    <dgm:cxn modelId="{1A24664D-1828-43EE-832B-C32FE2594030}" type="presOf" srcId="{D46FEC71-A6A8-4AC4-B09C-21B934F2A892}" destId="{2A853886-9F2E-41CE-A8C4-D6AA97D56830}" srcOrd="0" destOrd="0" presId="urn:microsoft.com/office/officeart/2005/8/layout/hList9"/>
    <dgm:cxn modelId="{7FBBC4D7-D224-4FFA-9AEB-05731B1FC470}" type="presOf" srcId="{A51E4BCA-D434-46B6-B657-E4612C7DB7C8}" destId="{9180D4E4-E8B0-4905-A9EC-68628C40C3D3}" srcOrd="0" destOrd="0" presId="urn:microsoft.com/office/officeart/2005/8/layout/hList9"/>
    <dgm:cxn modelId="{46CD3C9C-2BB3-4E1E-93E2-E0B11E39B9EB}" type="presOf" srcId="{A51E4BCA-D434-46B6-B657-E4612C7DB7C8}" destId="{A17FDF3A-100F-43E5-B1C1-4FB1D5809BF2}" srcOrd="1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1771F703-8876-499E-AB31-68D0D5BB9743}" type="presOf" srcId="{AEFB4411-274B-435A-88CA-76D5B0CE6F56}" destId="{44EA04DA-C801-4198-A7E2-787A816B8211}" srcOrd="0" destOrd="0" presId="urn:microsoft.com/office/officeart/2005/8/layout/hList9"/>
    <dgm:cxn modelId="{46F7276F-3DC8-43AD-AD9F-F97144ECD6E6}" type="presOf" srcId="{05796363-86AF-4D0F-86BB-94F8D4F9417D}" destId="{0CE59325-F93D-4E72-ADBA-048CA41E3EFF}" srcOrd="0" destOrd="0" presId="urn:microsoft.com/office/officeart/2005/8/layout/hList9"/>
    <dgm:cxn modelId="{3934816F-DBA9-4AB9-BBC3-AEE9235C75E2}" type="presParOf" srcId="{0CE59325-F93D-4E72-ADBA-048CA41E3EFF}" destId="{A332FAD2-549E-49E3-BF8A-CDC08FF21A49}" srcOrd="0" destOrd="0" presId="urn:microsoft.com/office/officeart/2005/8/layout/hList9"/>
    <dgm:cxn modelId="{54CE0B78-7676-4112-A3E4-CD25CEF1BA30}" type="presParOf" srcId="{0CE59325-F93D-4E72-ADBA-048CA41E3EFF}" destId="{C7985CD3-0A61-4BAD-956D-AFBF86DB46CF}" srcOrd="1" destOrd="0" presId="urn:microsoft.com/office/officeart/2005/8/layout/hList9"/>
    <dgm:cxn modelId="{616A8227-F735-48F4-8D0A-4B25D5FCDABD}" type="presParOf" srcId="{C7985CD3-0A61-4BAD-956D-AFBF86DB46CF}" destId="{3B98EB07-5216-42FB-99F8-4C62054B7CBF}" srcOrd="0" destOrd="0" presId="urn:microsoft.com/office/officeart/2005/8/layout/hList9"/>
    <dgm:cxn modelId="{53C1B84B-028E-48AA-9971-5FD9666D46EC}" type="presParOf" srcId="{C7985CD3-0A61-4BAD-956D-AFBF86DB46CF}" destId="{264797F5-7FA9-40FE-A962-2F5C11A1D98C}" srcOrd="1" destOrd="0" presId="urn:microsoft.com/office/officeart/2005/8/layout/hList9"/>
    <dgm:cxn modelId="{2BB8A025-AFEB-4646-A24B-346BC088678B}" type="presParOf" srcId="{264797F5-7FA9-40FE-A962-2F5C11A1D98C}" destId="{2C110DEC-00BE-42AB-A172-6C6BE02FB071}" srcOrd="0" destOrd="0" presId="urn:microsoft.com/office/officeart/2005/8/layout/hList9"/>
    <dgm:cxn modelId="{F67BD200-7408-4122-8128-8640DF06B9B0}" type="presParOf" srcId="{264797F5-7FA9-40FE-A962-2F5C11A1D98C}" destId="{9A8441F5-32C4-4091-8912-B5F2A658F3DE}" srcOrd="1" destOrd="0" presId="urn:microsoft.com/office/officeart/2005/8/layout/hList9"/>
    <dgm:cxn modelId="{4651F75F-85F5-4243-82B3-A31969348A16}" type="presParOf" srcId="{C7985CD3-0A61-4BAD-956D-AFBF86DB46CF}" destId="{031DA43A-83E4-4BDD-B73F-F2DFEF4BE7C2}" srcOrd="2" destOrd="0" presId="urn:microsoft.com/office/officeart/2005/8/layout/hList9"/>
    <dgm:cxn modelId="{4B78674E-BB82-4021-9F25-56F7192440C2}" type="presParOf" srcId="{031DA43A-83E4-4BDD-B73F-F2DFEF4BE7C2}" destId="{9180D4E4-E8B0-4905-A9EC-68628C40C3D3}" srcOrd="0" destOrd="0" presId="urn:microsoft.com/office/officeart/2005/8/layout/hList9"/>
    <dgm:cxn modelId="{DE2FE692-1444-4282-A75D-64BB54140C32}" type="presParOf" srcId="{031DA43A-83E4-4BDD-B73F-F2DFEF4BE7C2}" destId="{A17FDF3A-100F-43E5-B1C1-4FB1D5809BF2}" srcOrd="1" destOrd="0" presId="urn:microsoft.com/office/officeart/2005/8/layout/hList9"/>
    <dgm:cxn modelId="{425E4AD4-1E9F-412A-BE61-B37751F4C9A8}" type="presParOf" srcId="{0CE59325-F93D-4E72-ADBA-048CA41E3EFF}" destId="{FC60CA34-C149-4A55-B9FA-C718D4FCAB77}" srcOrd="2" destOrd="0" presId="urn:microsoft.com/office/officeart/2005/8/layout/hList9"/>
    <dgm:cxn modelId="{1A9D3376-5812-4E74-AF1E-ED06074C791F}" type="presParOf" srcId="{0CE59325-F93D-4E72-ADBA-048CA41E3EFF}" destId="{2A853886-9F2E-41CE-A8C4-D6AA97D56830}" srcOrd="3" destOrd="0" presId="urn:microsoft.com/office/officeart/2005/8/layout/hList9"/>
    <dgm:cxn modelId="{8DD6FD91-7673-4CB1-8498-6D9A17B55A79}" type="presParOf" srcId="{0CE59325-F93D-4E72-ADBA-048CA41E3EFF}" destId="{3C92AF9F-D48E-4B2D-A881-E4DCB6B89585}" srcOrd="4" destOrd="0" presId="urn:microsoft.com/office/officeart/2005/8/layout/hList9"/>
    <dgm:cxn modelId="{DB559EA9-64FB-40D9-A0A8-4A33E6C66DBA}" type="presParOf" srcId="{0CE59325-F93D-4E72-ADBA-048CA41E3EFF}" destId="{F86E8C52-D149-419A-B625-F5D22BD16397}" srcOrd="5" destOrd="0" presId="urn:microsoft.com/office/officeart/2005/8/layout/hList9"/>
    <dgm:cxn modelId="{1B87B109-423E-4DB3-AEE0-9CD8833B88F5}" type="presParOf" srcId="{0CE59325-F93D-4E72-ADBA-048CA41E3EFF}" destId="{A13552B0-E947-4C8F-B402-DC57A5D70427}" srcOrd="6" destOrd="0" presId="urn:microsoft.com/office/officeart/2005/8/layout/hList9"/>
    <dgm:cxn modelId="{4EB814B1-BFCB-4D5D-B0B6-6BAEE9E61941}" type="presParOf" srcId="{A13552B0-E947-4C8F-B402-DC57A5D70427}" destId="{2BBD521E-F508-4C6E-86CB-C66D5C6489AF}" srcOrd="0" destOrd="0" presId="urn:microsoft.com/office/officeart/2005/8/layout/hList9"/>
    <dgm:cxn modelId="{22BC3C5C-D2E9-4BCD-B54D-DC8B52484C73}" type="presParOf" srcId="{A13552B0-E947-4C8F-B402-DC57A5D70427}" destId="{935E4104-3DBE-4C01-A52E-793DAB3ABBFE}" srcOrd="1" destOrd="0" presId="urn:microsoft.com/office/officeart/2005/8/layout/hList9"/>
    <dgm:cxn modelId="{009C767E-7DEF-4286-B541-742469BD5CCF}" type="presParOf" srcId="{935E4104-3DBE-4C01-A52E-793DAB3ABBFE}" destId="{9F7FE010-277B-4248-95CF-9CCDB57111B3}" srcOrd="0" destOrd="0" presId="urn:microsoft.com/office/officeart/2005/8/layout/hList9"/>
    <dgm:cxn modelId="{9F5DDE74-AC52-4B27-A804-18062E8DAB8D}" type="presParOf" srcId="{935E4104-3DBE-4C01-A52E-793DAB3ABBFE}" destId="{BB9E84D8-7A76-485E-8F63-29A60969E85C}" srcOrd="1" destOrd="0" presId="urn:microsoft.com/office/officeart/2005/8/layout/hList9"/>
    <dgm:cxn modelId="{FCEB602B-EC33-4B69-9619-0AAF79B84E2E}" type="presParOf" srcId="{A13552B0-E947-4C8F-B402-DC57A5D70427}" destId="{CF6EAE7E-9F26-47B9-921C-1307304EFBDA}" srcOrd="2" destOrd="0" presId="urn:microsoft.com/office/officeart/2005/8/layout/hList9"/>
    <dgm:cxn modelId="{462308DD-FCE2-43FC-BCD8-C6598AC473F2}" type="presParOf" srcId="{CF6EAE7E-9F26-47B9-921C-1307304EFBDA}" destId="{44EA04DA-C801-4198-A7E2-787A816B8211}" srcOrd="0" destOrd="0" presId="urn:microsoft.com/office/officeart/2005/8/layout/hList9"/>
    <dgm:cxn modelId="{23691575-DAD2-4A01-8400-C67E0A037513}" type="presParOf" srcId="{CF6EAE7E-9F26-47B9-921C-1307304EFBDA}" destId="{F06559AC-DA69-410A-90D1-CB6CCC8E1524}" srcOrd="1" destOrd="0" presId="urn:microsoft.com/office/officeart/2005/8/layout/hList9"/>
    <dgm:cxn modelId="{6890EF72-E1A4-4FBA-9D9C-266E3C59EAFC}" type="presParOf" srcId="{0CE59325-F93D-4E72-ADBA-048CA41E3EFF}" destId="{06DE3E56-10C7-4809-9520-DE0234486E2C}" srcOrd="7" destOrd="0" presId="urn:microsoft.com/office/officeart/2005/8/layout/hList9"/>
    <dgm:cxn modelId="{7A748E96-2530-4C71-940D-671A5E5B303D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6FB729-7BFF-4246-96D7-A19CC7894F5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5B1558-1575-4FBF-A23A-A6472C7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AE8-197C-4BB2-9595-B57CBFB20A0D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A9F8-97BF-47B8-BD09-6E5B118FB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1822-A971-4C40-A9AB-62020C77D9E9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3DDA-2011-47CD-9AF5-1CA96ABB6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0000-77F8-43DC-B7AA-972602B02785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CAF3-8A01-4EB4-9DFA-78B584C40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3100-5352-41DB-B73B-353CB6D784F8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D6-75CF-4D11-BF08-2A23AC2CF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F6FC-C24C-49A1-9CBD-F550F2DAF759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695A-AB1C-41A0-80CA-0B3A6DC13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03B3-2376-4D3F-AFB7-7A6643A94181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B20F-CC86-4112-8660-928F21AF4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6909-04C9-4B55-8EFE-BBD02063FBDC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0520-CB5B-457F-A657-9DBBB6F6D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5E83-6B9C-4A89-A76B-182317FAFE09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779F-3C96-4660-9CA7-79984B421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D936-DB88-40C6-9E05-022D3A27B564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16B2-5019-4A16-90A3-8410387285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B294-E473-4792-BDBD-50121BE4FBF1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A700-E146-4536-942F-23337B42E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FAE0-FCE6-4CF9-A788-4B36B9AF96A4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1FAC-4A22-428D-A209-8D4609144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D0CF-72B5-4B78-A5DC-DA7650597B00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29F6-EAF5-44EE-ADB0-598384F7BD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66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AA3C8-E17A-479C-A2E9-0D3800BDBB85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B2360-03AB-49FE-9746-58467A09EA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11" r:id="rId9"/>
    <p:sldLayoutId id="2147483702" r:id="rId10"/>
    <p:sldLayoutId id="2147483701" r:id="rId11"/>
    <p:sldLayoutId id="21474837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_____Microsoft_Office_Excel_97-20037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5.xls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6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7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12879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ДЛЯ ГРАЖДАН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5300663"/>
            <a:ext cx="7920038" cy="115252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Бюджет Константиновского района на 2018 год и на плановый 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период 2019 и 2020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974724"/>
            <a:ext cx="1512838" cy="1014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ru-RU" sz="1400" b="1" dirty="0" smtClean="0">
                <a:solidFill>
                  <a:srgbClr val="404040"/>
                </a:solidFill>
              </a:rPr>
              <a:t>1003512,0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59948,0                               62665,0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600">
                <a:solidFill>
                  <a:schemeClr val="tx1"/>
                </a:solidFill>
                <a:latin typeface="Arial" charset="0"/>
              </a:rPr>
              <a:t>24938,5 		                25330,3</a:t>
            </a:r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Основные параметры бюджета Константиновского района (тыс. рублей)</a:t>
            </a:r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843808" y="980728"/>
            <a:ext cx="1582018" cy="1014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400" b="1" dirty="0" smtClean="0">
                <a:solidFill>
                  <a:srgbClr val="404040"/>
                </a:solidFill>
              </a:rPr>
              <a:t>844267,5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90" name="WordArt 20"/>
          <p:cNvSpPr>
            <a:spLocks noChangeArrowheads="1" noChangeShapeType="1" noTextEdit="1"/>
          </p:cNvSpPr>
          <p:nvPr/>
        </p:nvSpPr>
        <p:spPr bwMode="auto">
          <a:xfrm rot="5400000">
            <a:off x="-2186780" y="3352006"/>
            <a:ext cx="5459412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Акцизы на нефтепродукты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7464,0                                    7772,7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пошлина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Arial" charset="0"/>
              </a:rPr>
              <a:t>5382,0		               5464,5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Финансовая помощь из облас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т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ного бюджета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883030,1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	              843232,3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доходы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22 749,4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		944464,8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5364088" y="974725"/>
            <a:ext cx="1584176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404040"/>
                </a:solidFill>
              </a:rPr>
              <a:t>1066973,7</a:t>
            </a:r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4088" y="2060848"/>
            <a:ext cx="3672408" cy="472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Социальная политика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306 009,9 	       		 317 991,9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663825"/>
            <a:ext cx="3670300" cy="414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Образование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413 123,5			435 135,1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236295" y="974725"/>
            <a:ext cx="1796579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404040"/>
                </a:solidFill>
              </a:rPr>
              <a:t>920813,5</a:t>
            </a:r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24615" name="WordArt 29"/>
          <p:cNvSpPr>
            <a:spLocks noChangeArrowheads="1" noChangeShapeType="1" noTextEdit="1"/>
          </p:cNvSpPr>
          <p:nvPr/>
        </p:nvSpPr>
        <p:spPr bwMode="auto">
          <a:xfrm rot="5400000">
            <a:off x="2226469" y="3401219"/>
            <a:ext cx="5414963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154363"/>
            <a:ext cx="3670300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Здравоохранение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6969,2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    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            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        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		    6216,7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03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Дорожный фонд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200 376,5 		                        11 598,7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500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Сельское хозяйство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1 510,1                     		 1 545,7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4088" y="6165304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</a:rPr>
              <a:t>78 158,6                                               80 479,4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3638550"/>
            <a:ext cx="3670300" cy="366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Культура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50 273,9                                                     57 294,0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364088" y="5517232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Жилищно –коммунальное хозяйство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10 552,0                                               10 552,0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620713"/>
            <a:ext cx="7162800" cy="8255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Динамика доходов бюджета Константиновского района</a:t>
            </a:r>
            <a:r>
              <a:rPr lang="en-US" sz="2000" smtClean="0"/>
              <a:t> </a:t>
            </a:r>
            <a:r>
              <a:rPr lang="ru-RU" sz="2000" b="1" smtClean="0"/>
              <a:t>тыс. рублей</a:t>
            </a:r>
            <a:endParaRPr lang="ru-RU" sz="2000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633413" y="1346200"/>
          <a:ext cx="7740650" cy="4454525"/>
        </p:xfrm>
        <a:graphic>
          <a:graphicData uri="http://schemas.openxmlformats.org/presentationml/2006/ole">
            <p:oleObj spid="_x0000_s1026" name="Worksheet" r:id="rId3" imgW="7753350" imgH="44578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5612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Налоговые и неналоговые доходы бюджета Константиновского района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тыс. рублей</a:t>
            </a:r>
            <a:endParaRPr lang="ru-RU" b="1" dirty="0"/>
          </a:p>
        </p:txBody>
      </p:sp>
      <p:graphicFrame>
        <p:nvGraphicFramePr>
          <p:cNvPr id="2050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812800" y="2374900"/>
          <a:ext cx="7704138" cy="4038600"/>
        </p:xfrm>
        <a:graphic>
          <a:graphicData uri="http://schemas.openxmlformats.org/presentationml/2006/ole">
            <p:oleObj spid="_x0000_s2050" name="Worksheet" r:id="rId3" imgW="8067675" imgH="42289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143000" y="404813"/>
            <a:ext cx="7461250" cy="1143000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sz="1800" smtClean="0"/>
              <a:t>Структура налоговых и неналоговых доходов бюджета Константиновского района в 2018 году, тыс. рублей</a:t>
            </a:r>
            <a:br>
              <a:rPr lang="ru-RU" sz="1800" smtClean="0"/>
            </a:br>
            <a:endParaRPr lang="ru-RU" sz="1800" smtClean="0"/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76225" y="1535113"/>
          <a:ext cx="8302625" cy="4657725"/>
        </p:xfrm>
        <a:graphic>
          <a:graphicData uri="http://schemas.openxmlformats.org/presentationml/2006/ole">
            <p:oleObj spid="_x0000_s3074" name="Worksheet" r:id="rId3" imgW="8267700" imgH="46386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r>
              <a:rPr lang="ru-RU" dirty="0"/>
              <a:t>тыс. рублей</a:t>
            </a:r>
            <a:endParaRPr lang="en-US" dirty="0"/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414338" y="733425"/>
          <a:ext cx="8739187" cy="5122863"/>
        </p:xfrm>
        <a:graphic>
          <a:graphicData uri="http://schemas.openxmlformats.org/presentationml/2006/ole">
            <p:oleObj spid="_x0000_s4098" name="Worksheet" r:id="rId3" imgW="8201025" imgH="6105347" progId="Excel.Sheet.8">
              <p:embed/>
            </p:oleObj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 rot="2756216">
            <a:off x="4643438" y="4057650"/>
            <a:ext cx="665162" cy="2809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756216">
            <a:off x="3347243" y="3374232"/>
            <a:ext cx="766763" cy="279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9801644">
            <a:off x="5888038" y="4148138"/>
            <a:ext cx="608012" cy="241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9801644">
            <a:off x="7112000" y="4141788"/>
            <a:ext cx="609600" cy="239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r>
              <a:rPr lang="ru-RU" b="1" dirty="0"/>
              <a:t>тыс. рублей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122" name="Диаграмма 2"/>
          <p:cNvGraphicFramePr>
            <a:graphicFrameLocks/>
          </p:cNvGraphicFramePr>
          <p:nvPr/>
        </p:nvGraphicFramePr>
        <p:xfrm>
          <a:off x="469900" y="712788"/>
          <a:ext cx="8658225" cy="6145212"/>
        </p:xfrm>
        <a:graphic>
          <a:graphicData uri="http://schemas.openxmlformats.org/presentationml/2006/ole">
            <p:oleObj spid="_x0000_s5122" name="Worksheet" r:id="rId3" imgW="8458200" imgH="6134202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413299">
            <a:off x="5519738" y="2817813"/>
            <a:ext cx="663575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9529371">
            <a:off x="4071938" y="2997200"/>
            <a:ext cx="935037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9529371">
            <a:off x="6664325" y="1997075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249796">
            <a:off x="2870200" y="3513138"/>
            <a:ext cx="704850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7168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200" dirty="0" smtClean="0"/>
              <a:t>Динамика поступлений государственной пошлины в бюджет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089025" y="2427288"/>
          <a:ext cx="6643688" cy="3563937"/>
        </p:xfrm>
        <a:graphic>
          <a:graphicData uri="http://schemas.openxmlformats.org/presentationml/2006/ole">
            <p:oleObj spid="_x0000_s6146" name="Worksheet" r:id="rId3" imgW="6677025" imgH="35816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Динамика поступлений акцизов на нефтепродукты в бюджет Константиновского района</a:t>
            </a:r>
            <a:endParaRPr lang="en-US" b="1">
              <a:latin typeface="Constantia" pitchFamily="18" charset="0"/>
            </a:endParaRPr>
          </a:p>
          <a:p>
            <a:pPr algn="ctr"/>
            <a:r>
              <a:rPr lang="en-US" b="1">
                <a:latin typeface="Constantia" pitchFamily="18" charset="0"/>
              </a:rPr>
              <a:t>							</a:t>
            </a:r>
            <a:r>
              <a:rPr lang="ru-RU" b="1">
                <a:latin typeface="Constantia" pitchFamily="18" charset="0"/>
              </a:rPr>
              <a:t>тыс. рублей</a:t>
            </a:r>
            <a:endParaRPr lang="ru-RU">
              <a:latin typeface="Constantia" pitchFamily="18" charset="0"/>
            </a:endParaRPr>
          </a:p>
        </p:txBody>
      </p:sp>
      <p:graphicFrame>
        <p:nvGraphicFramePr>
          <p:cNvPr id="7170" name="Диаграмма 2"/>
          <p:cNvGraphicFramePr>
            <a:graphicFrameLocks/>
          </p:cNvGraphicFramePr>
          <p:nvPr/>
        </p:nvGraphicFramePr>
        <p:xfrm>
          <a:off x="0" y="981075"/>
          <a:ext cx="9097963" cy="3822700"/>
        </p:xfrm>
        <a:graphic>
          <a:graphicData uri="http://schemas.openxmlformats.org/presentationml/2006/ole">
            <p:oleObj spid="_x0000_s7170" name="Worksheet" r:id="rId3" imgW="8153400" imgH="3610051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293096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1573213"/>
          <a:ext cx="7704138" cy="4225925"/>
        </p:xfrm>
        <a:graphic>
          <a:graphicData uri="http://schemas.openxmlformats.org/drawingml/2006/table">
            <a:tbl>
              <a:tblPr/>
              <a:tblGrid>
                <a:gridCol w="1541463"/>
                <a:gridCol w="1539875"/>
                <a:gridCol w="1541462"/>
                <a:gridCol w="1541463"/>
                <a:gridCol w="153987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(первоначально утвержденный)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758 656,7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1 047 293,9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884 012,2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721 084,3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105 120,1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146 706,2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80 240,7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73 899,8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652 600,5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741 027,7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802 789,4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646 149,3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из местных бюджетов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159 560,0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1 035,2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272337" cy="865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200" b="1" dirty="0" smtClean="0"/>
              <a:t>Безвозмездные поступления из областного бюджета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                                        </a:t>
            </a:r>
            <a:r>
              <a:rPr lang="ru-RU" sz="2200" b="1" spc="300" dirty="0" smtClean="0"/>
              <a:t>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b="1" smtClean="0"/>
              <a:t>Основные приоритеты и подходы к формированию расходов</a:t>
            </a:r>
            <a:r>
              <a:rPr lang="ru-RU" sz="2500" smtClean="0"/>
              <a:t/>
            </a:r>
            <a:br>
              <a:rPr lang="ru-RU" sz="2500" smtClean="0"/>
            </a:br>
            <a:r>
              <a:rPr lang="ru-RU" sz="2500" b="1" smtClean="0"/>
              <a:t>бюджета на 2018-2020 годы</a:t>
            </a:r>
            <a:endParaRPr lang="ru-RU" sz="25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45354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40538" y="404813"/>
            <a:ext cx="2303462" cy="30241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-Муниципальные программы Константиновского района (проекты изменений в них)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0538" y="3833813"/>
            <a:ext cx="2303462" cy="30241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-Проект Областного закона «Об областном бюджете на 2018 год и на плановый период 2019 и 2020 годов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833813"/>
            <a:ext cx="2305050" cy="3024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- Основные направления бюджетной и налоговой политики Константиновского района на 2018-2020 годы (Постановление Администрации Константиновского района от 27.09.2017 № 899)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04813"/>
            <a:ext cx="2305050" cy="28082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- Прогноз социально-экономического развития Константиновского района на 2018-2020 годы (решение коллегии Администрации Константиновского района от 26 июля 2017 года № 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39750" y="2924175"/>
            <a:ext cx="7777163" cy="1152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Основа формирования проекта бюджета Константиновского района на 2018 год и на плановый период 2019 и 2020 годов</a:t>
            </a:r>
          </a:p>
        </p:txBody>
      </p:sp>
      <p:sp>
        <p:nvSpPr>
          <p:cNvPr id="16391" name="AutoShape 3" descr="http://rostovnadonu.bezformata.ru/content/image223970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392" name="AutoShape 5" descr="http://rostovnadonu.bezformata.ru/content/image223970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6393" name="Рисунок 11" descr="image2239709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620713"/>
            <a:ext cx="46069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68646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Динамика расходов бюджета Константиновского района, тыс.рублей</a:t>
            </a: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/>
        </p:nvGraphicFramePr>
        <p:xfrm>
          <a:off x="1042988" y="1844675"/>
          <a:ext cx="7143750" cy="4203700"/>
        </p:xfrm>
        <a:graphic>
          <a:graphicData uri="http://schemas.openxmlformats.org/presentationml/2006/ole">
            <p:oleObj spid="_x0000_s8194" name="Worksheet" r:id="rId3" imgW="9525000" imgH="59818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3238" y="530225"/>
            <a:ext cx="8183562" cy="1385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Государственная поддержка семей и детей на       2018 год.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Программная часть  - 69 063,5 тыс.руб.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16833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83568" y="28529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83568" y="357301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85625" y="46531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5625" y="530120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83568" y="602128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onstantia" pitchFamily="18" charset="0"/>
              </a:rPr>
              <a:t>Финансовое обеспечение учреждений- 489 524,1 тыс.руб.</a:t>
            </a:r>
            <a:endParaRPr lang="ru-RU" sz="1400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638" y="620713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Всего: </a:t>
            </a:r>
            <a:r>
              <a:rPr lang="ru-RU" b="1">
                <a:solidFill>
                  <a:schemeClr val="tx1"/>
                </a:solidFill>
              </a:rPr>
              <a:t>34</a:t>
            </a:r>
            <a:r>
              <a:rPr lang="ru-RU">
                <a:solidFill>
                  <a:schemeClr val="tx1"/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-14 дошкольных образовательных организации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-11 общеобразовательных организаций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-4 учреждения дополнительного образования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-1 учреждение здравоохранения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-1 муниципальное автономное учреждение 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-2 учреждения культуры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-1 центр социального обслуживания населения</a:t>
            </a:r>
          </a:p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9208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Структура расходов по муниципальным программам Константиновского района </a:t>
            </a:r>
          </a:p>
        </p:txBody>
      </p:sp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344488" y="1346200"/>
          <a:ext cx="8718550" cy="4010025"/>
        </p:xfrm>
        <a:graphic>
          <a:graphicData uri="http://schemas.openxmlformats.org/presentationml/2006/ole">
            <p:oleObj spid="_x0000_s9218" name="Worksheet" r:id="rId3" imgW="8715375" imgH="40099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Содержимое 2"/>
          <p:cNvGraphicFramePr>
            <a:graphicFrameLocks noGrp="1"/>
          </p:cNvGraphicFramePr>
          <p:nvPr>
            <p:ph/>
          </p:nvPr>
        </p:nvGraphicFramePr>
        <p:xfrm>
          <a:off x="617538" y="1225550"/>
          <a:ext cx="7842250" cy="5126038"/>
        </p:xfrm>
        <a:graphic>
          <a:graphicData uri="http://schemas.openxmlformats.org/presentationml/2006/ole">
            <p:oleObj spid="_x0000_s36866" name="Worksheet" r:id="rId3" imgW="7810500" imgH="510549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Расходы бюджета Константиновского района в 201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году   993 687,5 тыс.рублей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Расходы бюджета Константиновского района, формируемые в рамках программ Константиновского района, 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непрограммные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расходы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 </a:t>
            </a:r>
            <a:endParaRPr lang="ru-RU" sz="140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тыс.рублей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611188" y="60213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*</a:t>
            </a:r>
            <a:r>
              <a:rPr lang="ru-RU" sz="1000">
                <a:latin typeface="Constantia" pitchFamily="18" charset="0"/>
              </a:rPr>
              <a:t>Ожидаемое исполнение расходов бюджета Константиновского района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611188" y="4292600"/>
            <a:ext cx="1439862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/>
              <a:t>2019</a:t>
            </a:r>
            <a:endParaRPr lang="ru-RU" sz="3400" dirty="0"/>
          </a:p>
        </p:txBody>
      </p:sp>
      <p:sp>
        <p:nvSpPr>
          <p:cNvPr id="6" name="Овал 5"/>
          <p:cNvSpPr/>
          <p:nvPr/>
        </p:nvSpPr>
        <p:spPr>
          <a:xfrm>
            <a:off x="5003800" y="4292600"/>
            <a:ext cx="1584325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/>
              <a:t>2020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5157788"/>
            <a:ext cx="2592388" cy="358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1024573.3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5963" y="5157788"/>
            <a:ext cx="2592387" cy="358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876799.9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517232"/>
            <a:ext cx="2592288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42400.4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517232"/>
            <a:ext cx="259228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44013.6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84213" y="6272213"/>
            <a:ext cx="863600" cy="4318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6272213"/>
            <a:ext cx="865187" cy="4318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960" name="TextBox 12"/>
          <p:cNvSpPr txBox="1">
            <a:spLocks noChangeArrowheads="1"/>
          </p:cNvSpPr>
          <p:nvPr/>
        </p:nvSpPr>
        <p:spPr bwMode="auto">
          <a:xfrm>
            <a:off x="5940425" y="6303963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82961" name="TextBox 13"/>
          <p:cNvSpPr txBox="1">
            <a:spLocks noChangeArrowheads="1"/>
          </p:cNvSpPr>
          <p:nvPr/>
        </p:nvSpPr>
        <p:spPr bwMode="auto">
          <a:xfrm>
            <a:off x="1547813" y="630396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Непрограммные расходы бюджета Константиновского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94833" y="1117860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0825" y="1903413"/>
            <a:ext cx="1317625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здравоохранения</a:t>
            </a:r>
            <a:r>
              <a:rPr lang="en-US" sz="1000" dirty="0"/>
              <a:t> </a:t>
            </a:r>
            <a:r>
              <a:rPr lang="ru-RU" sz="1000" dirty="0"/>
              <a:t>7288,0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0,63</a:t>
            </a:r>
            <a:r>
              <a:rPr lang="en-US" sz="1000" dirty="0"/>
              <a:t> 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4300" y="1890713"/>
            <a:ext cx="1244600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Социальная поддержка граждан</a:t>
            </a:r>
            <a:r>
              <a:rPr lang="en-US" sz="1000" dirty="0"/>
              <a:t> </a:t>
            </a:r>
            <a:r>
              <a:rPr lang="ru-RU" sz="1000" dirty="0"/>
              <a:t>299778,9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2</a:t>
            </a:r>
            <a:r>
              <a:rPr lang="ru-RU" sz="1000" dirty="0"/>
              <a:t>5,4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1890713"/>
            <a:ext cx="1223962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Молодежь Константиновского района 385,8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0,03%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5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образования</a:t>
            </a:r>
            <a:r>
              <a:rPr lang="en-US" sz="1000" dirty="0"/>
              <a:t> </a:t>
            </a:r>
            <a:r>
              <a:rPr lang="ru-RU" sz="1000" dirty="0"/>
              <a:t>385060,5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32,7</a:t>
            </a:r>
            <a:r>
              <a:rPr lang="en-US" sz="1000" dirty="0"/>
              <a:t>%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0000" y="1903413"/>
            <a:ext cx="1390650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Обеспечение доступным и комфортным жильем населения Константиновского района</a:t>
            </a:r>
            <a:r>
              <a:rPr lang="en-US" sz="800" dirty="0"/>
              <a:t> </a:t>
            </a:r>
            <a:r>
              <a:rPr lang="ru-RU" sz="800" dirty="0"/>
              <a:t> 17019,3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1,45%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9850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Доступная среда</a:t>
            </a:r>
            <a:r>
              <a:rPr lang="en-US" sz="1000" dirty="0"/>
              <a:t> </a:t>
            </a:r>
            <a:r>
              <a:rPr lang="ru-RU" sz="1000" dirty="0"/>
              <a:t>48,9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0</a:t>
            </a:r>
            <a:r>
              <a:rPr lang="ru-RU" sz="1000" dirty="0"/>
              <a:t>,004</a:t>
            </a:r>
            <a:r>
              <a:rPr lang="en-US" sz="1000" dirty="0"/>
              <a:t>% 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9838" y="1903413"/>
            <a:ext cx="1223962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Обеспечение качественными жилищно-коммунальными услугами населения Константиновского района</a:t>
            </a:r>
            <a:r>
              <a:rPr lang="en-US" sz="700" dirty="0"/>
              <a:t> </a:t>
            </a:r>
            <a:r>
              <a:rPr lang="ru-RU" sz="700" dirty="0"/>
              <a:t> 155478,4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13,2%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450" y="3357563"/>
            <a:ext cx="122396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Обеспечение общественного порядка и </a:t>
            </a:r>
            <a:r>
              <a:rPr lang="ru-RU" sz="900" dirty="0" err="1"/>
              <a:t>противодей</a:t>
            </a:r>
            <a:r>
              <a:rPr lang="en-US" sz="900" dirty="0"/>
              <a:t>-</a:t>
            </a:r>
            <a:r>
              <a:rPr lang="ru-RU" sz="900" dirty="0" err="1"/>
              <a:t>ствие</a:t>
            </a:r>
            <a:r>
              <a:rPr lang="ru-RU" sz="900" dirty="0"/>
              <a:t> преступности</a:t>
            </a:r>
            <a:r>
              <a:rPr lang="en-US" sz="900" dirty="0"/>
              <a:t> </a:t>
            </a:r>
            <a:r>
              <a:rPr lang="ru-RU" sz="900" dirty="0"/>
              <a:t> 73,3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0,006%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4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Охрана окружающей среды и рациональное природопользование</a:t>
            </a:r>
            <a:r>
              <a:rPr lang="en-US" sz="1000" dirty="0"/>
              <a:t> </a:t>
            </a:r>
            <a:r>
              <a:rPr lang="ru-RU" sz="1000" dirty="0"/>
              <a:t> 811,5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0,07%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6375" y="3343275"/>
            <a:ext cx="1223963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культуры и туризма</a:t>
            </a:r>
            <a:r>
              <a:rPr lang="en-US" sz="1000" dirty="0"/>
              <a:t> </a:t>
            </a:r>
            <a:r>
              <a:rPr lang="ru-RU" sz="1000" dirty="0"/>
              <a:t>67873,2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5,76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2413" y="3343275"/>
            <a:ext cx="1320800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Защита населения и территории от чрезвычайных ситуаций, обеспечение пожарной безопасности и безопасности людей на водных объекта</a:t>
            </a:r>
            <a:r>
              <a:rPr lang="en-US" sz="700" dirty="0"/>
              <a:t> </a:t>
            </a:r>
            <a:r>
              <a:rPr lang="ru-RU" sz="700" dirty="0"/>
              <a:t>4097,9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0,35,%</a:t>
            </a:r>
            <a:endParaRPr lang="en-US" sz="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000" y="3357563"/>
            <a:ext cx="1223963" cy="98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Экономическое развитие</a:t>
            </a:r>
            <a:r>
              <a:rPr lang="en-US" sz="1000" dirty="0"/>
              <a:t> </a:t>
            </a:r>
            <a:r>
              <a:rPr lang="ru-RU" sz="1000" dirty="0"/>
              <a:t> 605,4 0,05%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6038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физической культуры и спорта</a:t>
            </a:r>
            <a:r>
              <a:rPr lang="en-US" sz="1000" dirty="0"/>
              <a:t> </a:t>
            </a:r>
            <a:r>
              <a:rPr lang="ru-RU" sz="1000" dirty="0"/>
              <a:t> 663,1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0,05%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76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/>
              <a:t>Информацион</a:t>
            </a:r>
            <a:r>
              <a:rPr lang="en-US" sz="1000" dirty="0"/>
              <a:t>-</a:t>
            </a:r>
            <a:r>
              <a:rPr lang="ru-RU" sz="1000" dirty="0" err="1"/>
              <a:t>ное</a:t>
            </a:r>
            <a:r>
              <a:rPr lang="ru-RU" sz="1000" dirty="0"/>
              <a:t> общество</a:t>
            </a:r>
            <a:r>
              <a:rPr lang="en-US" sz="1000" dirty="0"/>
              <a:t> </a:t>
            </a:r>
            <a:r>
              <a:rPr lang="ru-RU" sz="1000" dirty="0"/>
              <a:t>7364,9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0,62%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" y="4933950"/>
            <a:ext cx="1058863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транспортной системы</a:t>
            </a:r>
            <a:r>
              <a:rPr lang="en-US" sz="1000" dirty="0"/>
              <a:t> </a:t>
            </a:r>
            <a:r>
              <a:rPr lang="ru-RU" sz="1000" dirty="0"/>
              <a:t>207881,3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17,6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58888" y="4941888"/>
            <a:ext cx="1692275" cy="128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Развитие сельского хозяйства и регулирование рынков сельскохозяйственной продукции, сырья и продовольствия</a:t>
            </a:r>
            <a:r>
              <a:rPr lang="en-US" sz="1000" dirty="0"/>
              <a:t> </a:t>
            </a:r>
            <a:r>
              <a:rPr lang="ru-RU" sz="1000" dirty="0"/>
              <a:t>1743,1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0,15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16238" y="4941888"/>
            <a:ext cx="1238250" cy="128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/>
              <a:t>Энергоэффекти-вность</a:t>
            </a:r>
            <a:r>
              <a:rPr lang="ru-RU" sz="1000" dirty="0"/>
              <a:t> и развитие энергетики</a:t>
            </a:r>
            <a:r>
              <a:rPr lang="en-US" sz="1000" dirty="0"/>
              <a:t> </a:t>
            </a:r>
            <a:r>
              <a:rPr lang="ru-RU" sz="1000" dirty="0"/>
              <a:t>89,0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0,007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19700" y="4941888"/>
            <a:ext cx="1152525" cy="12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Муниципальная политика 545,0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0,05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00788" y="4943475"/>
            <a:ext cx="1100137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Поддержка казачьих обществ Константиновского района</a:t>
            </a:r>
            <a:r>
              <a:rPr lang="en-US" sz="1000" dirty="0"/>
              <a:t> </a:t>
            </a:r>
            <a:r>
              <a:rPr lang="ru-RU" sz="1000" dirty="0"/>
              <a:t>14914,4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1,26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00925" y="4954588"/>
            <a:ext cx="1635125" cy="12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Управление муниципальными финансами и создание условий для эффективного управления муниципальными финансами поселений</a:t>
            </a:r>
            <a:r>
              <a:rPr lang="en-US" sz="800" dirty="0"/>
              <a:t> </a:t>
            </a:r>
            <a:r>
              <a:rPr lang="ru-RU" sz="800" dirty="0"/>
              <a:t>7210,8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0,61</a:t>
            </a:r>
            <a:r>
              <a:rPr lang="en-US" sz="800" dirty="0"/>
              <a:t>%</a:t>
            </a:r>
            <a:endParaRPr lang="ru-RU" sz="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0200" y="4941888"/>
            <a:ext cx="1238250" cy="128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Формирование законопослушного поведения участников дорожного движения 156,3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0,02</a:t>
            </a:r>
            <a:r>
              <a:rPr lang="en-US" sz="1000" dirty="0"/>
              <a:t>%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Содержимое 2"/>
          <p:cNvGraphicFramePr>
            <a:graphicFrameLocks noGrp="1"/>
          </p:cNvGraphicFramePr>
          <p:nvPr>
            <p:ph/>
          </p:nvPr>
        </p:nvGraphicFramePr>
        <p:xfrm>
          <a:off x="1116013" y="1052513"/>
          <a:ext cx="7232650" cy="4884737"/>
        </p:xfrm>
        <a:graphic>
          <a:graphicData uri="http://schemas.openxmlformats.org/presentationml/2006/ole">
            <p:oleObj spid="_x0000_s38914" name="Worksheet" r:id="rId3" imgW="7277100" imgH="4915002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260648"/>
            <a:ext cx="67581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Расходы бюджета Константиновского района на образование 2018-2020 (тыс.руб.)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773238"/>
            <a:ext cx="3114675" cy="4505325"/>
          </a:xfrm>
        </p:spPr>
      </p:pic>
      <p:graphicFrame>
        <p:nvGraphicFramePr>
          <p:cNvPr id="39939" name="Содержимое 2"/>
          <p:cNvGraphicFramePr>
            <a:graphicFrameLocks noGrp="1"/>
          </p:cNvGraphicFramePr>
          <p:nvPr/>
        </p:nvGraphicFramePr>
        <p:xfrm>
          <a:off x="3276600" y="2060575"/>
          <a:ext cx="5484813" cy="4176713"/>
        </p:xfrm>
        <a:graphic>
          <a:graphicData uri="http://schemas.openxmlformats.org/presentationml/2006/ole">
            <p:oleObj spid="_x0000_s39939" name="Worksheet" r:id="rId4" imgW="8934585" imgH="4914900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908720"/>
            <a:ext cx="799288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Структура расходов бюджета Константиновского района на образование в 2018-2020 годах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Диаграмма 2"/>
          <p:cNvGraphicFramePr>
            <a:graphicFrameLocks/>
          </p:cNvGraphicFramePr>
          <p:nvPr/>
        </p:nvGraphicFramePr>
        <p:xfrm>
          <a:off x="344488" y="1362075"/>
          <a:ext cx="8670925" cy="5213350"/>
        </p:xfrm>
        <a:graphic>
          <a:graphicData uri="http://schemas.openxmlformats.org/presentationml/2006/ole">
            <p:oleObj spid="_x0000_s59393" r:id="rId3" imgW="8669263" imgH="521862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908720"/>
            <a:ext cx="909390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Структура расходов по разделу «Образование»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Особенности составления проекта  бюджета Константиновского района на</a:t>
            </a:r>
            <a:br>
              <a:rPr lang="ru-RU" sz="2000" b="1" dirty="0" smtClean="0"/>
            </a:br>
            <a:r>
              <a:rPr lang="ru-RU" sz="2000" b="1" dirty="0" smtClean="0"/>
              <a:t>2018 год и на плановый период 2019 и 2020 годов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916832"/>
            <a:ext cx="871296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составе основных характеристик бюджета не предусматриваются условно-утверждаемые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852936"/>
            <a:ext cx="8712968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dk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</a:rPr>
              <a:t>Параметры планового периода в ведомственной структуре расходов сформированы в виде абсолютных величин (без увеличения или уменьшения утверждённых параметров трёхлетнего бюджета)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005064"/>
            <a:ext cx="8712968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Оптимизирован формат и состав приложений к Решению Собрания депутатов,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733256"/>
            <a:ext cx="8712968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dk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Реестр расходных обязательств не представляется на бумажном носителе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(размещается на сайте Финансового отдела Администрации Константиновского района»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Структура расходов по разделу «Культура, кинематография» на 201</a:t>
            </a:r>
            <a:r>
              <a:rPr lang="en-US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8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год и на плановый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период 201</a:t>
            </a:r>
            <a:r>
              <a:rPr lang="en-US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9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и 20</a:t>
            </a:r>
            <a:r>
              <a:rPr lang="en-US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20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годов</a:t>
            </a:r>
          </a:p>
        </p:txBody>
      </p:sp>
      <p:graphicFrame>
        <p:nvGraphicFramePr>
          <p:cNvPr id="47106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47106" r:id="rId3" imgW="2694666" imgH="2554445" progId="Excel.Sheet.8">
              <p:embed/>
            </p:oleObj>
          </a:graphicData>
        </a:graphic>
      </p:graphicFrame>
      <p:graphicFrame>
        <p:nvGraphicFramePr>
          <p:cNvPr id="47107" name="Диаграмма 9"/>
          <p:cNvGraphicFramePr>
            <a:graphicFrameLocks/>
          </p:cNvGraphicFramePr>
          <p:nvPr/>
        </p:nvGraphicFramePr>
        <p:xfrm>
          <a:off x="852488" y="1339850"/>
          <a:ext cx="7250112" cy="4706938"/>
        </p:xfrm>
        <a:graphic>
          <a:graphicData uri="http://schemas.openxmlformats.org/presentationml/2006/ole">
            <p:oleObj spid="_x0000_s47107" name="Worksheet" r:id="rId4" imgW="7172257" imgH="46482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onstantia" pitchFamily="18" charset="0"/>
              </a:rPr>
              <a:t>Районные мероприятия в сфере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onstantia" pitchFamily="18" charset="0"/>
              </a:rPr>
              <a:t> на 201</a:t>
            </a:r>
            <a:r>
              <a:rPr lang="en-US" sz="2400" b="1" dirty="0">
                <a:latin typeface="Constantia" pitchFamily="18" charset="0"/>
              </a:rPr>
              <a:t>8-2020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годы,ежегодно</a:t>
            </a:r>
            <a:r>
              <a:rPr lang="ru-RU" sz="2400" b="1" dirty="0">
                <a:latin typeface="Constantia" pitchFamily="18" charset="0"/>
              </a:rPr>
              <a:t>  162,6 тыс.рублей, в т.ч.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419872" y="1124744"/>
          <a:ext cx="28083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51520" y="1124744"/>
          <a:ext cx="30243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6372200" y="1124744"/>
          <a:ext cx="2592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88913"/>
            <a:ext cx="3352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494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Расходы бюджета Константиновского района на здравоохранение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 в 2017-2020 годах</a:t>
            </a:r>
            <a:endParaRPr lang="ru-RU">
              <a:latin typeface="Constantia" pitchFamily="18" charset="0"/>
            </a:endParaRPr>
          </a:p>
        </p:txBody>
      </p:sp>
      <p:graphicFrame>
        <p:nvGraphicFramePr>
          <p:cNvPr id="49154" name="Содержимое 2"/>
          <p:cNvGraphicFramePr>
            <a:graphicFrameLocks noGrp="1"/>
          </p:cNvGraphicFramePr>
          <p:nvPr/>
        </p:nvGraphicFramePr>
        <p:xfrm>
          <a:off x="1116013" y="2205038"/>
          <a:ext cx="6624637" cy="3787775"/>
        </p:xfrm>
        <a:graphic>
          <a:graphicData uri="http://schemas.openxmlformats.org/presentationml/2006/ole">
            <p:oleObj spid="_x0000_s49154" name="Worksheet" r:id="rId4" imgW="7277100" imgH="49718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8913"/>
            <a:ext cx="31083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Содержимое 2"/>
          <p:cNvGraphicFramePr>
            <a:graphicFrameLocks noGrp="1"/>
          </p:cNvGraphicFramePr>
          <p:nvPr>
            <p:ph/>
          </p:nvPr>
        </p:nvGraphicFramePr>
        <p:xfrm>
          <a:off x="179388" y="2492375"/>
          <a:ext cx="8713787" cy="4032250"/>
        </p:xfrm>
        <a:graphic>
          <a:graphicData uri="http://schemas.openxmlformats.org/presentationml/2006/ole">
            <p:oleObj spid="_x0000_s50178" name="Worksheet" r:id="rId4" imgW="8658225" imgH="4362298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36712"/>
            <a:ext cx="5832648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и структура расходов бюджета Константиновского района на социальную политику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ru-RU" sz="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тыс.руб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7025"/>
            <a:ext cx="7886700" cy="1085700"/>
          </a:xfrm>
          <a:extLst>
            <a:ext uri="{909E8E84-426E-40DD-AFC4-6F175D3DCCD1}"/>
            <a:ext uri="{91240B29-F687-4F45-9708-019B960494DF}"/>
          </a:extLst>
        </p:spPr>
        <p:txBody>
          <a:bodyPr lIns="91440" rIns="91440" bIns="45720" rtlCol="0" anchor="ctr"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 – 499657,0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119" y="1304925"/>
            <a:ext cx="4808935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Около 10 тыс. человек, из них: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1447800" y="2092325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447800" y="2798763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1447800" y="3505200"/>
            <a:ext cx="3587354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1447800" y="4275139"/>
            <a:ext cx="3587354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1447800" y="5035551"/>
            <a:ext cx="3587354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2129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447800" y="5862638"/>
            <a:ext cx="3587354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семей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988" y="2122488"/>
            <a:ext cx="754062" cy="50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7988" y="2830513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7988" y="3568700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988" y="4333875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07988" y="5126038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7988" y="5918200"/>
            <a:ext cx="754062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 lIns="91440" rIns="91440" bIns="45720" anchor="t"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территории Константиновского района (часть 1)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242050" y="1638300"/>
            <a:ext cx="2109788" cy="803275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4769,3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4960,1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5158,5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394" y="714375"/>
            <a:ext cx="7415213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4394" y="164782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и обеспечение отдыха и оздоровления 255 детей  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4394" y="2605088"/>
            <a:ext cx="4745831" cy="8524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252   многодетным семьям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20" name="Объект 2"/>
          <p:cNvSpPr txBox="1">
            <a:spLocks noChangeArrowheads="1"/>
          </p:cNvSpPr>
          <p:nvPr/>
        </p:nvSpPr>
        <p:spPr bwMode="auto">
          <a:xfrm>
            <a:off x="6242050" y="2581275"/>
            <a:ext cx="21097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4014,5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4223,3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2020 год – 4468,6 тыс. рублей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4394" y="3598863"/>
            <a:ext cx="4745831" cy="12969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рубля; кормящим матерям – 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детям до 1 года – 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рубль; детям от 1 года до 2 лет – 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рубля; детям от 2 лет до 3 лет – 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24" name="Объект 2"/>
          <p:cNvSpPr txBox="1">
            <a:spLocks noChangeArrowheads="1"/>
          </p:cNvSpPr>
          <p:nvPr/>
        </p:nvSpPr>
        <p:spPr bwMode="auto">
          <a:xfrm>
            <a:off x="6242050" y="3708400"/>
            <a:ext cx="2109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32,1 тыс. рублей,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 2019 год  - 33,4 тыс. рублей,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2020 год – 34,8 тыс. рублей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4394" y="501967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детей первого-второго года жизни из малоимущих семей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28" name="Объект 2"/>
          <p:cNvSpPr txBox="1">
            <a:spLocks noChangeArrowheads="1"/>
          </p:cNvSpPr>
          <p:nvPr/>
        </p:nvSpPr>
        <p:spPr bwMode="auto">
          <a:xfrm>
            <a:off x="6242050" y="5019675"/>
            <a:ext cx="21097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4625,8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4815,2 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2020 год – 5010,3  тыс. рублей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8594" y="179705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8594" y="277653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8594" y="400367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78594" y="5173664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8975"/>
          </a:xfrm>
        </p:spPr>
        <p:txBody>
          <a:bodyPr lIns="91440" rIns="91440" bIns="45720" anchor="t"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территории Константиновского района (часть 2)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1916113"/>
            <a:ext cx="4560888" cy="754062"/>
          </a:xfrm>
        </p:spPr>
        <p:txBody>
          <a:bodyPr anchor="ctr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8313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288" y="688975"/>
            <a:ext cx="4560887" cy="108426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288" y="2744788"/>
            <a:ext cx="4560887" cy="80168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7" name="Объект 2"/>
          <p:cNvSpPr txBox="1">
            <a:spLocks noChangeArrowheads="1"/>
          </p:cNvSpPr>
          <p:nvPr/>
        </p:nvSpPr>
        <p:spPr bwMode="auto">
          <a:xfrm>
            <a:off x="141288" y="3633788"/>
            <a:ext cx="456088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288" y="4894263"/>
            <a:ext cx="4560887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9" name="Объект 2"/>
          <p:cNvSpPr txBox="1">
            <a:spLocks noChangeArrowheads="1"/>
          </p:cNvSpPr>
          <p:nvPr/>
        </p:nvSpPr>
        <p:spPr bwMode="auto">
          <a:xfrm>
            <a:off x="141288" y="6038850"/>
            <a:ext cx="4560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пособие на ребенка в размере 405 рублей на более чем 4 тыс. детей из малоимущих семей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292080" y="908720"/>
            <a:ext cx="3096344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27113,4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18243,7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19748,4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364088" y="3068960"/>
            <a:ext cx="3096344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по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6812,7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292080" y="5013176"/>
            <a:ext cx="3024336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18249,5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18732,6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19500,3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 lIns="91440" rIns="91440" bIns="4572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тыла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6650" y="511175"/>
            <a:ext cx="6605588" cy="585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4275" y="1495425"/>
            <a:ext cx="2755900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труженика тыла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1196975"/>
            <a:ext cx="2755900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238,8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243,0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2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40175" y="2616200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40175" y="3195638"/>
            <a:ext cx="4129088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795963" y="2205038"/>
            <a:ext cx="271462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40175" y="4745038"/>
            <a:ext cx="4129088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46525" y="6207125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 txBox="1">
            <a:spLocks noChangeArrowheads="1"/>
          </p:cNvSpPr>
          <p:nvPr/>
        </p:nvSpPr>
        <p:spPr bwMode="auto">
          <a:xfrm>
            <a:off x="628650" y="26988"/>
            <a:ext cx="7886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Меры социальной поддержки ветеранов труда и ветеранов труда Константиновского района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8038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400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20.09.2007 № 763-ЗС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76363" y="1125538"/>
            <a:ext cx="2160587" cy="4810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8"/>
            <a:ext cx="2160588" cy="4810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8038" y="1700213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16314,6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16720,4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17280,1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400" y="1700213"/>
            <a:ext cx="3429000" cy="7858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4768,1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4898,1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5033,3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3337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01875" y="2579688"/>
            <a:ext cx="307975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11913" y="2579688"/>
            <a:ext cx="309562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476375" y="3429000"/>
            <a:ext cx="6383338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8"/>
            <a:ext cx="6383337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3"/>
            <a:ext cx="6383337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расходов на оплату жилого помещения и коммунальных услуг;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затрат на абонентскую плату за пользование услуг связи (телефон и радио)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 noChangeArrowheads="1"/>
          </p:cNvSpPr>
          <p:nvPr/>
        </p:nvSpPr>
        <p:spPr bwMode="auto"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475" y="760413"/>
            <a:ext cx="4992688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475" y="1398588"/>
            <a:ext cx="4992688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пострадавших от политических репрессий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5863" y="1855788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479,3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17963" y="2670175"/>
            <a:ext cx="307975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575" y="3032125"/>
            <a:ext cx="6383338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575" y="3463925"/>
            <a:ext cx="6383338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575" y="4419600"/>
            <a:ext cx="6383338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575" y="5162550"/>
            <a:ext cx="6383338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algn="ctr" eaLnBrk="1" hangingPunct="1">
              <a:defRPr/>
            </a:pP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Проект бюджета на 2018 год и плановый период  2019 и 2020 годов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Основные приоритеты бюджетной политики: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772816"/>
            <a:ext cx="288032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Наращивание темпов экономического роста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772816"/>
            <a:ext cx="288032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Повышение качества жизни 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573016"/>
            <a:ext cx="1872208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-обеспечение наполняемости бюджета Константиновского района собственными доходами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3573016"/>
            <a:ext cx="1944216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sz="2400" dirty="0"/>
              <a:t>-</a:t>
            </a:r>
            <a:r>
              <a:rPr lang="ru-RU" dirty="0"/>
              <a:t>эффективное управление расходами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8024" y="3573016"/>
            <a:ext cx="1728192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</a:t>
            </a:r>
            <a:r>
              <a:rPr lang="ru-RU" dirty="0" err="1"/>
              <a:t>инвестиро-вание</a:t>
            </a:r>
            <a:r>
              <a:rPr lang="ru-RU" dirty="0"/>
              <a:t> в человеческий капитал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240" y="3573016"/>
            <a:ext cx="1872208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-стабильность налоговых и неналоговых условий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8888" y="1895475"/>
            <a:ext cx="6659562" cy="2325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76792,6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80944,7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87612,4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8100" y="1903413"/>
            <a:ext cx="6689725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2018 – 2020 по 1165 человек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58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0645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2200" dirty="0" smtClean="0">
                <a:solidFill>
                  <a:schemeClr val="tx1"/>
                </a:solidFill>
              </a:rPr>
              <a:t>Поддержка детей-сирот и детей, оставшихся без попечения родителей, семей, имеющих детей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тыс.руб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3" y="1564178"/>
          <a:ext cx="7704853" cy="51900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19029"/>
                <a:gridCol w="993596"/>
                <a:gridCol w="994376"/>
                <a:gridCol w="1069966"/>
                <a:gridCol w="1027886"/>
              </a:tblGrid>
              <a:tr h="222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Вид поддержки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2017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2018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2019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2020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557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Поддержка граждан, усыновивших (удочеривших) ребенка (детей), в части назначения и выплаты единовременного денежного пособия (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557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в части содержания в приемных семьях (тыс.руб)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5821,4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6344,5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6920,4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7532,7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69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8831,4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11006,4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11446,5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10664,9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835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177,0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184,1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1169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местности-внутрирайонном транспорте (кроме такси)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165,6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69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3844,2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3940,7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3940,7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3940,7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Количество получателей социальной поддержки на 2017-2020 годы</a:t>
            </a:r>
            <a:br>
              <a:rPr lang="ru-RU" sz="3600" b="1" smtClean="0"/>
            </a:br>
            <a:r>
              <a:rPr lang="ru-RU" sz="3600" b="1" smtClean="0"/>
              <a:t>                                                            </a:t>
            </a:r>
            <a:r>
              <a:rPr lang="ru-RU" sz="2400" b="1" smtClean="0"/>
              <a:t>человек</a:t>
            </a:r>
            <a:endParaRPr lang="ru-RU" sz="2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2060848"/>
          <a:ext cx="8064894" cy="37962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52864"/>
                <a:gridCol w="1085250"/>
                <a:gridCol w="1086100"/>
                <a:gridCol w="970340"/>
                <a:gridCol w="970340"/>
              </a:tblGrid>
              <a:tr h="138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Вид поддержки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2018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2019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458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/>
                        <a:t>Поддержка граждан, усыновивших (удочеривших) ребенка (детей), в части назначения и выплаты единовременного денежного пособия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34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/>
                        <a:t>Поддержка детей-сирот и детей, оставшихся без попечения родителей, в части содержания в приемных семьях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30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30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30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572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/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69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96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96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96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687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/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1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3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3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916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/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местности-внутрирайонном транспорте (кроме такси)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91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92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92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92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  <a:tr h="572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1257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/>
                        <a:t>1227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1227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1227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smartspaceproperty.co.uk/wp-content/uploads/2014/09/landlord-services-768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315200" cy="500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78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13690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 обеспечение жильем жителей района в 2018 – 2020 годах предусмотрено 43 520,9 тыс. рублей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95288" y="1989138"/>
            <a:ext cx="6985000" cy="10795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2018 – 2020 годы – 30 330,0 тыс. рублей, в том числе 2018 год – 10 110,0тыс.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жилыми помещениями детей-сирот и детей, оставшихся без попечения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7380288" y="1989138"/>
            <a:ext cx="1439862" cy="1079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36 человек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95288" y="3068638"/>
            <a:ext cx="6985000" cy="108108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2018 – 2020 годы – 7 860,9 тыс. рублей, в том числе 2018 год – 3 601,5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жильем молодых семей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5288" y="4149725"/>
            <a:ext cx="6985000" cy="10795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2018 – 2020 годы – 699,0 тыс. рублей, в том числе 2018 год – 233,0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жильем граждан, проживающих в сельской местности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7380288" y="3068638"/>
            <a:ext cx="1439862" cy="1081087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 человек</a:t>
            </a:r>
          </a:p>
        </p:txBody>
      </p:sp>
      <p:sp>
        <p:nvSpPr>
          <p:cNvPr id="15" name="Двенадцатиугольник 14"/>
          <p:cNvSpPr/>
          <p:nvPr/>
        </p:nvSpPr>
        <p:spPr>
          <a:xfrm>
            <a:off x="7380288" y="4149725"/>
            <a:ext cx="1439862" cy="1079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 человек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95288" y="5300663"/>
            <a:ext cx="6985000" cy="108108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2018 – 2020 годы – 4 631,0 тыс. рублей, в том числе 2018 год – 3 307,8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жильем ветеранов ВОВ, ветеранов боевых действий, инвалидов и семей, имеющих детей инвалидов, граждан, уволенных с военной службы</a:t>
            </a:r>
          </a:p>
        </p:txBody>
      </p:sp>
      <p:sp>
        <p:nvSpPr>
          <p:cNvPr id="17" name="Двенадцатиугольник 16"/>
          <p:cNvSpPr/>
          <p:nvPr/>
        </p:nvSpPr>
        <p:spPr>
          <a:xfrm>
            <a:off x="7380288" y="5229225"/>
            <a:ext cx="1439862" cy="1079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ttp://stopress.ru/files/node-5440_param-img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755650" y="1196975"/>
            <a:ext cx="763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1042988" y="714375"/>
            <a:ext cx="7273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Расходы по разделу «жилищно-коммунальное хозяйство» в 2018 – 2020 годах – 176 582,4 тыс. рублей</a:t>
            </a:r>
            <a:endParaRPr lang="ru-RU" sz="2000"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557338"/>
          <a:ext cx="7848600" cy="3981450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Уплата взносов на капитальный ремонт общего имущества многоквартирных домов по помещениям, находящимся в собственности муниципального образования «Константиновский район»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464,4 тыс. рублей, их них 2018 год – 154,8 тыс. рублей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Строительство, реконструкция и приобретение объектов водопроводно-канализационного хозяйства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111 654,9 тыс. рублей, из них 2018 год – 111 654,9 тыс. рублей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Реализация мероприятий по формированию современной городской среды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64 463,1 тыс. рублей, из них 2018 год – 43 668,7 ты. рублей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/>
              <a:t> 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РАСХОДЫ НА РЕАЛИЗАЦИЮ МЕРОПРИЯТИЙ ПО ФОРМИРОВАНИЮ СОВРЕМЕННОЙ ГОРОДСКОЙ СРЕДЫ НА ТЕРРИТОРИИ КОНСТАНТИНОВСКОГО РАЙОНА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НА 2018 – 2020 ГОДЫ – 64 463,1тыс. рублей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989138"/>
            <a:ext cx="2952750" cy="3743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Благоустройство общественных территорий муниципальных образований</a:t>
            </a: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2018 год – 15 637,3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2019 – 2020 годы – по 5 198,6 тыс. рублей ежегодно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475" y="1989138"/>
            <a:ext cx="2376488" cy="3743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Благоустройство дворовых территорий многоквартирных домов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2019 – 2020 годы – по 5 198,6 тыс. рублей ежегодно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425" y="1989138"/>
            <a:ext cx="2663825" cy="3743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Содействие обустройству мест массового отдыха населения (городских парков)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2018 год – 28 031,4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 flipV="1">
            <a:off x="395288" y="981075"/>
            <a:ext cx="8497887" cy="13541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 предусмотрено по 180,0 тыс. рублей ежегодно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995678"/>
            <a:ext cx="8064896" cy="2585323"/>
          </a:xfrm>
          <a:prstGeom prst="rect">
            <a:avLst/>
          </a:prstGeom>
          <a:gradFill flip="none" rotWithShape="1">
            <a:gsLst>
              <a:gs pos="5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Расходы на реализацию мероприятий на создание системы обеспечения вызова экстренных оперативных служб по единому номеру «112»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 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финансовое обеспечение деятельности единой дежурно-диспетчерской службы в 2018 году - 2350,3 тыс. рублей, в 2019 году – 2 373,5 тыс. рублей, в 2020 году – 2 548,6 тыс. рублей;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мероприятия по созданию центра обработки вызовов системы - 112 Константиновского района - по 210,0 тыс. рублей ежегодно.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848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/>
              <a:t>Расходы на поддержку сельского хозяйства и малого и среднего предпринимательства на 2018-2020 годы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6562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684213" y="1484313"/>
          <a:ext cx="7950200" cy="4025900"/>
        </p:xfrm>
        <a:graphic>
          <a:graphicData uri="http://schemas.openxmlformats.org/presentationml/2006/ole">
            <p:oleObj spid="_x0000_s66562" name="Worksheet" r:id="rId3" imgW="8181975" imgH="4143248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5876925"/>
            <a:ext cx="7993062" cy="646113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9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Расходы на 2018-2020 годы составили 6 095,9 тыс. рублей                            (из них за счет средств областного бюджета 4 565,9 тыс. рублей)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731838"/>
            <a:ext cx="8713788" cy="572135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ПЛАНИРУЕМЫЕ РЕЗУЛЬТАТЫ ПОДДЕРЖКИ РАЙОННОЙ ЭКОНОМИКИ НА 3 ПРЕДСТОЯЩИХ ГОДА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Темп роста оборота  малых  и средних  предприятий к 2020 году по сравнению с 2017 годом – 123,3  процента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Количество субъектов  малого и среднего предпринимательства в  расчете  на 1 тысячу человек населения Константиновского района к 2020 году – не менее 5,2 единиц, в 2017 году должно составить  не менее  4,3 единицы.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844824"/>
            <a:ext cx="63367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Малое и среднее предпринимательство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/>
              <a:t>Меры, принимаемые для обеспечения сбалансированности бюджета Константиновского района</a:t>
            </a:r>
            <a:endParaRPr lang="ru-RU" sz="3000" dirty="0"/>
          </a:p>
        </p:txBody>
      </p:sp>
      <p:sp>
        <p:nvSpPr>
          <p:cNvPr id="3" name="Блок-схема: данные 2"/>
          <p:cNvSpPr/>
          <p:nvPr/>
        </p:nvSpPr>
        <p:spPr>
          <a:xfrm>
            <a:off x="395536" y="2132856"/>
            <a:ext cx="8568952" cy="1008112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 (распоряжение Администрации Константиновского района от 08.08.2017 № 294)</a:t>
            </a:r>
          </a:p>
        </p:txBody>
      </p:sp>
      <p:sp>
        <p:nvSpPr>
          <p:cNvPr id="4" name="Блок-схема: данные 3"/>
          <p:cNvSpPr/>
          <p:nvPr/>
        </p:nvSpPr>
        <p:spPr>
          <a:xfrm>
            <a:off x="575048" y="3356992"/>
            <a:ext cx="8568952" cy="720080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Программа оптимизации расходов бюджета Константиновского района на 2017–2019 годы (распоряжение Администрации Константиновского района  от 17.04.2017 № 137)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575048" y="4293096"/>
            <a:ext cx="8568952" cy="1080120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План мероприятий, по отмене установленных муниципальным образованием «Константиновский район»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муниципальных районов (постановление Администрации Константиновского района от 27.06.2017 № 582)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323528" y="5589240"/>
            <a:ext cx="8568952" cy="792088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Программа повышения эффективности управления муниципальными финансами на период до 2018 года в Константиновском районе (постановление Администрации Константиновского района от 22.05.2014 № 807)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731838"/>
            <a:ext cx="8713788" cy="572135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ПЛАНИРУЕМЫЕ РЕЗУЛЬТАТЫ ПОДДЕРЖКИ РАЙОННОЙ ЭКОНОМИКИ НА 3 ПРЕДСТОЯЩИХ ГОДА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Валовый</a:t>
            </a:r>
            <a:r>
              <a:rPr lang="ru-RU" dirty="0" smtClean="0"/>
              <a:t> сбор зерновых и зернобобовых культур в хозяйствах всех категорий-582,5 тыс.тонн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Валовое производство молока– 62,7 тысяч тонн.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Валовое производство мяса  – 7,7 тысяч тонн.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Приобретение сельхозтехники– 90 единиц.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Валовый</a:t>
            </a:r>
            <a:r>
              <a:rPr lang="ru-RU" dirty="0" smtClean="0"/>
              <a:t> сбор картофеля, овощей открытого грунта– 21,0 тысяч тонн.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844824"/>
            <a:ext cx="63367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Сельскохозяйственное производство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Содержимое 1"/>
          <p:cNvSpPr>
            <a:spLocks noGrp="1"/>
          </p:cNvSpPr>
          <p:nvPr>
            <p:ph/>
          </p:nvPr>
        </p:nvSpPr>
        <p:spPr>
          <a:xfrm>
            <a:off x="179388" y="731838"/>
            <a:ext cx="8713787" cy="5937250"/>
          </a:xfr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smtClean="0"/>
              <a:t>Основные источники формирования доходов дорожного фонда Константиновского района</a:t>
            </a: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557338"/>
          <a:ext cx="8135938" cy="4663440"/>
        </p:xfrm>
        <a:graphic>
          <a:graphicData uri="http://schemas.openxmlformats.org/drawingml/2006/table">
            <a:tbl>
              <a:tblPr/>
              <a:tblGrid>
                <a:gridCol w="4271963"/>
                <a:gridCol w="1287462"/>
                <a:gridCol w="1289050"/>
                <a:gridCol w="1287463"/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Федерации, подлежащих зачислению в бюджет Константиновского района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6 616,3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7 464,0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7 772,7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поступлений в виде межбюджетных трансфертов, передаваемых бюджету Константиновского района на финансовое обеспечение дорожной деятельности в отношении автомобильных дорог общего пользования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200 488,0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192 912,5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3 826,0 тыс. рублей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79512" y="2204864"/>
          <a:ext cx="8676455" cy="2923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61142"/>
                <a:gridCol w="1371771"/>
                <a:gridCol w="1371771"/>
                <a:gridCol w="1371771"/>
              </a:tblGrid>
              <a:tr h="28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2020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Константиновского района и искусственных </a:t>
                      </a:r>
                      <a:r>
                        <a:rPr lang="ru-RU" sz="1400" dirty="0" smtClean="0"/>
                        <a:t>сооружений </a:t>
                      </a:r>
                      <a:r>
                        <a:rPr lang="ru-RU" sz="1400" dirty="0"/>
                        <a:t>на них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115 399,9 тыс. рублей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199 457,4 тыс. рублей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10 679,6 тыс. рублей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</a:tr>
              <a:tr h="124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предоставление бюджетам муниципальных образований Константиновского района иных межбюджетных трансфертов на финансовое обеспечение дорожной деятельности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92 481,4 тыс. рублей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919,1 тыс. рублей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919,1 тыс. рублей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8313" y="836613"/>
            <a:ext cx="8308975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Объем бюджетных ассигнований дорожного фонда Константиновского района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115616" y="2348880"/>
          <a:ext cx="7390804" cy="30963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28392"/>
                <a:gridCol w="1118870"/>
                <a:gridCol w="1371771"/>
                <a:gridCol w="1371771"/>
              </a:tblGrid>
              <a:tr h="28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2018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2019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2020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ТЕКУЩИЕ РАСХОДЫ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21,0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7,9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11,6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398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КАПИТАЛЬНЫЕ РАСХОДЫ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186,9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192,5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-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8313" y="744538"/>
            <a:ext cx="7848600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Расходы дорожного фонда (млн. рублей</a:t>
            </a:r>
            <a:r>
              <a:rPr lang="ru-RU" sz="1600" b="1" dirty="0">
                <a:latin typeface="+mn-lt"/>
              </a:rPr>
              <a:t>)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1369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Развития сельскохозяйственного производства и АПК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 Константиновском районе на период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2018-2020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годов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397000"/>
          <a:ext cx="8569325" cy="5189220"/>
        </p:xfrm>
        <a:graphic>
          <a:graphicData uri="http://schemas.openxmlformats.org/drawingml/2006/table">
            <a:tbl>
              <a:tblPr/>
              <a:tblGrid>
                <a:gridCol w="1882775"/>
                <a:gridCol w="541337"/>
                <a:gridCol w="549275"/>
                <a:gridCol w="592138"/>
                <a:gridCol w="539750"/>
                <a:gridCol w="908050"/>
                <a:gridCol w="627062"/>
                <a:gridCol w="696913"/>
                <a:gridCol w="846137"/>
                <a:gridCol w="1385888"/>
              </a:tblGrid>
              <a:tr h="26670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государственной поддержки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средств, тыс. рублей, в том числе за счет средств: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отраслей растениеводства и животноводства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3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сельхозтоваропроизводителям на оказание содействия достижению целевых показателей реализации региональных программ развития агропромышленного комплекса в части возмещения части затрат по наращиванию маточного поголовья овец и коз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24smi.org/public/media/news/2014/08/15/1408103277-likvidaciya-chs-avarijno-spasatelnymi-sluzhb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20000" cy="19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3348038" y="1341438"/>
            <a:ext cx="5184775" cy="4608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Расходы на финансовое обеспечение деятельности аварийно-спасательного формирования на территории Константиновского района</a:t>
            </a:r>
            <a:endParaRPr lang="ru-RU" sz="20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 2018 году - 1</a:t>
            </a:r>
            <a:r>
              <a:rPr lang="ru-RU" sz="1600" b="1">
                <a:solidFill>
                  <a:schemeClr val="tx1"/>
                </a:solidFill>
              </a:rPr>
              <a:t> 147,6 тыс. рублей, </a:t>
            </a:r>
            <a:endParaRPr lang="ru-RU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 2019 году – </a:t>
            </a:r>
            <a:r>
              <a:rPr lang="ru-RU" sz="1600" b="1">
                <a:solidFill>
                  <a:schemeClr val="tx1"/>
                </a:solidFill>
              </a:rPr>
              <a:t>1 158,3 тыс. рублей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 2020 году – 1</a:t>
            </a:r>
            <a:r>
              <a:rPr lang="ru-RU" sz="1600" b="1">
                <a:solidFill>
                  <a:schemeClr val="tx1"/>
                </a:solidFill>
              </a:rPr>
              <a:t> 237,2 тыс. рублей</a:t>
            </a:r>
          </a:p>
          <a:p>
            <a:pPr algn="ctr">
              <a:defRPr/>
            </a:pPr>
            <a:endParaRPr lang="ru-RU" sz="1400" b="1">
              <a:solidFill>
                <a:schemeClr val="tx1"/>
              </a:solidFill>
            </a:endParaRPr>
          </a:p>
        </p:txBody>
      </p:sp>
      <p:pic>
        <p:nvPicPr>
          <p:cNvPr id="64519" name="Picture 7" descr="https://i09.fotocdn.net/s12/217/public_pin_m/432/2327424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88032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Содержимое 2"/>
          <p:cNvSpPr>
            <a:spLocks noGrp="1"/>
          </p:cNvSpPr>
          <p:nvPr>
            <p:ph idx="1"/>
          </p:nvPr>
        </p:nvSpPr>
        <p:spPr>
          <a:xfrm>
            <a:off x="107950" y="260350"/>
            <a:ext cx="8856663" cy="6064250"/>
          </a:xfrm>
          <a:blipFill dpi="0" rotWithShape="1">
            <a:blip r:embed="rId2" cstate="print">
              <a:alphaModFix amt="24000"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Объемы межбюджетных трансфертов бюджетам поселений на 2018-2020 годы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196975"/>
          <a:ext cx="8569325" cy="5041904"/>
        </p:xfrm>
        <a:graphic>
          <a:graphicData uri="http://schemas.openxmlformats.org/drawingml/2006/table">
            <a:tbl>
              <a:tblPr/>
              <a:tblGrid>
                <a:gridCol w="5751513"/>
                <a:gridCol w="998537"/>
                <a:gridCol w="909638"/>
                <a:gridCol w="9096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202 703,6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24 619,8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27 600,7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автомобильных дорог общего пользования местного значения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муниципальных объектов транспортной инфраструктуры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90 785,3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памятников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4 257,9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повышения заработной платы работникам муниципальных учреждений культуры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11 468,6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13 303,5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16 284,4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формированию современной городской среды в части благоустройства общественных территорий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15 637,3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5 198,6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5 198,6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формированию современной среды в части благоустройства дворовых территорий многоквартирных домов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5 198,6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5 198,6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обустройства мест массового отдыха населения (городских парков)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28 031,4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объектов водопроводно-канализационного хозяйства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50 827,0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муниципальных объектов транспортной инфраструктуры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9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80645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Показатели прогноза социально-экономического </a:t>
            </a:r>
          </a:p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развития Константиновского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564904"/>
          <a:ext cx="8208913" cy="304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0353"/>
                <a:gridCol w="1051909"/>
                <a:gridCol w="996822"/>
                <a:gridCol w="1023053"/>
                <a:gridCol w="1083388"/>
                <a:gridCol w="1083388"/>
              </a:tblGrid>
              <a:tr h="3748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Показатель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2016 отчет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2017 оценка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Прогноз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2020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Численность постоянного населения (среднегодовая) тыс.чел.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31,7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31,5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30,9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Индекс потребительских цен (декабрь к декабрю), 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107,1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104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Уровень регистрируемой  безработицы ,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1,06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1,09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700808"/>
          <a:ext cx="8280922" cy="45128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79779"/>
                <a:gridCol w="752811"/>
                <a:gridCol w="677530"/>
                <a:gridCol w="746264"/>
                <a:gridCol w="648072"/>
                <a:gridCol w="638254"/>
                <a:gridCol w="677530"/>
                <a:gridCol w="752811"/>
                <a:gridCol w="677530"/>
                <a:gridCol w="602249"/>
                <a:gridCol w="715942"/>
                <a:gridCol w="112150"/>
              </a:tblGrid>
              <a:tr h="2833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Показатель 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2016 отчет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2017 оценка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Прогноз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2018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2019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2020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9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Прибыль прибыльных предприятий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533,4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481,4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528,8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559,7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1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Фонд заработной платы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1298,0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1353,1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1429,4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1501,4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1580,3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506" name="WordArt 49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80772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Показатели прогноза социально-экономического развития Константиновского района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33375"/>
            <a:ext cx="6400800" cy="8255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Основные параметры бюджета Константиновского района на 2018 год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79388" y="1158875"/>
            <a:ext cx="410368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>
                <a:latin typeface="Constantia" pitchFamily="18" charset="0"/>
              </a:rPr>
              <a:t>Доходы бюджета 1 162 034,4 тыс. рублей</a:t>
            </a:r>
            <a:endParaRPr lang="ru-RU" sz="1200">
              <a:latin typeface="Constantia" pitchFamily="18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23850" y="1878013"/>
            <a:ext cx="3743325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Налог на доходы физических лиц   56 712,9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323850" y="2598738"/>
            <a:ext cx="37433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Налоги на совокупный доход   24 542,0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23850" y="3175000"/>
            <a:ext cx="3743325" cy="503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Акцизы на нефтепродукты   6 616,3</a:t>
            </a:r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323850" y="3822700"/>
            <a:ext cx="37433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Государственная пошлина    5 303,3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323850" y="4614863"/>
            <a:ext cx="3743325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Финансовая помощь из областного бюджета    887 733,9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323850" y="5335588"/>
            <a:ext cx="3743325" cy="576262"/>
          </a:xfrm>
          <a:prstGeom prst="rect">
            <a:avLst/>
          </a:prstGeom>
          <a:solidFill>
            <a:srgbClr val="C28F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Иные доходы    181 126,0</a:t>
            </a: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4787900" y="1158875"/>
            <a:ext cx="4103688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>
                <a:latin typeface="Constantia" pitchFamily="18" charset="0"/>
              </a:rPr>
              <a:t>Расходы бюджета 1 223 166,8 тыс. рублей</a:t>
            </a:r>
            <a:endParaRPr lang="ru-RU" sz="1200">
              <a:latin typeface="Constantia" pitchFamily="18" charset="0"/>
            </a:endParaRPr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5148263" y="1878013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Социальная политика 308 213,6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5148263" y="2525713"/>
            <a:ext cx="3384550" cy="327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Образование  409 186,1</a:t>
            </a: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5148263" y="3030538"/>
            <a:ext cx="3384550" cy="3222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Здравоохранение 7 498,0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>
            <a:off x="5148263" y="34290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Культура 53 287,5</a:t>
            </a:r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5148263" y="411003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Дорожный фонд 207 881,3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5148263" y="46863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Сельское хозяйство 1 510,1</a:t>
            </a:r>
          </a:p>
        </p:txBody>
      </p:sp>
      <p:sp>
        <p:nvSpPr>
          <p:cNvPr id="22544" name="Rectangle 21"/>
          <p:cNvSpPr>
            <a:spLocks noChangeArrowheads="1"/>
          </p:cNvSpPr>
          <p:nvPr/>
        </p:nvSpPr>
        <p:spPr bwMode="auto">
          <a:xfrm>
            <a:off x="5148263" y="533558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Жилищно-коммунальное хозяйство 155 478,4</a:t>
            </a:r>
          </a:p>
        </p:txBody>
      </p:sp>
      <p:sp>
        <p:nvSpPr>
          <p:cNvPr id="22545" name="Rectangle 22"/>
          <p:cNvSpPr>
            <a:spLocks noChangeArrowheads="1"/>
          </p:cNvSpPr>
          <p:nvPr/>
        </p:nvSpPr>
        <p:spPr bwMode="auto">
          <a:xfrm>
            <a:off x="5148263" y="591185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onstantia" pitchFamily="18" charset="0"/>
              </a:rPr>
              <a:t>Иные расходы  80 111,8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"/>
          <p:cNvSpPr txBox="1">
            <a:spLocks noChangeArrowheads="1"/>
          </p:cNvSpPr>
          <p:nvPr/>
        </p:nvSpPr>
        <p:spPr bwMode="auto">
          <a:xfrm>
            <a:off x="827584" y="908720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Основные характеристики бюджета Константиновского района на 2017-20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20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(тыс.рублей)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988840"/>
          <a:ext cx="8064896" cy="39800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4293"/>
                <a:gridCol w="2339771"/>
                <a:gridCol w="1462356"/>
                <a:gridCol w="1462356"/>
                <a:gridCol w="1316120"/>
              </a:tblGrid>
              <a:tr h="158417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Показатель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Первоначально принятый бюджет на 2017 год от 27.12.2016  № 109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Плановые бюджетные назначения на 2018 год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Плановые бюджетные назначения на 2019 год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Плановые бюджетные назначения на 2020 год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</a:t>
                      </a:r>
                      <a:r>
                        <a:rPr lang="ru-RU" sz="1200"/>
                        <a:t>. Доходы, всего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/>
                        <a:t>887 029,7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/>
                        <a:t>1 162 034,4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1 003 512,0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/>
                        <a:t>844 267,5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</a:tr>
              <a:tr h="532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безвозмездные поступления 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758 656,7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1 047 293,9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884 012,2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721 084,3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II</a:t>
                      </a:r>
                      <a:r>
                        <a:rPr lang="ru-RU" sz="1200"/>
                        <a:t>. Расходы, всего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993 687,5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1 223 166,8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1 066 973,7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920 813,5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</a:tr>
              <a:tr h="798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III</a:t>
                      </a:r>
                      <a:r>
                        <a:rPr lang="ru-RU" sz="1200"/>
                        <a:t>. Дефицит </a:t>
                      </a:r>
                      <a:endParaRPr lang="ru-RU" sz="140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(-), профицит (+),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- 106 657,8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/>
                        <a:t>- 61 132,4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-63 461,7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-76 546,0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</TotalTime>
  <Words>3920</Words>
  <Application>Microsoft Office PowerPoint</Application>
  <PresentationFormat>Экран (4:3)</PresentationFormat>
  <Paragraphs>664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Поток</vt:lpstr>
      <vt:lpstr>Worksheet</vt:lpstr>
      <vt:lpstr>Лист Microsoft Office Excel 97-2003</vt:lpstr>
      <vt:lpstr>Слайд 1</vt:lpstr>
      <vt:lpstr>Слайд 2</vt:lpstr>
      <vt:lpstr>Особенности составления проекта  бюджета Константиновского района на 2018 год и на плановый период 2019 и 2020 годов</vt:lpstr>
      <vt:lpstr>Проект бюджета на 2018 год и плановый период  2019 и 2020 годов  Основные приоритеты бюджетной политики:</vt:lpstr>
      <vt:lpstr>Меры, принимаемые для обеспечения сбалансированности бюджета Константиновского района</vt:lpstr>
      <vt:lpstr>Слайд 6</vt:lpstr>
      <vt:lpstr>Слайд 7</vt:lpstr>
      <vt:lpstr>Слайд 8</vt:lpstr>
      <vt:lpstr>Слайд 9</vt:lpstr>
      <vt:lpstr>Слайд 10</vt:lpstr>
      <vt:lpstr>Слайд 11</vt:lpstr>
      <vt:lpstr> Налоговые и неналоговые доходы бюджета Константиновского района                                                                                                               тыс. рублей</vt:lpstr>
      <vt:lpstr>Структура налоговых и неналоговых доходов бюджета Константиновского района в 2018 году, тыс. рублей </vt:lpstr>
      <vt:lpstr>Слайд 14</vt:lpstr>
      <vt:lpstr>Слайд 15</vt:lpstr>
      <vt:lpstr>Динамика поступлений государственной пошлины в бюджет Константиновского района        тыс. рублей </vt:lpstr>
      <vt:lpstr>Слайд 17</vt:lpstr>
      <vt:lpstr>Безвозмездные поступления из областного бюджета                                                                                тыс.рублей </vt:lpstr>
      <vt:lpstr>Основные приоритеты и подходы к формированию расходов бюджета на 2018-2020 годы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Меры социальной поддержки отдельных категорий граждан – 499657,0 тыс. рублей</vt:lpstr>
      <vt:lpstr>Меры социальной поддержки семей, имеющих детей и проживающих на территории Константиновского района (часть 1)</vt:lpstr>
      <vt:lpstr>Меры социальной поддержки семей, имеющих детей и проживающих на территории Константиновского района (часть 2)</vt:lpstr>
      <vt:lpstr>Меры социальной поддержки тыла</vt:lpstr>
      <vt:lpstr>Слайд 38</vt:lpstr>
      <vt:lpstr>Слайд 39</vt:lpstr>
      <vt:lpstr>Слайд 40</vt:lpstr>
      <vt:lpstr>Слайд 41</vt:lpstr>
      <vt:lpstr>                                Поддержка детей-сирот и детей, оставшихся без попечения родителей, семей, имеющих детей                                                                                          тыс.руб </vt:lpstr>
      <vt:lpstr>Количество получателей социальной поддержки на 2017-2020 годы                                                             человек</vt:lpstr>
      <vt:lpstr>Слайд 44</vt:lpstr>
      <vt:lpstr>Слайд 45</vt:lpstr>
      <vt:lpstr>  РАСХОДЫ НА РЕАЛИЗАЦИЮ МЕРОПРИЯТИЙ ПО ФОРМИРОВАНИЮ СОВРЕМЕННОЙ ГОРОДСКОЙ СРЕДЫ НА ТЕРРИТОРИИ КОНСТАНТИНОВСКОГО РАЙОНА  НА 2018 – 2020 ГОДЫ – 64 463,1тыс. рублей </vt:lpstr>
      <vt:lpstr>Слайд 47</vt:lpstr>
      <vt:lpstr>Расходы на поддержку сельского хозяйства и малого и среднего предпринимательства на 2018-2020 годы 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Николенко Е.В.</dc:creator>
  <cp:lastModifiedBy>Николенко</cp:lastModifiedBy>
  <cp:revision>145</cp:revision>
  <dcterms:created xsi:type="dcterms:W3CDTF">2018-02-20T05:37:09Z</dcterms:created>
  <dcterms:modified xsi:type="dcterms:W3CDTF">2018-02-22T10:43:27Z</dcterms:modified>
</cp:coreProperties>
</file>