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Default Extension="xlsx" ContentType="application/vnd.openxmlformats-officedocument.spreadsheetml.sheet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drawing3.xml" ContentType="application/vnd.ms-office.drawingml.diagramDrawing+xml"/>
  <Default Extension="png" ContentType="image/png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xls" ContentType="application/vnd.ms-exce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charts/chart1.xml" ContentType="application/vnd.openxmlformats-officedocument.drawingml.chart+xml"/>
  <Override PartName="/ppt/diagrams/colors14.xml" ContentType="application/vnd.openxmlformats-officedocument.drawingml.diagramColor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59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4" r:id="rId10"/>
    <p:sldId id="267" r:id="rId11"/>
    <p:sldId id="269" r:id="rId12"/>
    <p:sldId id="271" r:id="rId13"/>
    <p:sldId id="273" r:id="rId14"/>
    <p:sldId id="275" r:id="rId15"/>
    <p:sldId id="277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10" r:id="rId37"/>
    <p:sldId id="327" r:id="rId38"/>
    <p:sldId id="328" r:id="rId39"/>
    <p:sldId id="329" r:id="rId40"/>
    <p:sldId id="330" r:id="rId41"/>
    <p:sldId id="331" r:id="rId42"/>
    <p:sldId id="332" r:id="rId43"/>
    <p:sldId id="333" r:id="rId44"/>
    <p:sldId id="334" r:id="rId45"/>
    <p:sldId id="311" r:id="rId46"/>
    <p:sldId id="312" r:id="rId47"/>
    <p:sldId id="313" r:id="rId48"/>
    <p:sldId id="315" r:id="rId49"/>
    <p:sldId id="317" r:id="rId50"/>
    <p:sldId id="319" r:id="rId51"/>
    <p:sldId id="320" r:id="rId52"/>
    <p:sldId id="321" r:id="rId53"/>
    <p:sldId id="322" r:id="rId54"/>
    <p:sldId id="324" r:id="rId55"/>
    <p:sldId id="323" r:id="rId56"/>
    <p:sldId id="325" r:id="rId57"/>
    <p:sldId id="326" r:id="rId5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3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2"/>
  <c:chart>
    <c:autoTitleDeleted val="1"/>
    <c:view3D>
      <c:perspective val="0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dLbls>
            <c:txPr>
              <a:bodyPr/>
              <a:lstStyle/>
              <a:p>
                <a:pPr>
                  <a:defRPr sz="1000" baseline="0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Дошкольное образование</c:v>
                </c:pt>
                <c:pt idx="1">
                  <c:v>Общее образование</c:v>
                </c:pt>
                <c:pt idx="2">
                  <c:v>Дополнительное образование</c:v>
                </c:pt>
                <c:pt idx="3">
                  <c:v>Молодежная политика</c:v>
                </c:pt>
                <c:pt idx="4">
                  <c:v>Прочее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25.1</c:v>
                </c:pt>
                <c:pt idx="1">
                  <c:v>60.6</c:v>
                </c:pt>
                <c:pt idx="2">
                  <c:v>9.5</c:v>
                </c:pt>
                <c:pt idx="3">
                  <c:v>2.2999999999999998</c:v>
                </c:pt>
                <c:pt idx="4">
                  <c:v>2.5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 год</c:v>
                </c:pt>
              </c:strCache>
            </c:strRef>
          </c:tx>
          <c:dLbls>
            <c:txPr>
              <a:bodyPr/>
              <a:lstStyle/>
              <a:p>
                <a:pPr>
                  <a:defRPr sz="1000" baseline="0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Дошкольное образование</c:v>
                </c:pt>
                <c:pt idx="1">
                  <c:v>Общее образование</c:v>
                </c:pt>
                <c:pt idx="2">
                  <c:v>Дополнительное образование</c:v>
                </c:pt>
                <c:pt idx="3">
                  <c:v>Молодежная политика</c:v>
                </c:pt>
                <c:pt idx="4">
                  <c:v>Прочее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5"/>
                <c:pt idx="0">
                  <c:v>25.4</c:v>
                </c:pt>
                <c:pt idx="1">
                  <c:v>60.1</c:v>
                </c:pt>
                <c:pt idx="2">
                  <c:v>9.7000000000000011</c:v>
                </c:pt>
                <c:pt idx="3">
                  <c:v>2.2999999999999998</c:v>
                </c:pt>
                <c:pt idx="4">
                  <c:v>2.5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 год</c:v>
                </c:pt>
              </c:strCache>
            </c:strRef>
          </c:tx>
          <c:dLbls>
            <c:txPr>
              <a:bodyPr/>
              <a:lstStyle/>
              <a:p>
                <a:pPr>
                  <a:defRPr sz="1000" baseline="0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Дошкольное образование</c:v>
                </c:pt>
                <c:pt idx="1">
                  <c:v>Общее образование</c:v>
                </c:pt>
                <c:pt idx="2">
                  <c:v>Дополнительное образование</c:v>
                </c:pt>
                <c:pt idx="3">
                  <c:v>Молодежная политика</c:v>
                </c:pt>
                <c:pt idx="4">
                  <c:v>Прочее</c:v>
                </c:pt>
              </c:strCache>
            </c:strRef>
          </c:cat>
          <c:val>
            <c:numRef>
              <c:f>Лист1!$D$2:$D$6</c:f>
              <c:numCache>
                <c:formatCode>0.0</c:formatCode>
                <c:ptCount val="5"/>
                <c:pt idx="0">
                  <c:v>25.3</c:v>
                </c:pt>
                <c:pt idx="1">
                  <c:v>60</c:v>
                </c:pt>
                <c:pt idx="2">
                  <c:v>9.9</c:v>
                </c:pt>
                <c:pt idx="3">
                  <c:v>2.2999999999999998</c:v>
                </c:pt>
                <c:pt idx="4">
                  <c:v>2.5</c:v>
                </c:pt>
              </c:numCache>
            </c:numRef>
          </c:val>
        </c:ser>
        <c:dLbls>
          <c:showVal val="1"/>
        </c:dLbls>
        <c:gapWidth val="75"/>
        <c:shape val="cylinder"/>
        <c:axId val="130992384"/>
        <c:axId val="57212928"/>
        <c:axId val="0"/>
      </c:bar3DChart>
      <c:catAx>
        <c:axId val="13099238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000" baseline="0"/>
            </a:pPr>
            <a:endParaRPr lang="ru-RU"/>
          </a:p>
        </c:txPr>
        <c:crossAx val="57212928"/>
        <c:crosses val="autoZero"/>
        <c:auto val="1"/>
        <c:lblAlgn val="ctr"/>
        <c:lblOffset val="100"/>
      </c:catAx>
      <c:valAx>
        <c:axId val="57212928"/>
        <c:scaling>
          <c:orientation val="minMax"/>
        </c:scaling>
        <c:axPos val="l"/>
        <c:numFmt formatCode="0.0" sourceLinked="1"/>
        <c:majorTickMark val="none"/>
        <c:tickLblPos val="nextTo"/>
        <c:crossAx val="130992384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8A145D-167D-4B90-B47C-89DE7719D16A}" type="doc">
      <dgm:prSet loTypeId="urn:microsoft.com/office/officeart/2005/8/layout/hProcess7" loCatId="process" qsTypeId="urn:microsoft.com/office/officeart/2005/8/quickstyle/simple1#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FC54525-E794-4C86-B51A-C28D4CF9E9C9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dirty="0"/>
        </a:p>
      </dgm:t>
    </dgm:pt>
    <dgm:pt modelId="{C642D540-D6DB-44B0-BF52-96DE22343E28}" type="parTrans" cxnId="{40ACC6A1-CAE8-4BF2-B8EB-74BF5450FACD}">
      <dgm:prSet/>
      <dgm:spPr/>
      <dgm:t>
        <a:bodyPr/>
        <a:lstStyle/>
        <a:p>
          <a:endParaRPr lang="ru-RU"/>
        </a:p>
      </dgm:t>
    </dgm:pt>
    <dgm:pt modelId="{C5C8EE71-15DA-4FAE-B5E0-63EEAB45B35D}" type="sibTrans" cxnId="{40ACC6A1-CAE8-4BF2-B8EB-74BF5450FACD}">
      <dgm:prSet/>
      <dgm:spPr/>
      <dgm:t>
        <a:bodyPr/>
        <a:lstStyle/>
        <a:p>
          <a:endParaRPr lang="ru-RU"/>
        </a:p>
      </dgm:t>
    </dgm:pt>
    <dgm:pt modelId="{C4A5963B-02AB-4F38-B655-037DD8BAD801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i="1" dirty="0" smtClean="0">
              <a:solidFill>
                <a:schemeClr val="tx1"/>
              </a:solidFill>
            </a:rPr>
            <a:t>Акциз</a:t>
          </a:r>
          <a:r>
            <a:rPr lang="ru-RU" sz="1600" i="1" dirty="0" smtClean="0">
              <a:solidFill>
                <a:schemeClr val="tx1"/>
              </a:solidFill>
            </a:rPr>
            <a:t> – один из видов налога, представляющий не связанный с получением дохода продавцом косвенный налог на продажу определенного вида товаров массового потребления. Акциз включается </a:t>
          </a:r>
          <a:r>
            <a:rPr lang="ru-RU" sz="1600" i="1" smtClean="0">
              <a:solidFill>
                <a:schemeClr val="tx1"/>
              </a:solidFill>
            </a:rPr>
            <a:t>в цену </a:t>
          </a:r>
          <a:r>
            <a:rPr lang="ru-RU" sz="1600" i="1" dirty="0" smtClean="0">
              <a:solidFill>
                <a:schemeClr val="tx1"/>
              </a:solidFill>
            </a:rPr>
            <a:t>товара. Чаще всего акцизным налогом облагаются </a:t>
          </a:r>
          <a:r>
            <a:rPr lang="ru-RU" sz="1600" i="1" dirty="0" err="1" smtClean="0">
              <a:solidFill>
                <a:schemeClr val="tx1"/>
              </a:solidFill>
            </a:rPr>
            <a:t>вино-водочные</a:t>
          </a:r>
          <a:r>
            <a:rPr lang="ru-RU" sz="1600" i="1" dirty="0" smtClean="0">
              <a:solidFill>
                <a:schemeClr val="tx1"/>
              </a:solidFill>
            </a:rPr>
            <a:t> изделия, пиво, табачные изделия, деликатесы, предметы роскоши, автомобили, нефтепродукты.  Плательщиками акциза являются потребители, приобретающие товары, которые облагаются акцизным сбором.</a:t>
          </a:r>
          <a:endParaRPr lang="ru-RU" sz="1600" i="1" dirty="0">
            <a:solidFill>
              <a:schemeClr val="tx1"/>
            </a:solidFill>
          </a:endParaRPr>
        </a:p>
      </dgm:t>
    </dgm:pt>
    <dgm:pt modelId="{5B1915C0-94EE-4ED8-B73F-F7616E2E5D7B}" type="sibTrans" cxnId="{877881D1-F49C-45A1-8DA9-43A2DDE6CB5B}">
      <dgm:prSet/>
      <dgm:spPr/>
      <dgm:t>
        <a:bodyPr/>
        <a:lstStyle/>
        <a:p>
          <a:endParaRPr lang="ru-RU"/>
        </a:p>
      </dgm:t>
    </dgm:pt>
    <dgm:pt modelId="{CBFA0F10-99EB-4213-85D5-EE88ACD0F621}" type="parTrans" cxnId="{877881D1-F49C-45A1-8DA9-43A2DDE6CB5B}">
      <dgm:prSet/>
      <dgm:spPr/>
      <dgm:t>
        <a:bodyPr/>
        <a:lstStyle/>
        <a:p>
          <a:endParaRPr lang="ru-RU"/>
        </a:p>
      </dgm:t>
    </dgm:pt>
    <dgm:pt modelId="{0DEE004D-D5C1-4A76-A011-82DCCBC47EF9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1600" i="1" dirty="0"/>
        </a:p>
      </dgm:t>
    </dgm:pt>
    <dgm:pt modelId="{137EFE4C-302B-4BA5-9EC3-5A642EB1DA32}" type="parTrans" cxnId="{DE0A4BA4-E902-4077-B9F3-37B37AD2CDD5}">
      <dgm:prSet/>
      <dgm:spPr/>
      <dgm:t>
        <a:bodyPr/>
        <a:lstStyle/>
        <a:p>
          <a:endParaRPr lang="ru-RU"/>
        </a:p>
      </dgm:t>
    </dgm:pt>
    <dgm:pt modelId="{20F85845-B3BA-4C96-8820-4B56D1256D22}" type="sibTrans" cxnId="{DE0A4BA4-E902-4077-B9F3-37B37AD2CDD5}">
      <dgm:prSet/>
      <dgm:spPr/>
      <dgm:t>
        <a:bodyPr/>
        <a:lstStyle/>
        <a:p>
          <a:endParaRPr lang="ru-RU"/>
        </a:p>
      </dgm:t>
    </dgm:pt>
    <dgm:pt modelId="{01F17DEE-883A-422D-887E-680C8CBE0C58}" type="pres">
      <dgm:prSet presAssocID="{8D8A145D-167D-4B90-B47C-89DE7719D16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D143A8-427D-4EE1-A67B-A0A627A04938}" type="pres">
      <dgm:prSet presAssocID="{3FC54525-E794-4C86-B51A-C28D4CF9E9C9}" presName="compositeNode" presStyleCnt="0">
        <dgm:presLayoutVars>
          <dgm:bulletEnabled val="1"/>
        </dgm:presLayoutVars>
      </dgm:prSet>
      <dgm:spPr/>
    </dgm:pt>
    <dgm:pt modelId="{68D83612-560B-4123-8F08-59F3BB1D9885}" type="pres">
      <dgm:prSet presAssocID="{3FC54525-E794-4C86-B51A-C28D4CF9E9C9}" presName="bgRect" presStyleLbl="node1" presStyleIdx="0" presStyleCnt="1" custScaleX="127322" custLinFactNeighborX="165" custLinFactNeighborY="-3333"/>
      <dgm:spPr/>
      <dgm:t>
        <a:bodyPr/>
        <a:lstStyle/>
        <a:p>
          <a:endParaRPr lang="ru-RU"/>
        </a:p>
      </dgm:t>
    </dgm:pt>
    <dgm:pt modelId="{5E3E7AE8-98CB-45CC-844A-E7446FCF7F37}" type="pres">
      <dgm:prSet presAssocID="{3FC54525-E794-4C86-B51A-C28D4CF9E9C9}" presName="parentNode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93A8D4-EF12-43B3-8165-897368FDC5F9}" type="pres">
      <dgm:prSet presAssocID="{3FC54525-E794-4C86-B51A-C28D4CF9E9C9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C0667D-5920-4E21-95C4-26A7154C20EC}" type="presOf" srcId="{3FC54525-E794-4C86-B51A-C28D4CF9E9C9}" destId="{68D83612-560B-4123-8F08-59F3BB1D9885}" srcOrd="0" destOrd="0" presId="urn:microsoft.com/office/officeart/2005/8/layout/hProcess7"/>
    <dgm:cxn modelId="{853D6FE1-4BB6-4D81-9820-33EE5E237BD1}" type="presOf" srcId="{C4A5963B-02AB-4F38-B655-037DD8BAD801}" destId="{2693A8D4-EF12-43B3-8165-897368FDC5F9}" srcOrd="0" destOrd="0" presId="urn:microsoft.com/office/officeart/2005/8/layout/hProcess7"/>
    <dgm:cxn modelId="{40ACC6A1-CAE8-4BF2-B8EB-74BF5450FACD}" srcId="{8D8A145D-167D-4B90-B47C-89DE7719D16A}" destId="{3FC54525-E794-4C86-B51A-C28D4CF9E9C9}" srcOrd="0" destOrd="0" parTransId="{C642D540-D6DB-44B0-BF52-96DE22343E28}" sibTransId="{C5C8EE71-15DA-4FAE-B5E0-63EEAB45B35D}"/>
    <dgm:cxn modelId="{877881D1-F49C-45A1-8DA9-43A2DDE6CB5B}" srcId="{3FC54525-E794-4C86-B51A-C28D4CF9E9C9}" destId="{C4A5963B-02AB-4F38-B655-037DD8BAD801}" srcOrd="0" destOrd="0" parTransId="{CBFA0F10-99EB-4213-85D5-EE88ACD0F621}" sibTransId="{5B1915C0-94EE-4ED8-B73F-F7616E2E5D7B}"/>
    <dgm:cxn modelId="{DE0A4BA4-E902-4077-B9F3-37B37AD2CDD5}" srcId="{3FC54525-E794-4C86-B51A-C28D4CF9E9C9}" destId="{0DEE004D-D5C1-4A76-A011-82DCCBC47EF9}" srcOrd="1" destOrd="0" parTransId="{137EFE4C-302B-4BA5-9EC3-5A642EB1DA32}" sibTransId="{20F85845-B3BA-4C96-8820-4B56D1256D22}"/>
    <dgm:cxn modelId="{FF42E9FC-16C7-4707-BAB2-0B2EBFF19A24}" type="presOf" srcId="{3FC54525-E794-4C86-B51A-C28D4CF9E9C9}" destId="{5E3E7AE8-98CB-45CC-844A-E7446FCF7F37}" srcOrd="1" destOrd="0" presId="urn:microsoft.com/office/officeart/2005/8/layout/hProcess7"/>
    <dgm:cxn modelId="{258357E0-6B88-41CA-A4BB-65A23905DD0A}" type="presOf" srcId="{8D8A145D-167D-4B90-B47C-89DE7719D16A}" destId="{01F17DEE-883A-422D-887E-680C8CBE0C58}" srcOrd="0" destOrd="0" presId="urn:microsoft.com/office/officeart/2005/8/layout/hProcess7"/>
    <dgm:cxn modelId="{B125E794-A451-46D3-A4FC-B9D3226B5079}" type="presOf" srcId="{0DEE004D-D5C1-4A76-A011-82DCCBC47EF9}" destId="{2693A8D4-EF12-43B3-8165-897368FDC5F9}" srcOrd="0" destOrd="1" presId="urn:microsoft.com/office/officeart/2005/8/layout/hProcess7"/>
    <dgm:cxn modelId="{F7794355-159D-404D-A3E3-9C9451FB133C}" type="presParOf" srcId="{01F17DEE-883A-422D-887E-680C8CBE0C58}" destId="{B7D143A8-427D-4EE1-A67B-A0A627A04938}" srcOrd="0" destOrd="0" presId="urn:microsoft.com/office/officeart/2005/8/layout/hProcess7"/>
    <dgm:cxn modelId="{B374096D-421E-4145-814A-18A31CEAC314}" type="presParOf" srcId="{B7D143A8-427D-4EE1-A67B-A0A627A04938}" destId="{68D83612-560B-4123-8F08-59F3BB1D9885}" srcOrd="0" destOrd="0" presId="urn:microsoft.com/office/officeart/2005/8/layout/hProcess7"/>
    <dgm:cxn modelId="{D355B931-BD6B-45BC-B1FC-55AC15580223}" type="presParOf" srcId="{B7D143A8-427D-4EE1-A67B-A0A627A04938}" destId="{5E3E7AE8-98CB-45CC-844A-E7446FCF7F37}" srcOrd="1" destOrd="0" presId="urn:microsoft.com/office/officeart/2005/8/layout/hProcess7"/>
    <dgm:cxn modelId="{8F925150-99FF-4F4E-8937-59C142A7E560}" type="presParOf" srcId="{B7D143A8-427D-4EE1-A67B-A0A627A04938}" destId="{2693A8D4-EF12-43B3-8165-897368FDC5F9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5796363-86AF-4D0F-86BB-94F8D4F9417D}" type="doc">
      <dgm:prSet loTypeId="urn:microsoft.com/office/officeart/2005/8/layout/hList9" loCatId="list" qsTypeId="urn:microsoft.com/office/officeart/2005/8/quickstyle/simple1#4" qsCatId="simple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D46FEC71-A6A8-4AC4-B09C-21B934F2A892}">
      <dgm:prSet phldrT="[Текст]"/>
      <dgm:spPr/>
      <dgm:t>
        <a:bodyPr/>
        <a:lstStyle/>
        <a:p>
          <a:r>
            <a:rPr lang="ru-RU" dirty="0" smtClean="0"/>
            <a:t>2019</a:t>
          </a:r>
          <a:endParaRPr lang="ru-RU" dirty="0"/>
        </a:p>
      </dgm:t>
    </dgm:pt>
    <dgm:pt modelId="{EFB3F0D0-EF85-4BB5-8E58-39468C6F803C}" type="parTrans" cxnId="{625C1942-FB84-4D78-83FB-6BD9D54BD25A}">
      <dgm:prSet/>
      <dgm:spPr/>
      <dgm:t>
        <a:bodyPr/>
        <a:lstStyle/>
        <a:p>
          <a:endParaRPr lang="ru-RU"/>
        </a:p>
      </dgm:t>
    </dgm:pt>
    <dgm:pt modelId="{24E7A329-1232-452F-BD76-FBBD2D3BC07A}" type="sibTrans" cxnId="{625C1942-FB84-4D78-83FB-6BD9D54BD25A}">
      <dgm:prSet/>
      <dgm:spPr/>
      <dgm:t>
        <a:bodyPr/>
        <a:lstStyle/>
        <a:p>
          <a:endParaRPr lang="ru-RU"/>
        </a:p>
      </dgm:t>
    </dgm:pt>
    <dgm:pt modelId="{60761C64-E9F9-485D-AD98-2CAF64D71FA9}">
      <dgm:prSet phldrT="[Текст]"/>
      <dgm:spPr>
        <a:solidFill>
          <a:schemeClr val="accent3">
            <a:alpha val="90000"/>
          </a:schemeClr>
        </a:solidFill>
      </dgm:spPr>
      <dgm:t>
        <a:bodyPr/>
        <a:lstStyle/>
        <a:p>
          <a:r>
            <a:rPr lang="ru-RU" dirty="0" smtClean="0"/>
            <a:t>834286,0</a:t>
          </a:r>
          <a:endParaRPr lang="ru-RU" dirty="0"/>
        </a:p>
      </dgm:t>
    </dgm:pt>
    <dgm:pt modelId="{6E6FA1F2-6AC0-4D43-A299-0162656783DC}" type="parTrans" cxnId="{16EAA4B3-6F0F-4A76-B885-6BBA8C1576A6}">
      <dgm:prSet/>
      <dgm:spPr/>
      <dgm:t>
        <a:bodyPr/>
        <a:lstStyle/>
        <a:p>
          <a:endParaRPr lang="ru-RU"/>
        </a:p>
      </dgm:t>
    </dgm:pt>
    <dgm:pt modelId="{988E8F84-4B36-4FBB-B425-BEBBD129B081}" type="sibTrans" cxnId="{16EAA4B3-6F0F-4A76-B885-6BBA8C1576A6}">
      <dgm:prSet/>
      <dgm:spPr/>
      <dgm:t>
        <a:bodyPr/>
        <a:lstStyle/>
        <a:p>
          <a:endParaRPr lang="ru-RU"/>
        </a:p>
      </dgm:t>
    </dgm:pt>
    <dgm:pt modelId="{A51E4BCA-D434-46B6-B657-E4612C7DB7C8}">
      <dgm:prSet phldrT="[Текст]"/>
      <dgm:spPr>
        <a:solidFill>
          <a:schemeClr val="accent5">
            <a:lumMod val="60000"/>
            <a:lumOff val="40000"/>
            <a:alpha val="90000"/>
          </a:schemeClr>
        </a:solidFill>
        <a:scene3d>
          <a:camera prst="orthographicFront"/>
          <a:lightRig rig="threePt" dir="t"/>
        </a:scene3d>
        <a:sp3d extrusionH="76200">
          <a:extrusionClr>
            <a:schemeClr val="bg1">
              <a:lumMod val="85000"/>
            </a:schemeClr>
          </a:extrusionClr>
        </a:sp3d>
      </dgm:spPr>
      <dgm:t>
        <a:bodyPr/>
        <a:lstStyle/>
        <a:p>
          <a:r>
            <a:rPr lang="ru-RU" dirty="0" smtClean="0"/>
            <a:t>40690,9</a:t>
          </a:r>
        </a:p>
      </dgm:t>
    </dgm:pt>
    <dgm:pt modelId="{9F94010C-4814-4288-8409-1154478BBC8B}" type="parTrans" cxnId="{9381B8F5-433A-402C-B398-B24C0CC89A9E}">
      <dgm:prSet/>
      <dgm:spPr/>
      <dgm:t>
        <a:bodyPr/>
        <a:lstStyle/>
        <a:p>
          <a:endParaRPr lang="ru-RU"/>
        </a:p>
      </dgm:t>
    </dgm:pt>
    <dgm:pt modelId="{C847F917-9BE1-427F-A96D-5C1FD9A44205}" type="sibTrans" cxnId="{9381B8F5-433A-402C-B398-B24C0CC89A9E}">
      <dgm:prSet/>
      <dgm:spPr/>
      <dgm:t>
        <a:bodyPr/>
        <a:lstStyle/>
        <a:p>
          <a:endParaRPr lang="ru-RU"/>
        </a:p>
      </dgm:t>
    </dgm:pt>
    <dgm:pt modelId="{C61014FE-1EE1-42A6-8AC3-B3A480F9C591}">
      <dgm:prSet phldrT="[Текст]"/>
      <dgm:spPr/>
      <dgm:t>
        <a:bodyPr/>
        <a:lstStyle/>
        <a:p>
          <a:r>
            <a:rPr lang="ru-RU" dirty="0" smtClean="0"/>
            <a:t>2020</a:t>
          </a:r>
          <a:endParaRPr lang="ru-RU" dirty="0"/>
        </a:p>
      </dgm:t>
    </dgm:pt>
    <dgm:pt modelId="{220F6E98-5B7F-4666-BC81-7D3853BDA8B1}" type="parTrans" cxnId="{71612824-FF6E-43B5-A2EB-98E3F871478E}">
      <dgm:prSet/>
      <dgm:spPr/>
      <dgm:t>
        <a:bodyPr/>
        <a:lstStyle/>
        <a:p>
          <a:endParaRPr lang="ru-RU"/>
        </a:p>
      </dgm:t>
    </dgm:pt>
    <dgm:pt modelId="{CA600343-42AF-48D7-9262-99C49BB52394}" type="sibTrans" cxnId="{71612824-FF6E-43B5-A2EB-98E3F871478E}">
      <dgm:prSet/>
      <dgm:spPr/>
      <dgm:t>
        <a:bodyPr/>
        <a:lstStyle/>
        <a:p>
          <a:endParaRPr lang="ru-RU"/>
        </a:p>
      </dgm:t>
    </dgm:pt>
    <dgm:pt modelId="{331991E0-D34F-4E51-8114-D98DBA2BEB04}">
      <dgm:prSet phldrT="[Текст]"/>
      <dgm:spPr>
        <a:solidFill>
          <a:schemeClr val="accent3">
            <a:alpha val="90000"/>
          </a:schemeClr>
        </a:solidFill>
      </dgm:spPr>
      <dgm:t>
        <a:bodyPr/>
        <a:lstStyle/>
        <a:p>
          <a:r>
            <a:rPr lang="ru-RU" dirty="0" smtClean="0"/>
            <a:t>822398,5</a:t>
          </a:r>
          <a:endParaRPr lang="ru-RU" dirty="0"/>
        </a:p>
      </dgm:t>
    </dgm:pt>
    <dgm:pt modelId="{4859C3C8-9617-4042-90F3-FB86F9E00FA7}" type="parTrans" cxnId="{997B86BE-BDC8-4664-B122-B4A3FFA7DB0C}">
      <dgm:prSet/>
      <dgm:spPr/>
      <dgm:t>
        <a:bodyPr/>
        <a:lstStyle/>
        <a:p>
          <a:endParaRPr lang="ru-RU"/>
        </a:p>
      </dgm:t>
    </dgm:pt>
    <dgm:pt modelId="{F523D223-CAAF-49C1-8F93-202FF319AB83}" type="sibTrans" cxnId="{997B86BE-BDC8-4664-B122-B4A3FFA7DB0C}">
      <dgm:prSet/>
      <dgm:spPr/>
      <dgm:t>
        <a:bodyPr/>
        <a:lstStyle/>
        <a:p>
          <a:endParaRPr lang="ru-RU"/>
        </a:p>
      </dgm:t>
    </dgm:pt>
    <dgm:pt modelId="{AEFB4411-274B-435A-88CA-76D5B0CE6F56}">
      <dgm:prSet phldrT="[Текст]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 smtClean="0"/>
            <a:t>40854,3</a:t>
          </a:r>
          <a:endParaRPr lang="ru-RU" dirty="0"/>
        </a:p>
      </dgm:t>
    </dgm:pt>
    <dgm:pt modelId="{1D69BED1-4D63-48BB-B83F-F3F377450C46}" type="parTrans" cxnId="{D1B9855F-0BBB-4846-99ED-E397BFA9C74C}">
      <dgm:prSet/>
      <dgm:spPr/>
      <dgm:t>
        <a:bodyPr/>
        <a:lstStyle/>
        <a:p>
          <a:endParaRPr lang="ru-RU"/>
        </a:p>
      </dgm:t>
    </dgm:pt>
    <dgm:pt modelId="{58D49BCE-81B4-4368-874A-468E2762BDC1}" type="sibTrans" cxnId="{D1B9855F-0BBB-4846-99ED-E397BFA9C74C}">
      <dgm:prSet/>
      <dgm:spPr/>
      <dgm:t>
        <a:bodyPr/>
        <a:lstStyle/>
        <a:p>
          <a:endParaRPr lang="ru-RU"/>
        </a:p>
      </dgm:t>
    </dgm:pt>
    <dgm:pt modelId="{0CE59325-F93D-4E72-ADBA-048CA41E3EFF}" type="pres">
      <dgm:prSet presAssocID="{05796363-86AF-4D0F-86BB-94F8D4F9417D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332FAD2-549E-49E3-BF8A-CDC08FF21A49}" type="pres">
      <dgm:prSet presAssocID="{D46FEC71-A6A8-4AC4-B09C-21B934F2A892}" presName="posSpace" presStyleCnt="0"/>
      <dgm:spPr/>
    </dgm:pt>
    <dgm:pt modelId="{C7985CD3-0A61-4BAD-956D-AFBF86DB46CF}" type="pres">
      <dgm:prSet presAssocID="{D46FEC71-A6A8-4AC4-B09C-21B934F2A892}" presName="vertFlow" presStyleCnt="0"/>
      <dgm:spPr/>
    </dgm:pt>
    <dgm:pt modelId="{3B98EB07-5216-42FB-99F8-4C62054B7CBF}" type="pres">
      <dgm:prSet presAssocID="{D46FEC71-A6A8-4AC4-B09C-21B934F2A892}" presName="topSpace" presStyleCnt="0"/>
      <dgm:spPr/>
    </dgm:pt>
    <dgm:pt modelId="{264797F5-7FA9-40FE-A962-2F5C11A1D98C}" type="pres">
      <dgm:prSet presAssocID="{D46FEC71-A6A8-4AC4-B09C-21B934F2A892}" presName="firstComp" presStyleCnt="0"/>
      <dgm:spPr/>
    </dgm:pt>
    <dgm:pt modelId="{2C110DEC-00BE-42AB-A172-6C6BE02FB071}" type="pres">
      <dgm:prSet presAssocID="{D46FEC71-A6A8-4AC4-B09C-21B934F2A892}" presName="firstChild" presStyleLbl="bgAccFollowNode1" presStyleIdx="0" presStyleCnt="4"/>
      <dgm:spPr/>
      <dgm:t>
        <a:bodyPr/>
        <a:lstStyle/>
        <a:p>
          <a:endParaRPr lang="ru-RU"/>
        </a:p>
      </dgm:t>
    </dgm:pt>
    <dgm:pt modelId="{9A8441F5-32C4-4091-8912-B5F2A658F3DE}" type="pres">
      <dgm:prSet presAssocID="{D46FEC71-A6A8-4AC4-B09C-21B934F2A892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1DA43A-83E4-4BDD-B73F-F2DFEF4BE7C2}" type="pres">
      <dgm:prSet presAssocID="{A51E4BCA-D434-46B6-B657-E4612C7DB7C8}" presName="comp" presStyleCnt="0"/>
      <dgm:spPr/>
    </dgm:pt>
    <dgm:pt modelId="{9180D4E4-E8B0-4905-A9EC-68628C40C3D3}" type="pres">
      <dgm:prSet presAssocID="{A51E4BCA-D434-46B6-B657-E4612C7DB7C8}" presName="child" presStyleLbl="bgAccFollowNode1" presStyleIdx="1" presStyleCnt="4"/>
      <dgm:spPr/>
      <dgm:t>
        <a:bodyPr/>
        <a:lstStyle/>
        <a:p>
          <a:endParaRPr lang="ru-RU"/>
        </a:p>
      </dgm:t>
    </dgm:pt>
    <dgm:pt modelId="{A17FDF3A-100F-43E5-B1C1-4FB1D5809BF2}" type="pres">
      <dgm:prSet presAssocID="{A51E4BCA-D434-46B6-B657-E4612C7DB7C8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60CA34-C149-4A55-B9FA-C718D4FCAB77}" type="pres">
      <dgm:prSet presAssocID="{D46FEC71-A6A8-4AC4-B09C-21B934F2A892}" presName="negSpace" presStyleCnt="0"/>
      <dgm:spPr/>
    </dgm:pt>
    <dgm:pt modelId="{2A853886-9F2E-41CE-A8C4-D6AA97D56830}" type="pres">
      <dgm:prSet presAssocID="{D46FEC71-A6A8-4AC4-B09C-21B934F2A892}" presName="circle" presStyleLbl="node1" presStyleIdx="0" presStyleCnt="2"/>
      <dgm:spPr/>
      <dgm:t>
        <a:bodyPr/>
        <a:lstStyle/>
        <a:p>
          <a:endParaRPr lang="ru-RU"/>
        </a:p>
      </dgm:t>
    </dgm:pt>
    <dgm:pt modelId="{3C92AF9F-D48E-4B2D-A881-E4DCB6B89585}" type="pres">
      <dgm:prSet presAssocID="{24E7A329-1232-452F-BD76-FBBD2D3BC07A}" presName="transSpace" presStyleCnt="0"/>
      <dgm:spPr/>
    </dgm:pt>
    <dgm:pt modelId="{F86E8C52-D149-419A-B625-F5D22BD16397}" type="pres">
      <dgm:prSet presAssocID="{C61014FE-1EE1-42A6-8AC3-B3A480F9C591}" presName="posSpace" presStyleCnt="0"/>
      <dgm:spPr/>
    </dgm:pt>
    <dgm:pt modelId="{A13552B0-E947-4C8F-B402-DC57A5D70427}" type="pres">
      <dgm:prSet presAssocID="{C61014FE-1EE1-42A6-8AC3-B3A480F9C591}" presName="vertFlow" presStyleCnt="0"/>
      <dgm:spPr/>
    </dgm:pt>
    <dgm:pt modelId="{2BBD521E-F508-4C6E-86CB-C66D5C6489AF}" type="pres">
      <dgm:prSet presAssocID="{C61014FE-1EE1-42A6-8AC3-B3A480F9C591}" presName="topSpace" presStyleCnt="0"/>
      <dgm:spPr/>
    </dgm:pt>
    <dgm:pt modelId="{935E4104-3DBE-4C01-A52E-793DAB3ABBFE}" type="pres">
      <dgm:prSet presAssocID="{C61014FE-1EE1-42A6-8AC3-B3A480F9C591}" presName="firstComp" presStyleCnt="0"/>
      <dgm:spPr/>
    </dgm:pt>
    <dgm:pt modelId="{9F7FE010-277B-4248-95CF-9CCDB57111B3}" type="pres">
      <dgm:prSet presAssocID="{C61014FE-1EE1-42A6-8AC3-B3A480F9C591}" presName="firstChild" presStyleLbl="bgAccFollowNode1" presStyleIdx="2" presStyleCnt="4"/>
      <dgm:spPr/>
      <dgm:t>
        <a:bodyPr/>
        <a:lstStyle/>
        <a:p>
          <a:endParaRPr lang="ru-RU"/>
        </a:p>
      </dgm:t>
    </dgm:pt>
    <dgm:pt modelId="{BB9E84D8-7A76-485E-8F63-29A60969E85C}" type="pres">
      <dgm:prSet presAssocID="{C61014FE-1EE1-42A6-8AC3-B3A480F9C591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6EAE7E-9F26-47B9-921C-1307304EFBDA}" type="pres">
      <dgm:prSet presAssocID="{AEFB4411-274B-435A-88CA-76D5B0CE6F56}" presName="comp" presStyleCnt="0"/>
      <dgm:spPr/>
    </dgm:pt>
    <dgm:pt modelId="{44EA04DA-C801-4198-A7E2-787A816B8211}" type="pres">
      <dgm:prSet presAssocID="{AEFB4411-274B-435A-88CA-76D5B0CE6F56}" presName="child" presStyleLbl="bgAccFollowNode1" presStyleIdx="3" presStyleCnt="4"/>
      <dgm:spPr/>
      <dgm:t>
        <a:bodyPr/>
        <a:lstStyle/>
        <a:p>
          <a:endParaRPr lang="ru-RU"/>
        </a:p>
      </dgm:t>
    </dgm:pt>
    <dgm:pt modelId="{F06559AC-DA69-410A-90D1-CB6CCC8E1524}" type="pres">
      <dgm:prSet presAssocID="{AEFB4411-274B-435A-88CA-76D5B0CE6F56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DE3E56-10C7-4809-9520-DE0234486E2C}" type="pres">
      <dgm:prSet presAssocID="{C61014FE-1EE1-42A6-8AC3-B3A480F9C591}" presName="negSpace" presStyleCnt="0"/>
      <dgm:spPr/>
    </dgm:pt>
    <dgm:pt modelId="{70352F7D-5DE4-4DD6-8680-E30C3F6E6882}" type="pres">
      <dgm:prSet presAssocID="{C61014FE-1EE1-42A6-8AC3-B3A480F9C591}" presName="circle" presStyleLbl="node1" presStyleIdx="1" presStyleCnt="2"/>
      <dgm:spPr/>
      <dgm:t>
        <a:bodyPr/>
        <a:lstStyle/>
        <a:p>
          <a:endParaRPr lang="ru-RU"/>
        </a:p>
      </dgm:t>
    </dgm:pt>
  </dgm:ptLst>
  <dgm:cxnLst>
    <dgm:cxn modelId="{00339F74-9733-4FE9-BC1E-3D496A9DA3A4}" type="presOf" srcId="{05796363-86AF-4D0F-86BB-94F8D4F9417D}" destId="{0CE59325-F93D-4E72-ADBA-048CA41E3EFF}" srcOrd="0" destOrd="0" presId="urn:microsoft.com/office/officeart/2005/8/layout/hList9"/>
    <dgm:cxn modelId="{997B86BE-BDC8-4664-B122-B4A3FFA7DB0C}" srcId="{C61014FE-1EE1-42A6-8AC3-B3A480F9C591}" destId="{331991E0-D34F-4E51-8114-D98DBA2BEB04}" srcOrd="0" destOrd="0" parTransId="{4859C3C8-9617-4042-90F3-FB86F9E00FA7}" sibTransId="{F523D223-CAAF-49C1-8F93-202FF319AB83}"/>
    <dgm:cxn modelId="{A493DCA0-D4E5-4146-B18E-3BD2DF840210}" type="presOf" srcId="{AEFB4411-274B-435A-88CA-76D5B0CE6F56}" destId="{F06559AC-DA69-410A-90D1-CB6CCC8E1524}" srcOrd="1" destOrd="0" presId="urn:microsoft.com/office/officeart/2005/8/layout/hList9"/>
    <dgm:cxn modelId="{C595471C-B907-4123-99A2-792479527A22}" type="presOf" srcId="{A51E4BCA-D434-46B6-B657-E4612C7DB7C8}" destId="{A17FDF3A-100F-43E5-B1C1-4FB1D5809BF2}" srcOrd="1" destOrd="0" presId="urn:microsoft.com/office/officeart/2005/8/layout/hList9"/>
    <dgm:cxn modelId="{71612824-FF6E-43B5-A2EB-98E3F871478E}" srcId="{05796363-86AF-4D0F-86BB-94F8D4F9417D}" destId="{C61014FE-1EE1-42A6-8AC3-B3A480F9C591}" srcOrd="1" destOrd="0" parTransId="{220F6E98-5B7F-4666-BC81-7D3853BDA8B1}" sibTransId="{CA600343-42AF-48D7-9262-99C49BB52394}"/>
    <dgm:cxn modelId="{625C1942-FB84-4D78-83FB-6BD9D54BD25A}" srcId="{05796363-86AF-4D0F-86BB-94F8D4F9417D}" destId="{D46FEC71-A6A8-4AC4-B09C-21B934F2A892}" srcOrd="0" destOrd="0" parTransId="{EFB3F0D0-EF85-4BB5-8E58-39468C6F803C}" sibTransId="{24E7A329-1232-452F-BD76-FBBD2D3BC07A}"/>
    <dgm:cxn modelId="{1560410A-B239-44B3-BF69-F59E8A4BAF6F}" type="presOf" srcId="{D46FEC71-A6A8-4AC4-B09C-21B934F2A892}" destId="{2A853886-9F2E-41CE-A8C4-D6AA97D56830}" srcOrd="0" destOrd="0" presId="urn:microsoft.com/office/officeart/2005/8/layout/hList9"/>
    <dgm:cxn modelId="{C68915C9-3D21-489A-BF9C-A578235E8B37}" type="presOf" srcId="{331991E0-D34F-4E51-8114-D98DBA2BEB04}" destId="{BB9E84D8-7A76-485E-8F63-29A60969E85C}" srcOrd="1" destOrd="0" presId="urn:microsoft.com/office/officeart/2005/8/layout/hList9"/>
    <dgm:cxn modelId="{F7D8FCC6-5B66-4630-A695-0AA3EAAE4D77}" type="presOf" srcId="{AEFB4411-274B-435A-88CA-76D5B0CE6F56}" destId="{44EA04DA-C801-4198-A7E2-787A816B8211}" srcOrd="0" destOrd="0" presId="urn:microsoft.com/office/officeart/2005/8/layout/hList9"/>
    <dgm:cxn modelId="{D1B9855F-0BBB-4846-99ED-E397BFA9C74C}" srcId="{C61014FE-1EE1-42A6-8AC3-B3A480F9C591}" destId="{AEFB4411-274B-435A-88CA-76D5B0CE6F56}" srcOrd="1" destOrd="0" parTransId="{1D69BED1-4D63-48BB-B83F-F3F377450C46}" sibTransId="{58D49BCE-81B4-4368-874A-468E2762BDC1}"/>
    <dgm:cxn modelId="{1517CB9B-2DCE-45A7-8262-66143BB56EE4}" type="presOf" srcId="{C61014FE-1EE1-42A6-8AC3-B3A480F9C591}" destId="{70352F7D-5DE4-4DD6-8680-E30C3F6E6882}" srcOrd="0" destOrd="0" presId="urn:microsoft.com/office/officeart/2005/8/layout/hList9"/>
    <dgm:cxn modelId="{F575137C-B73D-4B0A-B39B-6ACDE998BDA1}" type="presOf" srcId="{60761C64-E9F9-485D-AD98-2CAF64D71FA9}" destId="{9A8441F5-32C4-4091-8912-B5F2A658F3DE}" srcOrd="1" destOrd="0" presId="urn:microsoft.com/office/officeart/2005/8/layout/hList9"/>
    <dgm:cxn modelId="{16EAA4B3-6F0F-4A76-B885-6BBA8C1576A6}" srcId="{D46FEC71-A6A8-4AC4-B09C-21B934F2A892}" destId="{60761C64-E9F9-485D-AD98-2CAF64D71FA9}" srcOrd="0" destOrd="0" parTransId="{6E6FA1F2-6AC0-4D43-A299-0162656783DC}" sibTransId="{988E8F84-4B36-4FBB-B425-BEBBD129B081}"/>
    <dgm:cxn modelId="{F1CE7212-3778-46A6-A2F9-CB7AC1D952ED}" type="presOf" srcId="{A51E4BCA-D434-46B6-B657-E4612C7DB7C8}" destId="{9180D4E4-E8B0-4905-A9EC-68628C40C3D3}" srcOrd="0" destOrd="0" presId="urn:microsoft.com/office/officeart/2005/8/layout/hList9"/>
    <dgm:cxn modelId="{1597C0B7-F505-4D6D-93B6-ACE05AD0FE98}" type="presOf" srcId="{331991E0-D34F-4E51-8114-D98DBA2BEB04}" destId="{9F7FE010-277B-4248-95CF-9CCDB57111B3}" srcOrd="0" destOrd="0" presId="urn:microsoft.com/office/officeart/2005/8/layout/hList9"/>
    <dgm:cxn modelId="{9381B8F5-433A-402C-B398-B24C0CC89A9E}" srcId="{D46FEC71-A6A8-4AC4-B09C-21B934F2A892}" destId="{A51E4BCA-D434-46B6-B657-E4612C7DB7C8}" srcOrd="1" destOrd="0" parTransId="{9F94010C-4814-4288-8409-1154478BBC8B}" sibTransId="{C847F917-9BE1-427F-A96D-5C1FD9A44205}"/>
    <dgm:cxn modelId="{CBD679AB-6F1F-4CD8-B73E-070754C985B4}" type="presOf" srcId="{60761C64-E9F9-485D-AD98-2CAF64D71FA9}" destId="{2C110DEC-00BE-42AB-A172-6C6BE02FB071}" srcOrd="0" destOrd="0" presId="urn:microsoft.com/office/officeart/2005/8/layout/hList9"/>
    <dgm:cxn modelId="{A154D8D4-8539-4157-9672-39E20668F81A}" type="presParOf" srcId="{0CE59325-F93D-4E72-ADBA-048CA41E3EFF}" destId="{A332FAD2-549E-49E3-BF8A-CDC08FF21A49}" srcOrd="0" destOrd="0" presId="urn:microsoft.com/office/officeart/2005/8/layout/hList9"/>
    <dgm:cxn modelId="{8D8439FD-2346-49A5-BC83-BBCBF81C90E3}" type="presParOf" srcId="{0CE59325-F93D-4E72-ADBA-048CA41E3EFF}" destId="{C7985CD3-0A61-4BAD-956D-AFBF86DB46CF}" srcOrd="1" destOrd="0" presId="urn:microsoft.com/office/officeart/2005/8/layout/hList9"/>
    <dgm:cxn modelId="{6749F9A1-E1BA-4D19-B7A3-CF3E872A8E38}" type="presParOf" srcId="{C7985CD3-0A61-4BAD-956D-AFBF86DB46CF}" destId="{3B98EB07-5216-42FB-99F8-4C62054B7CBF}" srcOrd="0" destOrd="0" presId="urn:microsoft.com/office/officeart/2005/8/layout/hList9"/>
    <dgm:cxn modelId="{57CC1513-FAC6-4021-A6CE-DEA57A32B956}" type="presParOf" srcId="{C7985CD3-0A61-4BAD-956D-AFBF86DB46CF}" destId="{264797F5-7FA9-40FE-A962-2F5C11A1D98C}" srcOrd="1" destOrd="0" presId="urn:microsoft.com/office/officeart/2005/8/layout/hList9"/>
    <dgm:cxn modelId="{B46F22D9-BC48-4704-B9FB-5A59A96672F4}" type="presParOf" srcId="{264797F5-7FA9-40FE-A962-2F5C11A1D98C}" destId="{2C110DEC-00BE-42AB-A172-6C6BE02FB071}" srcOrd="0" destOrd="0" presId="urn:microsoft.com/office/officeart/2005/8/layout/hList9"/>
    <dgm:cxn modelId="{DE493251-EDBA-4E4D-88F6-3299C8668B39}" type="presParOf" srcId="{264797F5-7FA9-40FE-A962-2F5C11A1D98C}" destId="{9A8441F5-32C4-4091-8912-B5F2A658F3DE}" srcOrd="1" destOrd="0" presId="urn:microsoft.com/office/officeart/2005/8/layout/hList9"/>
    <dgm:cxn modelId="{815D9051-398A-48D2-9CD2-6E1708BC5EEF}" type="presParOf" srcId="{C7985CD3-0A61-4BAD-956D-AFBF86DB46CF}" destId="{031DA43A-83E4-4BDD-B73F-F2DFEF4BE7C2}" srcOrd="2" destOrd="0" presId="urn:microsoft.com/office/officeart/2005/8/layout/hList9"/>
    <dgm:cxn modelId="{11D00E5E-B053-4228-BAF5-9A0636ADB6EB}" type="presParOf" srcId="{031DA43A-83E4-4BDD-B73F-F2DFEF4BE7C2}" destId="{9180D4E4-E8B0-4905-A9EC-68628C40C3D3}" srcOrd="0" destOrd="0" presId="urn:microsoft.com/office/officeart/2005/8/layout/hList9"/>
    <dgm:cxn modelId="{7078EC59-2ABD-4FC5-AF98-C8328CF083A8}" type="presParOf" srcId="{031DA43A-83E4-4BDD-B73F-F2DFEF4BE7C2}" destId="{A17FDF3A-100F-43E5-B1C1-4FB1D5809BF2}" srcOrd="1" destOrd="0" presId="urn:microsoft.com/office/officeart/2005/8/layout/hList9"/>
    <dgm:cxn modelId="{9E72D1CF-52B6-4373-8A3F-2009C0C71EAD}" type="presParOf" srcId="{0CE59325-F93D-4E72-ADBA-048CA41E3EFF}" destId="{FC60CA34-C149-4A55-B9FA-C718D4FCAB77}" srcOrd="2" destOrd="0" presId="urn:microsoft.com/office/officeart/2005/8/layout/hList9"/>
    <dgm:cxn modelId="{8426E902-DF8B-4F12-91D1-0BD8C46575EF}" type="presParOf" srcId="{0CE59325-F93D-4E72-ADBA-048CA41E3EFF}" destId="{2A853886-9F2E-41CE-A8C4-D6AA97D56830}" srcOrd="3" destOrd="0" presId="urn:microsoft.com/office/officeart/2005/8/layout/hList9"/>
    <dgm:cxn modelId="{9A123337-FD8B-45B6-BF24-75F7347C5F3E}" type="presParOf" srcId="{0CE59325-F93D-4E72-ADBA-048CA41E3EFF}" destId="{3C92AF9F-D48E-4B2D-A881-E4DCB6B89585}" srcOrd="4" destOrd="0" presId="urn:microsoft.com/office/officeart/2005/8/layout/hList9"/>
    <dgm:cxn modelId="{11D04F68-39BC-4010-BB73-B3F1EA1F8380}" type="presParOf" srcId="{0CE59325-F93D-4E72-ADBA-048CA41E3EFF}" destId="{F86E8C52-D149-419A-B625-F5D22BD16397}" srcOrd="5" destOrd="0" presId="urn:microsoft.com/office/officeart/2005/8/layout/hList9"/>
    <dgm:cxn modelId="{859F6D65-19BE-4498-8CF9-E3DE2919F925}" type="presParOf" srcId="{0CE59325-F93D-4E72-ADBA-048CA41E3EFF}" destId="{A13552B0-E947-4C8F-B402-DC57A5D70427}" srcOrd="6" destOrd="0" presId="urn:microsoft.com/office/officeart/2005/8/layout/hList9"/>
    <dgm:cxn modelId="{690468FF-A380-409A-9585-316E887C86F9}" type="presParOf" srcId="{A13552B0-E947-4C8F-B402-DC57A5D70427}" destId="{2BBD521E-F508-4C6E-86CB-C66D5C6489AF}" srcOrd="0" destOrd="0" presId="urn:microsoft.com/office/officeart/2005/8/layout/hList9"/>
    <dgm:cxn modelId="{A5BF581F-EB14-4F56-86F4-32E3EF71ED19}" type="presParOf" srcId="{A13552B0-E947-4C8F-B402-DC57A5D70427}" destId="{935E4104-3DBE-4C01-A52E-793DAB3ABBFE}" srcOrd="1" destOrd="0" presId="urn:microsoft.com/office/officeart/2005/8/layout/hList9"/>
    <dgm:cxn modelId="{7026AB65-92EA-4AF8-B8FE-E170A632354A}" type="presParOf" srcId="{935E4104-3DBE-4C01-A52E-793DAB3ABBFE}" destId="{9F7FE010-277B-4248-95CF-9CCDB57111B3}" srcOrd="0" destOrd="0" presId="urn:microsoft.com/office/officeart/2005/8/layout/hList9"/>
    <dgm:cxn modelId="{34CA81B7-8800-4077-8A28-82A504A6567A}" type="presParOf" srcId="{935E4104-3DBE-4C01-A52E-793DAB3ABBFE}" destId="{BB9E84D8-7A76-485E-8F63-29A60969E85C}" srcOrd="1" destOrd="0" presId="urn:microsoft.com/office/officeart/2005/8/layout/hList9"/>
    <dgm:cxn modelId="{82BBF44E-95A3-4CE1-929B-6D66D6CA9D75}" type="presParOf" srcId="{A13552B0-E947-4C8F-B402-DC57A5D70427}" destId="{CF6EAE7E-9F26-47B9-921C-1307304EFBDA}" srcOrd="2" destOrd="0" presId="urn:microsoft.com/office/officeart/2005/8/layout/hList9"/>
    <dgm:cxn modelId="{C9FDA9BC-5901-4203-A1C8-0E31172D9E2E}" type="presParOf" srcId="{CF6EAE7E-9F26-47B9-921C-1307304EFBDA}" destId="{44EA04DA-C801-4198-A7E2-787A816B8211}" srcOrd="0" destOrd="0" presId="urn:microsoft.com/office/officeart/2005/8/layout/hList9"/>
    <dgm:cxn modelId="{2F3900EC-8EDC-4A12-893A-93BC0311A360}" type="presParOf" srcId="{CF6EAE7E-9F26-47B9-921C-1307304EFBDA}" destId="{F06559AC-DA69-410A-90D1-CB6CCC8E1524}" srcOrd="1" destOrd="0" presId="urn:microsoft.com/office/officeart/2005/8/layout/hList9"/>
    <dgm:cxn modelId="{8DF47910-C4CF-48E8-92CD-B502F5B05F54}" type="presParOf" srcId="{0CE59325-F93D-4E72-ADBA-048CA41E3EFF}" destId="{06DE3E56-10C7-4809-9520-DE0234486E2C}" srcOrd="7" destOrd="0" presId="urn:microsoft.com/office/officeart/2005/8/layout/hList9"/>
    <dgm:cxn modelId="{8ED4C800-ADCD-46BD-99FF-0D2AF6CC35B7}" type="presParOf" srcId="{0CE59325-F93D-4E72-ADBA-048CA41E3EFF}" destId="{70352F7D-5DE4-4DD6-8680-E30C3F6E6882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754F016-5C2C-42EB-99C7-04AE3BDA8D65}" type="doc">
      <dgm:prSet loTypeId="urn:microsoft.com/office/officeart/2005/8/layout/vList2" loCatId="list" qsTypeId="urn:microsoft.com/office/officeart/2005/8/quickstyle/simple1#5" qsCatId="simple" csTypeId="urn:microsoft.com/office/officeart/2005/8/colors/accent1_2#5" csCatId="accent1" phldr="1"/>
      <dgm:spPr/>
      <dgm:t>
        <a:bodyPr/>
        <a:lstStyle/>
        <a:p>
          <a:endParaRPr lang="ru-RU"/>
        </a:p>
      </dgm:t>
    </dgm:pt>
    <dgm:pt modelId="{4CDB0305-586E-4850-BFBA-45A523CA4923}">
      <dgm:prSet custT="1"/>
      <dgm:spPr/>
      <dgm:t>
        <a:bodyPr/>
        <a:lstStyle/>
        <a:p>
          <a:pPr algn="ctr" rtl="0"/>
          <a:r>
            <a:rPr lang="ru-RU" sz="1600" b="1" dirty="0" smtClean="0"/>
            <a:t>Доля расходов на реализацию муниципальных программ Константиновского района в общем объеме расходов в 2018 году    </a:t>
          </a:r>
          <a:r>
            <a:rPr lang="ru-RU" sz="1600" b="1" dirty="0" smtClean="0"/>
            <a:t>970 289,9 </a:t>
          </a:r>
          <a:endParaRPr lang="ru-RU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BF2A5F-6770-41D3-9135-8B7E68C293FF}" type="parTrans" cxnId="{D2164A99-2E5F-401D-A8A5-E06CCFB31AC3}">
      <dgm:prSet/>
      <dgm:spPr/>
      <dgm:t>
        <a:bodyPr/>
        <a:lstStyle/>
        <a:p>
          <a:endParaRPr lang="ru-RU"/>
        </a:p>
      </dgm:t>
    </dgm:pt>
    <dgm:pt modelId="{509902B5-C749-4F05-859C-583FCD648E4D}" type="sibTrans" cxnId="{D2164A99-2E5F-401D-A8A5-E06CCFB31AC3}">
      <dgm:prSet/>
      <dgm:spPr/>
      <dgm:t>
        <a:bodyPr/>
        <a:lstStyle/>
        <a:p>
          <a:endParaRPr lang="ru-RU"/>
        </a:p>
      </dgm:t>
    </dgm:pt>
    <dgm:pt modelId="{48A9C965-37F3-4EB6-B814-451752C0CDD3}" type="pres">
      <dgm:prSet presAssocID="{6754F016-5C2C-42EB-99C7-04AE3BDA8D6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901675-FE11-4B78-9096-1529E03C71C1}" type="pres">
      <dgm:prSet presAssocID="{4CDB0305-586E-4850-BFBA-45A523CA4923}" presName="parentText" presStyleLbl="node1" presStyleIdx="0" presStyleCnt="1" custLinFactNeighborX="-1042" custLinFactNeighborY="-7888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164A99-2E5F-401D-A8A5-E06CCFB31AC3}" srcId="{6754F016-5C2C-42EB-99C7-04AE3BDA8D65}" destId="{4CDB0305-586E-4850-BFBA-45A523CA4923}" srcOrd="0" destOrd="0" parTransId="{CEBF2A5F-6770-41D3-9135-8B7E68C293FF}" sibTransId="{509902B5-C749-4F05-859C-583FCD648E4D}"/>
    <dgm:cxn modelId="{41F4BAE9-C133-4025-A722-86905D965256}" type="presOf" srcId="{4CDB0305-586E-4850-BFBA-45A523CA4923}" destId="{B5901675-FE11-4B78-9096-1529E03C71C1}" srcOrd="0" destOrd="0" presId="urn:microsoft.com/office/officeart/2005/8/layout/vList2"/>
    <dgm:cxn modelId="{8A90537A-41F2-430A-B8BD-8F07BFD03A23}" type="presOf" srcId="{6754F016-5C2C-42EB-99C7-04AE3BDA8D65}" destId="{48A9C965-37F3-4EB6-B814-451752C0CDD3}" srcOrd="0" destOrd="0" presId="urn:microsoft.com/office/officeart/2005/8/layout/vList2"/>
    <dgm:cxn modelId="{8D9A1FB2-1652-48AF-BDC4-609B8C1A8D5E}" type="presParOf" srcId="{48A9C965-37F3-4EB6-B814-451752C0CDD3}" destId="{B5901675-FE11-4B78-9096-1529E03C71C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23F3769-07B4-41E9-9554-73ECAAA75E8D}" type="doc">
      <dgm:prSet loTypeId="urn:microsoft.com/office/officeart/2005/8/layout/vList5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48F4927-3152-498E-B63E-F7C59BEF16F0}">
      <dgm:prSet phldrT="[Текст]" custT="1"/>
      <dgm:spPr/>
      <dgm:t>
        <a:bodyPr/>
        <a:lstStyle/>
        <a:p>
          <a:r>
            <a:rPr lang="ru-RU" sz="1400" dirty="0" smtClean="0"/>
            <a:t>4,0 тыс.руб</a:t>
          </a:r>
          <a:r>
            <a:rPr lang="ru-RU" sz="900" dirty="0" smtClean="0"/>
            <a:t>.</a:t>
          </a:r>
          <a:endParaRPr lang="ru-RU" sz="900" dirty="0"/>
        </a:p>
      </dgm:t>
    </dgm:pt>
    <dgm:pt modelId="{5556CD7C-DE70-446E-809C-C14CC33FF839}" type="parTrans" cxnId="{1E255530-1D32-44DD-991D-CF5D5B0C7A4C}">
      <dgm:prSet/>
      <dgm:spPr/>
      <dgm:t>
        <a:bodyPr/>
        <a:lstStyle/>
        <a:p>
          <a:endParaRPr lang="ru-RU"/>
        </a:p>
      </dgm:t>
    </dgm:pt>
    <dgm:pt modelId="{D86D4F54-ADC6-4D9E-AF43-45623E79B43A}" type="sibTrans" cxnId="{1E255530-1D32-44DD-991D-CF5D5B0C7A4C}">
      <dgm:prSet/>
      <dgm:spPr/>
      <dgm:t>
        <a:bodyPr/>
        <a:lstStyle/>
        <a:p>
          <a:endParaRPr lang="ru-RU"/>
        </a:p>
      </dgm:t>
    </dgm:pt>
    <dgm:pt modelId="{C296D4AE-94D8-4286-923F-4D61BF98EA80}">
      <dgm:prSet phldrT="[Текст]"/>
      <dgm:spPr/>
      <dgm:t>
        <a:bodyPr/>
        <a:lstStyle/>
        <a:p>
          <a:r>
            <a:rPr lang="ru-RU" dirty="0" smtClean="0"/>
            <a:t>Фестиваль патриотической песни «Песня в солдатской шинели»</a:t>
          </a:r>
          <a:endParaRPr lang="ru-RU" dirty="0"/>
        </a:p>
      </dgm:t>
    </dgm:pt>
    <dgm:pt modelId="{D45DD932-EBE1-411E-937E-927A4DFAB067}" type="parTrans" cxnId="{544532FE-FF71-44F2-B6AC-8AC9BEBC26E0}">
      <dgm:prSet/>
      <dgm:spPr/>
      <dgm:t>
        <a:bodyPr/>
        <a:lstStyle/>
        <a:p>
          <a:endParaRPr lang="ru-RU"/>
        </a:p>
      </dgm:t>
    </dgm:pt>
    <dgm:pt modelId="{BA221FFB-2707-4DDF-BB3D-1B4AF8969B1F}" type="sibTrans" cxnId="{544532FE-FF71-44F2-B6AC-8AC9BEBC26E0}">
      <dgm:prSet/>
      <dgm:spPr/>
      <dgm:t>
        <a:bodyPr/>
        <a:lstStyle/>
        <a:p>
          <a:endParaRPr lang="ru-RU"/>
        </a:p>
      </dgm:t>
    </dgm:pt>
    <dgm:pt modelId="{35ECDBA0-9376-42EE-853F-3BF0154D6994}">
      <dgm:prSet phldrT="[Текст]"/>
      <dgm:spPr/>
      <dgm:t>
        <a:bodyPr/>
        <a:lstStyle/>
        <a:p>
          <a:r>
            <a:rPr lang="ru-RU" dirty="0" smtClean="0"/>
            <a:t>Районный фестиваль «Донские родники» ко Дню России</a:t>
          </a:r>
          <a:endParaRPr lang="ru-RU" dirty="0"/>
        </a:p>
      </dgm:t>
    </dgm:pt>
    <dgm:pt modelId="{E31EFADA-3AEA-496D-9054-717E5E394D39}" type="parTrans" cxnId="{EAAD20D9-E883-49BB-A49A-AD24B3ED80E6}">
      <dgm:prSet/>
      <dgm:spPr/>
      <dgm:t>
        <a:bodyPr/>
        <a:lstStyle/>
        <a:p>
          <a:endParaRPr lang="ru-RU"/>
        </a:p>
      </dgm:t>
    </dgm:pt>
    <dgm:pt modelId="{AAEF9F89-358F-4E81-9B51-EBAA3AE21A6D}" type="sibTrans" cxnId="{EAAD20D9-E883-49BB-A49A-AD24B3ED80E6}">
      <dgm:prSet/>
      <dgm:spPr/>
      <dgm:t>
        <a:bodyPr/>
        <a:lstStyle/>
        <a:p>
          <a:endParaRPr lang="ru-RU"/>
        </a:p>
      </dgm:t>
    </dgm:pt>
    <dgm:pt modelId="{D0DB903F-2E00-43DB-83C0-D7A5843DBEC0}">
      <dgm:prSet phldrT="[Текст]" custT="1"/>
      <dgm:spPr/>
      <dgm:t>
        <a:bodyPr/>
        <a:lstStyle/>
        <a:p>
          <a:r>
            <a:rPr lang="ru-RU" sz="1400" dirty="0" smtClean="0"/>
            <a:t>15,9 тыс.руб.</a:t>
          </a:r>
          <a:endParaRPr lang="ru-RU" sz="1400" dirty="0"/>
        </a:p>
      </dgm:t>
    </dgm:pt>
    <dgm:pt modelId="{86562F9F-5418-4E07-B73E-CF48AF641759}" type="sibTrans" cxnId="{6EC576AA-C84D-4F38-A067-01E7C7D55938}">
      <dgm:prSet/>
      <dgm:spPr/>
      <dgm:t>
        <a:bodyPr/>
        <a:lstStyle/>
        <a:p>
          <a:endParaRPr lang="ru-RU"/>
        </a:p>
      </dgm:t>
    </dgm:pt>
    <dgm:pt modelId="{F877337D-D718-4617-8166-8BC4B42AAFD5}" type="parTrans" cxnId="{6EC576AA-C84D-4F38-A067-01E7C7D55938}">
      <dgm:prSet/>
      <dgm:spPr/>
      <dgm:t>
        <a:bodyPr/>
        <a:lstStyle/>
        <a:p>
          <a:endParaRPr lang="ru-RU"/>
        </a:p>
      </dgm:t>
    </dgm:pt>
    <dgm:pt modelId="{763C89E1-95B4-4BBE-B0DB-2673233A17AC}">
      <dgm:prSet phldrT="[Текст]" custT="1"/>
      <dgm:spPr/>
      <dgm:t>
        <a:bodyPr/>
        <a:lstStyle/>
        <a:p>
          <a:r>
            <a:rPr lang="ru-RU" sz="1400" dirty="0" smtClean="0"/>
            <a:t>10,0 тыс.руб</a:t>
          </a:r>
          <a:r>
            <a:rPr lang="ru-RU" sz="800" dirty="0" smtClean="0"/>
            <a:t>.</a:t>
          </a:r>
          <a:endParaRPr lang="ru-RU" sz="800" dirty="0"/>
        </a:p>
      </dgm:t>
    </dgm:pt>
    <dgm:pt modelId="{7E349AA5-8A7B-44B5-B2CC-E2E41AECD7A2}" type="parTrans" cxnId="{B67563FD-7688-47A4-8B80-D96EA0EA472D}">
      <dgm:prSet/>
      <dgm:spPr/>
      <dgm:t>
        <a:bodyPr/>
        <a:lstStyle/>
        <a:p>
          <a:endParaRPr lang="ru-RU"/>
        </a:p>
      </dgm:t>
    </dgm:pt>
    <dgm:pt modelId="{31C228E1-C74C-4DE8-9E55-F82AD38243E0}" type="sibTrans" cxnId="{B67563FD-7688-47A4-8B80-D96EA0EA472D}">
      <dgm:prSet/>
      <dgm:spPr/>
      <dgm:t>
        <a:bodyPr/>
        <a:lstStyle/>
        <a:p>
          <a:endParaRPr lang="ru-RU"/>
        </a:p>
      </dgm:t>
    </dgm:pt>
    <dgm:pt modelId="{2D22C969-F870-428C-8E94-86FC1F7EE7F9}">
      <dgm:prSet phldrT="[Текст]"/>
      <dgm:spPr/>
      <dgm:t>
        <a:bodyPr/>
        <a:lstStyle/>
        <a:p>
          <a:r>
            <a:rPr lang="ru-RU" dirty="0" smtClean="0"/>
            <a:t>Фестиваль сладкой жизни</a:t>
          </a:r>
          <a:endParaRPr lang="ru-RU" dirty="0"/>
        </a:p>
      </dgm:t>
    </dgm:pt>
    <dgm:pt modelId="{F7056644-79C8-49F8-BEDA-5D608FBF688C}" type="parTrans" cxnId="{97D0D248-37D3-4D7D-AB2A-2155A1B7E907}">
      <dgm:prSet/>
      <dgm:spPr/>
      <dgm:t>
        <a:bodyPr/>
        <a:lstStyle/>
        <a:p>
          <a:endParaRPr lang="ru-RU"/>
        </a:p>
      </dgm:t>
    </dgm:pt>
    <dgm:pt modelId="{270AAA6D-FB2A-4A2D-A61F-990A2D453152}" type="sibTrans" cxnId="{97D0D248-37D3-4D7D-AB2A-2155A1B7E907}">
      <dgm:prSet/>
      <dgm:spPr/>
      <dgm:t>
        <a:bodyPr/>
        <a:lstStyle/>
        <a:p>
          <a:endParaRPr lang="ru-RU"/>
        </a:p>
      </dgm:t>
    </dgm:pt>
    <dgm:pt modelId="{80992891-A32B-4731-A924-1721A7FEDC7F}" type="pres">
      <dgm:prSet presAssocID="{523F3769-07B4-41E9-9554-73ECAAA75E8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BFA365-C3F9-485B-B0A3-B4BC74C218A7}" type="pres">
      <dgm:prSet presAssocID="{248F4927-3152-498E-B63E-F7C59BEF16F0}" presName="linNode" presStyleCnt="0"/>
      <dgm:spPr/>
    </dgm:pt>
    <dgm:pt modelId="{B0D09CF4-C147-4692-9EC6-109AFC553275}" type="pres">
      <dgm:prSet presAssocID="{248F4927-3152-498E-B63E-F7C59BEF16F0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05BBCC-BEFE-4367-86EF-44702AF23BA5}" type="pres">
      <dgm:prSet presAssocID="{248F4927-3152-498E-B63E-F7C59BEF16F0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CB1ADA-1614-4040-9CE0-4316390B4F8B}" type="pres">
      <dgm:prSet presAssocID="{D86D4F54-ADC6-4D9E-AF43-45623E79B43A}" presName="sp" presStyleCnt="0"/>
      <dgm:spPr/>
    </dgm:pt>
    <dgm:pt modelId="{0AEBAD38-D91B-48A0-B839-C80592F78E08}" type="pres">
      <dgm:prSet presAssocID="{D0DB903F-2E00-43DB-83C0-D7A5843DBEC0}" presName="linNode" presStyleCnt="0"/>
      <dgm:spPr/>
    </dgm:pt>
    <dgm:pt modelId="{B35BADFA-2242-4113-83A5-AFF98649A85A}" type="pres">
      <dgm:prSet presAssocID="{D0DB903F-2E00-43DB-83C0-D7A5843DBEC0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1F680C-2972-4B13-A7B2-8782ABF84475}" type="pres">
      <dgm:prSet presAssocID="{D0DB903F-2E00-43DB-83C0-D7A5843DBEC0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6C42CD-1801-4BEB-A626-90B97CF4C527}" type="pres">
      <dgm:prSet presAssocID="{86562F9F-5418-4E07-B73E-CF48AF641759}" presName="sp" presStyleCnt="0"/>
      <dgm:spPr/>
    </dgm:pt>
    <dgm:pt modelId="{9F341404-2AF7-4A02-A60B-1B8ACE16AF75}" type="pres">
      <dgm:prSet presAssocID="{763C89E1-95B4-4BBE-B0DB-2673233A17AC}" presName="linNode" presStyleCnt="0"/>
      <dgm:spPr/>
    </dgm:pt>
    <dgm:pt modelId="{6A1D5DDA-320E-42E4-AFB4-8DC725DBE14A}" type="pres">
      <dgm:prSet presAssocID="{763C89E1-95B4-4BBE-B0DB-2673233A17AC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6D59F8-1978-4B21-B281-093238C0FE46}" type="pres">
      <dgm:prSet presAssocID="{763C89E1-95B4-4BBE-B0DB-2673233A17AC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291D3A-D168-475E-B553-365811CFA10A}" type="presOf" srcId="{763C89E1-95B4-4BBE-B0DB-2673233A17AC}" destId="{6A1D5DDA-320E-42E4-AFB4-8DC725DBE14A}" srcOrd="0" destOrd="0" presId="urn:microsoft.com/office/officeart/2005/8/layout/vList5"/>
    <dgm:cxn modelId="{E3AED31C-669C-49CF-B316-3062E19EC3E8}" type="presOf" srcId="{523F3769-07B4-41E9-9554-73ECAAA75E8D}" destId="{80992891-A32B-4731-A924-1721A7FEDC7F}" srcOrd="0" destOrd="0" presId="urn:microsoft.com/office/officeart/2005/8/layout/vList5"/>
    <dgm:cxn modelId="{97D0D248-37D3-4D7D-AB2A-2155A1B7E907}" srcId="{763C89E1-95B4-4BBE-B0DB-2673233A17AC}" destId="{2D22C969-F870-428C-8E94-86FC1F7EE7F9}" srcOrd="0" destOrd="0" parTransId="{F7056644-79C8-49F8-BEDA-5D608FBF688C}" sibTransId="{270AAA6D-FB2A-4A2D-A61F-990A2D453152}"/>
    <dgm:cxn modelId="{6EC576AA-C84D-4F38-A067-01E7C7D55938}" srcId="{523F3769-07B4-41E9-9554-73ECAAA75E8D}" destId="{D0DB903F-2E00-43DB-83C0-D7A5843DBEC0}" srcOrd="1" destOrd="0" parTransId="{F877337D-D718-4617-8166-8BC4B42AAFD5}" sibTransId="{86562F9F-5418-4E07-B73E-CF48AF641759}"/>
    <dgm:cxn modelId="{EAAD20D9-E883-49BB-A49A-AD24B3ED80E6}" srcId="{D0DB903F-2E00-43DB-83C0-D7A5843DBEC0}" destId="{35ECDBA0-9376-42EE-853F-3BF0154D6994}" srcOrd="0" destOrd="0" parTransId="{E31EFADA-3AEA-496D-9054-717E5E394D39}" sibTransId="{AAEF9F89-358F-4E81-9B51-EBAA3AE21A6D}"/>
    <dgm:cxn modelId="{FE1D289B-1AD0-4CAC-A738-B3D2A21216E2}" type="presOf" srcId="{2D22C969-F870-428C-8E94-86FC1F7EE7F9}" destId="{426D59F8-1978-4B21-B281-093238C0FE46}" srcOrd="0" destOrd="0" presId="urn:microsoft.com/office/officeart/2005/8/layout/vList5"/>
    <dgm:cxn modelId="{F17C2A44-B58E-4C04-B177-F6E418B1F33A}" type="presOf" srcId="{C296D4AE-94D8-4286-923F-4D61BF98EA80}" destId="{4605BBCC-BEFE-4367-86EF-44702AF23BA5}" srcOrd="0" destOrd="0" presId="urn:microsoft.com/office/officeart/2005/8/layout/vList5"/>
    <dgm:cxn modelId="{544532FE-FF71-44F2-B6AC-8AC9BEBC26E0}" srcId="{248F4927-3152-498E-B63E-F7C59BEF16F0}" destId="{C296D4AE-94D8-4286-923F-4D61BF98EA80}" srcOrd="0" destOrd="0" parTransId="{D45DD932-EBE1-411E-937E-927A4DFAB067}" sibTransId="{BA221FFB-2707-4DDF-BB3D-1B4AF8969B1F}"/>
    <dgm:cxn modelId="{EBBA9949-220A-4347-BA23-C4BA23CA5792}" type="presOf" srcId="{35ECDBA0-9376-42EE-853F-3BF0154D6994}" destId="{441F680C-2972-4B13-A7B2-8782ABF84475}" srcOrd="0" destOrd="0" presId="urn:microsoft.com/office/officeart/2005/8/layout/vList5"/>
    <dgm:cxn modelId="{267B21E6-338F-4B5E-9124-307C981E65F5}" type="presOf" srcId="{248F4927-3152-498E-B63E-F7C59BEF16F0}" destId="{B0D09CF4-C147-4692-9EC6-109AFC553275}" srcOrd="0" destOrd="0" presId="urn:microsoft.com/office/officeart/2005/8/layout/vList5"/>
    <dgm:cxn modelId="{B67563FD-7688-47A4-8B80-D96EA0EA472D}" srcId="{523F3769-07B4-41E9-9554-73ECAAA75E8D}" destId="{763C89E1-95B4-4BBE-B0DB-2673233A17AC}" srcOrd="2" destOrd="0" parTransId="{7E349AA5-8A7B-44B5-B2CC-E2E41AECD7A2}" sibTransId="{31C228E1-C74C-4DE8-9E55-F82AD38243E0}"/>
    <dgm:cxn modelId="{6215F357-E4FD-4FF2-9A90-F726DFF750E0}" type="presOf" srcId="{D0DB903F-2E00-43DB-83C0-D7A5843DBEC0}" destId="{B35BADFA-2242-4113-83A5-AFF98649A85A}" srcOrd="0" destOrd="0" presId="urn:microsoft.com/office/officeart/2005/8/layout/vList5"/>
    <dgm:cxn modelId="{1E255530-1D32-44DD-991D-CF5D5B0C7A4C}" srcId="{523F3769-07B4-41E9-9554-73ECAAA75E8D}" destId="{248F4927-3152-498E-B63E-F7C59BEF16F0}" srcOrd="0" destOrd="0" parTransId="{5556CD7C-DE70-446E-809C-C14CC33FF839}" sibTransId="{D86D4F54-ADC6-4D9E-AF43-45623E79B43A}"/>
    <dgm:cxn modelId="{6CC6441C-46AB-4700-96BE-7847DABDD511}" type="presParOf" srcId="{80992891-A32B-4731-A924-1721A7FEDC7F}" destId="{09BFA365-C3F9-485B-B0A3-B4BC74C218A7}" srcOrd="0" destOrd="0" presId="urn:microsoft.com/office/officeart/2005/8/layout/vList5"/>
    <dgm:cxn modelId="{98604AEF-69C1-43D2-819D-8423B773D20C}" type="presParOf" srcId="{09BFA365-C3F9-485B-B0A3-B4BC74C218A7}" destId="{B0D09CF4-C147-4692-9EC6-109AFC553275}" srcOrd="0" destOrd="0" presId="urn:microsoft.com/office/officeart/2005/8/layout/vList5"/>
    <dgm:cxn modelId="{20B8A7BA-6234-4AF1-97E1-FFCEDF8FC856}" type="presParOf" srcId="{09BFA365-C3F9-485B-B0A3-B4BC74C218A7}" destId="{4605BBCC-BEFE-4367-86EF-44702AF23BA5}" srcOrd="1" destOrd="0" presId="urn:microsoft.com/office/officeart/2005/8/layout/vList5"/>
    <dgm:cxn modelId="{9D508EC8-4EA0-417B-8E08-BA0FB53162BA}" type="presParOf" srcId="{80992891-A32B-4731-A924-1721A7FEDC7F}" destId="{56CB1ADA-1614-4040-9CE0-4316390B4F8B}" srcOrd="1" destOrd="0" presId="urn:microsoft.com/office/officeart/2005/8/layout/vList5"/>
    <dgm:cxn modelId="{AA5C7992-3B0C-4C83-A44B-B28790E4B3BA}" type="presParOf" srcId="{80992891-A32B-4731-A924-1721A7FEDC7F}" destId="{0AEBAD38-D91B-48A0-B839-C80592F78E08}" srcOrd="2" destOrd="0" presId="urn:microsoft.com/office/officeart/2005/8/layout/vList5"/>
    <dgm:cxn modelId="{8C0E0611-7696-4A60-A974-424053B78E13}" type="presParOf" srcId="{0AEBAD38-D91B-48A0-B839-C80592F78E08}" destId="{B35BADFA-2242-4113-83A5-AFF98649A85A}" srcOrd="0" destOrd="0" presId="urn:microsoft.com/office/officeart/2005/8/layout/vList5"/>
    <dgm:cxn modelId="{CB7A98D3-43F1-4D3C-AEC5-D26534F93DD3}" type="presParOf" srcId="{0AEBAD38-D91B-48A0-B839-C80592F78E08}" destId="{441F680C-2972-4B13-A7B2-8782ABF84475}" srcOrd="1" destOrd="0" presId="urn:microsoft.com/office/officeart/2005/8/layout/vList5"/>
    <dgm:cxn modelId="{ADA76C57-1FF8-47A7-A529-3CF2F68A6590}" type="presParOf" srcId="{80992891-A32B-4731-A924-1721A7FEDC7F}" destId="{CD6C42CD-1801-4BEB-A626-90B97CF4C527}" srcOrd="3" destOrd="0" presId="urn:microsoft.com/office/officeart/2005/8/layout/vList5"/>
    <dgm:cxn modelId="{4AC5A00C-9338-49F9-B845-C8D95AD4F8F6}" type="presParOf" srcId="{80992891-A32B-4731-A924-1721A7FEDC7F}" destId="{9F341404-2AF7-4A02-A60B-1B8ACE16AF75}" srcOrd="4" destOrd="0" presId="urn:microsoft.com/office/officeart/2005/8/layout/vList5"/>
    <dgm:cxn modelId="{3F7B291E-D0D5-4028-9789-0C7998408D25}" type="presParOf" srcId="{9F341404-2AF7-4A02-A60B-1B8ACE16AF75}" destId="{6A1D5DDA-320E-42E4-AFB4-8DC725DBE14A}" srcOrd="0" destOrd="0" presId="urn:microsoft.com/office/officeart/2005/8/layout/vList5"/>
    <dgm:cxn modelId="{46685A7F-50E1-4315-A1AB-A4D9ACDC0EE0}" type="presParOf" srcId="{9F341404-2AF7-4A02-A60B-1B8ACE16AF75}" destId="{426D59F8-1978-4B21-B281-093238C0FE4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9AD83A7-0736-4B95-95E1-1E0BBF38CF06}" type="doc">
      <dgm:prSet loTypeId="urn:microsoft.com/office/officeart/2005/8/layout/vList5" loCatId="list" qsTypeId="urn:microsoft.com/office/officeart/2005/8/quickstyle/simple1#6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EABE584-9E78-4E18-9864-E9592589FB91}">
      <dgm:prSet phldrT="[Текст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ru-RU" dirty="0" smtClean="0"/>
            <a:t>20,0 тыс.руб.</a:t>
          </a:r>
          <a:endParaRPr lang="ru-RU" dirty="0"/>
        </a:p>
      </dgm:t>
    </dgm:pt>
    <dgm:pt modelId="{B4BEE736-55B3-4BC9-B59C-06061C708B41}" type="parTrans" cxnId="{0C13950D-8B1E-4D47-9F35-4C145430DBC9}">
      <dgm:prSet/>
      <dgm:spPr/>
      <dgm:t>
        <a:bodyPr/>
        <a:lstStyle/>
        <a:p>
          <a:endParaRPr lang="ru-RU"/>
        </a:p>
      </dgm:t>
    </dgm:pt>
    <dgm:pt modelId="{AD030B3E-D469-4E1F-A9A2-89373C81891B}" type="sibTrans" cxnId="{0C13950D-8B1E-4D47-9F35-4C145430DBC9}">
      <dgm:prSet/>
      <dgm:spPr/>
      <dgm:t>
        <a:bodyPr/>
        <a:lstStyle/>
        <a:p>
          <a:endParaRPr lang="ru-RU"/>
        </a:p>
      </dgm:t>
    </dgm:pt>
    <dgm:pt modelId="{5C4ABAD0-808E-4CDC-83FF-954AF1B3DD35}">
      <dgm:prSet phldrT="[Текст]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r>
            <a:rPr lang="ru-RU" dirty="0" smtClean="0"/>
            <a:t>Тематическая программа «Солдаты державной России» ко Дню защитника Отечества</a:t>
          </a:r>
          <a:endParaRPr lang="ru-RU" dirty="0"/>
        </a:p>
      </dgm:t>
    </dgm:pt>
    <dgm:pt modelId="{F2826EBF-C28D-4BC8-AF3E-830278B25FE2}" type="parTrans" cxnId="{B01DC443-F370-47AA-8DAB-D60E3A28E680}">
      <dgm:prSet/>
      <dgm:spPr/>
      <dgm:t>
        <a:bodyPr/>
        <a:lstStyle/>
        <a:p>
          <a:endParaRPr lang="ru-RU"/>
        </a:p>
      </dgm:t>
    </dgm:pt>
    <dgm:pt modelId="{DC6F2A29-E006-45D8-9082-E86C7FA125A5}" type="sibTrans" cxnId="{B01DC443-F370-47AA-8DAB-D60E3A28E680}">
      <dgm:prSet/>
      <dgm:spPr/>
      <dgm:t>
        <a:bodyPr/>
        <a:lstStyle/>
        <a:p>
          <a:endParaRPr lang="ru-RU"/>
        </a:p>
      </dgm:t>
    </dgm:pt>
    <dgm:pt modelId="{C3960CB4-56EB-4516-8D42-B2AFB7AF06FC}">
      <dgm:prSet phldrT="[Текст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dirty="0" smtClean="0"/>
            <a:t>30,0 тыс.руб.</a:t>
          </a:r>
          <a:endParaRPr lang="ru-RU" dirty="0"/>
        </a:p>
      </dgm:t>
    </dgm:pt>
    <dgm:pt modelId="{2EACC532-C3AF-4A94-9E08-048F2D69CE21}" type="parTrans" cxnId="{6220FC3C-8646-45D7-A574-F63572B700CF}">
      <dgm:prSet/>
      <dgm:spPr/>
      <dgm:t>
        <a:bodyPr/>
        <a:lstStyle/>
        <a:p>
          <a:endParaRPr lang="ru-RU"/>
        </a:p>
      </dgm:t>
    </dgm:pt>
    <dgm:pt modelId="{9B8C3139-A5E0-4F0F-A0EC-E68C96173B13}" type="sibTrans" cxnId="{6220FC3C-8646-45D7-A574-F63572B700CF}">
      <dgm:prSet/>
      <dgm:spPr/>
      <dgm:t>
        <a:bodyPr/>
        <a:lstStyle/>
        <a:p>
          <a:endParaRPr lang="ru-RU"/>
        </a:p>
      </dgm:t>
    </dgm:pt>
    <dgm:pt modelId="{3AC45ED1-FB78-430E-838C-5A52CF5E415B}">
      <dgm:prSet phldrT="[Текст]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 smtClean="0"/>
            <a:t>Концертная программа ко Дню 8 марта «Букет мелодий»</a:t>
          </a:r>
          <a:endParaRPr lang="ru-RU" dirty="0"/>
        </a:p>
      </dgm:t>
    </dgm:pt>
    <dgm:pt modelId="{92070114-9D2E-44FE-B3D4-EADFD64F5F4E}" type="parTrans" cxnId="{81B18611-A660-4F65-9F4A-8CB6ADBB1C8F}">
      <dgm:prSet/>
      <dgm:spPr/>
      <dgm:t>
        <a:bodyPr/>
        <a:lstStyle/>
        <a:p>
          <a:endParaRPr lang="ru-RU"/>
        </a:p>
      </dgm:t>
    </dgm:pt>
    <dgm:pt modelId="{4741141C-A881-4B47-BE46-682E8EE07836}" type="sibTrans" cxnId="{81B18611-A660-4F65-9F4A-8CB6ADBB1C8F}">
      <dgm:prSet/>
      <dgm:spPr/>
      <dgm:t>
        <a:bodyPr/>
        <a:lstStyle/>
        <a:p>
          <a:endParaRPr lang="ru-RU"/>
        </a:p>
      </dgm:t>
    </dgm:pt>
    <dgm:pt modelId="{9CF61C31-56D0-4D4C-8E55-B48A8E002098}">
      <dgm:prSet phldrT="[Текст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/>
            <a:t>12,7 тыс.руб.</a:t>
          </a:r>
          <a:endParaRPr lang="ru-RU" dirty="0"/>
        </a:p>
      </dgm:t>
    </dgm:pt>
    <dgm:pt modelId="{4FEC084E-7A2E-42DC-9A53-843DBF3FE40F}" type="parTrans" cxnId="{8E2138E8-8117-4126-B6DA-39661E74F3D8}">
      <dgm:prSet/>
      <dgm:spPr/>
      <dgm:t>
        <a:bodyPr/>
        <a:lstStyle/>
        <a:p>
          <a:endParaRPr lang="ru-RU"/>
        </a:p>
      </dgm:t>
    </dgm:pt>
    <dgm:pt modelId="{F164B548-2076-4A66-9579-8D9F7F00CAEB}" type="sibTrans" cxnId="{8E2138E8-8117-4126-B6DA-39661E74F3D8}">
      <dgm:prSet/>
      <dgm:spPr/>
      <dgm:t>
        <a:bodyPr/>
        <a:lstStyle/>
        <a:p>
          <a:endParaRPr lang="ru-RU"/>
        </a:p>
      </dgm:t>
    </dgm:pt>
    <dgm:pt modelId="{28C85ADC-4466-47D2-B580-778124D72CC7}">
      <dgm:prSet phldrT="[Текст]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dirty="0" smtClean="0"/>
            <a:t>Митинг «Колокол Чернобыля»</a:t>
          </a:r>
          <a:endParaRPr lang="ru-RU" dirty="0"/>
        </a:p>
      </dgm:t>
    </dgm:pt>
    <dgm:pt modelId="{6D24C344-335A-4464-AF07-57CCEFC5FA1B}" type="parTrans" cxnId="{63317AF9-8D9D-4119-A0C5-61520EBE147B}">
      <dgm:prSet/>
      <dgm:spPr/>
      <dgm:t>
        <a:bodyPr/>
        <a:lstStyle/>
        <a:p>
          <a:endParaRPr lang="ru-RU"/>
        </a:p>
      </dgm:t>
    </dgm:pt>
    <dgm:pt modelId="{0C3FA322-356F-498E-83F6-FB65542EDA45}" type="sibTrans" cxnId="{63317AF9-8D9D-4119-A0C5-61520EBE147B}">
      <dgm:prSet/>
      <dgm:spPr/>
      <dgm:t>
        <a:bodyPr/>
        <a:lstStyle/>
        <a:p>
          <a:endParaRPr lang="ru-RU"/>
        </a:p>
      </dgm:t>
    </dgm:pt>
    <dgm:pt modelId="{4E032633-256F-4C4B-857D-2FA1CF5DEC3B}">
      <dgm:prSet phldrT="[Текст]"/>
      <dgm:spPr>
        <a:solidFill>
          <a:srgbClr val="00B0F0"/>
        </a:solidFill>
      </dgm:spPr>
      <dgm:t>
        <a:bodyPr/>
        <a:lstStyle/>
        <a:p>
          <a:r>
            <a:rPr lang="ru-RU" dirty="0" smtClean="0"/>
            <a:t>12,3 тыс.руб.</a:t>
          </a:r>
          <a:endParaRPr lang="ru-RU" dirty="0"/>
        </a:p>
      </dgm:t>
    </dgm:pt>
    <dgm:pt modelId="{93A529EC-8683-411C-8E82-BA963DA2F36B}" type="parTrans" cxnId="{87E2F9A6-EAF8-48EE-9A10-4ABFD4BF8177}">
      <dgm:prSet/>
      <dgm:spPr/>
      <dgm:t>
        <a:bodyPr/>
        <a:lstStyle/>
        <a:p>
          <a:endParaRPr lang="ru-RU"/>
        </a:p>
      </dgm:t>
    </dgm:pt>
    <dgm:pt modelId="{A33C9121-F060-47A5-8ABD-E16924446851}" type="sibTrans" cxnId="{87E2F9A6-EAF8-48EE-9A10-4ABFD4BF8177}">
      <dgm:prSet/>
      <dgm:spPr/>
      <dgm:t>
        <a:bodyPr/>
        <a:lstStyle/>
        <a:p>
          <a:endParaRPr lang="ru-RU"/>
        </a:p>
      </dgm:t>
    </dgm:pt>
    <dgm:pt modelId="{96EC730E-89F3-44B5-95CE-14745937E20C}">
      <dgm:prSet phldrT="[Текст]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 smtClean="0"/>
            <a:t>Районный фестиваль хореографии «Грация – 2017»</a:t>
          </a:r>
          <a:endParaRPr lang="ru-RU" dirty="0"/>
        </a:p>
      </dgm:t>
    </dgm:pt>
    <dgm:pt modelId="{A3A0FD13-1227-438C-BBE7-78392564A5A2}" type="parTrans" cxnId="{CF9E1753-38B9-4BAA-BC1D-7803BC73EDAD}">
      <dgm:prSet/>
      <dgm:spPr/>
      <dgm:t>
        <a:bodyPr/>
        <a:lstStyle/>
        <a:p>
          <a:endParaRPr lang="ru-RU"/>
        </a:p>
      </dgm:t>
    </dgm:pt>
    <dgm:pt modelId="{6B5DB44E-C761-4BC2-B26E-853BB8744682}" type="sibTrans" cxnId="{CF9E1753-38B9-4BAA-BC1D-7803BC73EDAD}">
      <dgm:prSet/>
      <dgm:spPr/>
      <dgm:t>
        <a:bodyPr/>
        <a:lstStyle/>
        <a:p>
          <a:endParaRPr lang="ru-RU"/>
        </a:p>
      </dgm:t>
    </dgm:pt>
    <dgm:pt modelId="{5B4D6A96-F1A1-4B9C-A0CE-D3A0A6FF9E02}">
      <dgm:prSet phldrT="[Текст]"/>
      <dgm:spPr>
        <a:solidFill>
          <a:srgbClr val="FF9900"/>
        </a:solidFill>
      </dgm:spPr>
      <dgm:t>
        <a:bodyPr/>
        <a:lstStyle/>
        <a:p>
          <a:r>
            <a:rPr lang="ru-RU" dirty="0" smtClean="0"/>
            <a:t>10,0 тыс.руб.</a:t>
          </a:r>
          <a:endParaRPr lang="ru-RU" dirty="0"/>
        </a:p>
      </dgm:t>
    </dgm:pt>
    <dgm:pt modelId="{DB2DD333-E325-48ED-B03E-E218EA623C38}" type="parTrans" cxnId="{4A04375E-EB6C-4925-A54F-208ED0BFB105}">
      <dgm:prSet/>
      <dgm:spPr/>
      <dgm:t>
        <a:bodyPr/>
        <a:lstStyle/>
        <a:p>
          <a:endParaRPr lang="ru-RU"/>
        </a:p>
      </dgm:t>
    </dgm:pt>
    <dgm:pt modelId="{1B634DB4-4D41-4336-B311-6553A57B414A}" type="sibTrans" cxnId="{4A04375E-EB6C-4925-A54F-208ED0BFB105}">
      <dgm:prSet/>
      <dgm:spPr/>
      <dgm:t>
        <a:bodyPr/>
        <a:lstStyle/>
        <a:p>
          <a:endParaRPr lang="ru-RU"/>
        </a:p>
      </dgm:t>
    </dgm:pt>
    <dgm:pt modelId="{BC4D2ACD-E11D-413E-8D8C-FCF07CDB54EB}">
      <dgm:prSet phldrT="[Текст]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 smtClean="0"/>
            <a:t>Встреча ветеранов ВОВ «В кругу боевых друзей»</a:t>
          </a:r>
          <a:endParaRPr lang="ru-RU" dirty="0"/>
        </a:p>
      </dgm:t>
    </dgm:pt>
    <dgm:pt modelId="{1DD281FF-4B9A-415E-9341-9382349E3457}" type="parTrans" cxnId="{D06BFF0E-5DF1-4EF1-AFA9-E952E8C69754}">
      <dgm:prSet/>
      <dgm:spPr/>
      <dgm:t>
        <a:bodyPr/>
        <a:lstStyle/>
        <a:p>
          <a:endParaRPr lang="ru-RU"/>
        </a:p>
      </dgm:t>
    </dgm:pt>
    <dgm:pt modelId="{AF1687E8-62E5-4743-841C-442E09E37E26}" type="sibTrans" cxnId="{D06BFF0E-5DF1-4EF1-AFA9-E952E8C69754}">
      <dgm:prSet/>
      <dgm:spPr/>
      <dgm:t>
        <a:bodyPr/>
        <a:lstStyle/>
        <a:p>
          <a:endParaRPr lang="ru-RU"/>
        </a:p>
      </dgm:t>
    </dgm:pt>
    <dgm:pt modelId="{8AB89983-0097-4064-A01D-A96B072D10D0}" type="pres">
      <dgm:prSet presAssocID="{29AD83A7-0736-4B95-95E1-1E0BBF38CF0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30693C-802F-42C0-8BA9-CEA9B91036F5}" type="pres">
      <dgm:prSet presAssocID="{0EABE584-9E78-4E18-9864-E9592589FB91}" presName="linNode" presStyleCnt="0"/>
      <dgm:spPr/>
    </dgm:pt>
    <dgm:pt modelId="{F7F8F642-8586-4E0B-9704-421F74964D04}" type="pres">
      <dgm:prSet presAssocID="{0EABE584-9E78-4E18-9864-E9592589FB91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666B74-BAC6-48FB-A69E-77EFDF7A56F7}" type="pres">
      <dgm:prSet presAssocID="{0EABE584-9E78-4E18-9864-E9592589FB91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880166-B4C9-4822-80B4-8F44633A2AB5}" type="pres">
      <dgm:prSet presAssocID="{AD030B3E-D469-4E1F-A9A2-89373C81891B}" presName="sp" presStyleCnt="0"/>
      <dgm:spPr/>
    </dgm:pt>
    <dgm:pt modelId="{242AF810-05B3-4364-BF57-975870B27586}" type="pres">
      <dgm:prSet presAssocID="{C3960CB4-56EB-4516-8D42-B2AFB7AF06FC}" presName="linNode" presStyleCnt="0"/>
      <dgm:spPr/>
    </dgm:pt>
    <dgm:pt modelId="{C1558259-A118-41DA-B639-5F5874386B47}" type="pres">
      <dgm:prSet presAssocID="{C3960CB4-56EB-4516-8D42-B2AFB7AF06FC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DF84D2-46CE-4315-AC9A-EC068F3D11B9}" type="pres">
      <dgm:prSet presAssocID="{C3960CB4-56EB-4516-8D42-B2AFB7AF06FC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5FB46D-979C-42EE-B2EA-72915A9E86A7}" type="pres">
      <dgm:prSet presAssocID="{9B8C3139-A5E0-4F0F-A0EC-E68C96173B13}" presName="sp" presStyleCnt="0"/>
      <dgm:spPr/>
    </dgm:pt>
    <dgm:pt modelId="{D3EBD3A9-8A02-44CD-9367-8806DFC72F74}" type="pres">
      <dgm:prSet presAssocID="{9CF61C31-56D0-4D4C-8E55-B48A8E002098}" presName="linNode" presStyleCnt="0"/>
      <dgm:spPr/>
    </dgm:pt>
    <dgm:pt modelId="{28FC7E3D-4632-4CC7-8C4F-2DADF80FD840}" type="pres">
      <dgm:prSet presAssocID="{9CF61C31-56D0-4D4C-8E55-B48A8E002098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A0A811-7BD1-4C63-9842-B69D2F4EB9E0}" type="pres">
      <dgm:prSet presAssocID="{9CF61C31-56D0-4D4C-8E55-B48A8E002098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E7778A-0DC7-482A-B5A5-7B6D19F585D3}" type="pres">
      <dgm:prSet presAssocID="{F164B548-2076-4A66-9579-8D9F7F00CAEB}" presName="sp" presStyleCnt="0"/>
      <dgm:spPr/>
    </dgm:pt>
    <dgm:pt modelId="{E94364DA-5160-4CD5-B71D-1802302C4C81}" type="pres">
      <dgm:prSet presAssocID="{4E032633-256F-4C4B-857D-2FA1CF5DEC3B}" presName="linNode" presStyleCnt="0"/>
      <dgm:spPr/>
    </dgm:pt>
    <dgm:pt modelId="{470122CE-4ADC-4BBD-9F23-938B7946A2A2}" type="pres">
      <dgm:prSet presAssocID="{4E032633-256F-4C4B-857D-2FA1CF5DEC3B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27C8F0-9F88-4D19-94DE-988747E374A0}" type="pres">
      <dgm:prSet presAssocID="{4E032633-256F-4C4B-857D-2FA1CF5DEC3B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CF6D51-A2DB-418F-AA1A-F1F415347F7C}" type="pres">
      <dgm:prSet presAssocID="{A33C9121-F060-47A5-8ABD-E16924446851}" presName="sp" presStyleCnt="0"/>
      <dgm:spPr/>
    </dgm:pt>
    <dgm:pt modelId="{6268B943-58B1-4950-ABC4-2BCE4059A3D4}" type="pres">
      <dgm:prSet presAssocID="{5B4D6A96-F1A1-4B9C-A0CE-D3A0A6FF9E02}" presName="linNode" presStyleCnt="0"/>
      <dgm:spPr/>
    </dgm:pt>
    <dgm:pt modelId="{00F96E50-F615-478F-AD51-1BDBC3698A2D}" type="pres">
      <dgm:prSet presAssocID="{5B4D6A96-F1A1-4B9C-A0CE-D3A0A6FF9E02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C4AC27-69A7-40F9-9503-19A07FF35F78}" type="pres">
      <dgm:prSet presAssocID="{5B4D6A96-F1A1-4B9C-A0CE-D3A0A6FF9E02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98CA93-C774-4F9E-929D-4DD8FAA1C905}" type="presOf" srcId="{5B4D6A96-F1A1-4B9C-A0CE-D3A0A6FF9E02}" destId="{00F96E50-F615-478F-AD51-1BDBC3698A2D}" srcOrd="0" destOrd="0" presId="urn:microsoft.com/office/officeart/2005/8/layout/vList5"/>
    <dgm:cxn modelId="{B3443DF6-D1F7-4C9F-A2E0-8576074C74A9}" type="presOf" srcId="{C3960CB4-56EB-4516-8D42-B2AFB7AF06FC}" destId="{C1558259-A118-41DA-B639-5F5874386B47}" srcOrd="0" destOrd="0" presId="urn:microsoft.com/office/officeart/2005/8/layout/vList5"/>
    <dgm:cxn modelId="{CF9E1753-38B9-4BAA-BC1D-7803BC73EDAD}" srcId="{4E032633-256F-4C4B-857D-2FA1CF5DEC3B}" destId="{96EC730E-89F3-44B5-95CE-14745937E20C}" srcOrd="0" destOrd="0" parTransId="{A3A0FD13-1227-438C-BBE7-78392564A5A2}" sibTransId="{6B5DB44E-C761-4BC2-B26E-853BB8744682}"/>
    <dgm:cxn modelId="{81B18611-A660-4F65-9F4A-8CB6ADBB1C8F}" srcId="{C3960CB4-56EB-4516-8D42-B2AFB7AF06FC}" destId="{3AC45ED1-FB78-430E-838C-5A52CF5E415B}" srcOrd="0" destOrd="0" parTransId="{92070114-9D2E-44FE-B3D4-EADFD64F5F4E}" sibTransId="{4741141C-A881-4B47-BE46-682E8EE07836}"/>
    <dgm:cxn modelId="{4A04375E-EB6C-4925-A54F-208ED0BFB105}" srcId="{29AD83A7-0736-4B95-95E1-1E0BBF38CF06}" destId="{5B4D6A96-F1A1-4B9C-A0CE-D3A0A6FF9E02}" srcOrd="4" destOrd="0" parTransId="{DB2DD333-E325-48ED-B03E-E218EA623C38}" sibTransId="{1B634DB4-4D41-4336-B311-6553A57B414A}"/>
    <dgm:cxn modelId="{4ADE24B7-34A1-4846-B7F7-70FB0B4951C6}" type="presOf" srcId="{28C85ADC-4466-47D2-B580-778124D72CC7}" destId="{0FA0A811-7BD1-4C63-9842-B69D2F4EB9E0}" srcOrd="0" destOrd="0" presId="urn:microsoft.com/office/officeart/2005/8/layout/vList5"/>
    <dgm:cxn modelId="{84247F34-C4DA-4C31-B4DD-8F2A9E4A8955}" type="presOf" srcId="{9CF61C31-56D0-4D4C-8E55-B48A8E002098}" destId="{28FC7E3D-4632-4CC7-8C4F-2DADF80FD840}" srcOrd="0" destOrd="0" presId="urn:microsoft.com/office/officeart/2005/8/layout/vList5"/>
    <dgm:cxn modelId="{24C95432-C054-4F02-8C6A-826AE41F5F26}" type="presOf" srcId="{3AC45ED1-FB78-430E-838C-5A52CF5E415B}" destId="{C2DF84D2-46CE-4315-AC9A-EC068F3D11B9}" srcOrd="0" destOrd="0" presId="urn:microsoft.com/office/officeart/2005/8/layout/vList5"/>
    <dgm:cxn modelId="{D06BFF0E-5DF1-4EF1-AFA9-E952E8C69754}" srcId="{5B4D6A96-F1A1-4B9C-A0CE-D3A0A6FF9E02}" destId="{BC4D2ACD-E11D-413E-8D8C-FCF07CDB54EB}" srcOrd="0" destOrd="0" parTransId="{1DD281FF-4B9A-415E-9341-9382349E3457}" sibTransId="{AF1687E8-62E5-4743-841C-442E09E37E26}"/>
    <dgm:cxn modelId="{5D89B545-44DB-447B-99E4-403119308713}" type="presOf" srcId="{4E032633-256F-4C4B-857D-2FA1CF5DEC3B}" destId="{470122CE-4ADC-4BBD-9F23-938B7946A2A2}" srcOrd="0" destOrd="0" presId="urn:microsoft.com/office/officeart/2005/8/layout/vList5"/>
    <dgm:cxn modelId="{63317AF9-8D9D-4119-A0C5-61520EBE147B}" srcId="{9CF61C31-56D0-4D4C-8E55-B48A8E002098}" destId="{28C85ADC-4466-47D2-B580-778124D72CC7}" srcOrd="0" destOrd="0" parTransId="{6D24C344-335A-4464-AF07-57CCEFC5FA1B}" sibTransId="{0C3FA322-356F-498E-83F6-FB65542EDA45}"/>
    <dgm:cxn modelId="{87E2F9A6-EAF8-48EE-9A10-4ABFD4BF8177}" srcId="{29AD83A7-0736-4B95-95E1-1E0BBF38CF06}" destId="{4E032633-256F-4C4B-857D-2FA1CF5DEC3B}" srcOrd="3" destOrd="0" parTransId="{93A529EC-8683-411C-8E82-BA963DA2F36B}" sibTransId="{A33C9121-F060-47A5-8ABD-E16924446851}"/>
    <dgm:cxn modelId="{6220FC3C-8646-45D7-A574-F63572B700CF}" srcId="{29AD83A7-0736-4B95-95E1-1E0BBF38CF06}" destId="{C3960CB4-56EB-4516-8D42-B2AFB7AF06FC}" srcOrd="1" destOrd="0" parTransId="{2EACC532-C3AF-4A94-9E08-048F2D69CE21}" sibTransId="{9B8C3139-A5E0-4F0F-A0EC-E68C96173B13}"/>
    <dgm:cxn modelId="{B01DC443-F370-47AA-8DAB-D60E3A28E680}" srcId="{0EABE584-9E78-4E18-9864-E9592589FB91}" destId="{5C4ABAD0-808E-4CDC-83FF-954AF1B3DD35}" srcOrd="0" destOrd="0" parTransId="{F2826EBF-C28D-4BC8-AF3E-830278B25FE2}" sibTransId="{DC6F2A29-E006-45D8-9082-E86C7FA125A5}"/>
    <dgm:cxn modelId="{0C13950D-8B1E-4D47-9F35-4C145430DBC9}" srcId="{29AD83A7-0736-4B95-95E1-1E0BBF38CF06}" destId="{0EABE584-9E78-4E18-9864-E9592589FB91}" srcOrd="0" destOrd="0" parTransId="{B4BEE736-55B3-4BC9-B59C-06061C708B41}" sibTransId="{AD030B3E-D469-4E1F-A9A2-89373C81891B}"/>
    <dgm:cxn modelId="{911501E9-B02F-42FE-9122-16AADEC50818}" type="presOf" srcId="{0EABE584-9E78-4E18-9864-E9592589FB91}" destId="{F7F8F642-8586-4E0B-9704-421F74964D04}" srcOrd="0" destOrd="0" presId="urn:microsoft.com/office/officeart/2005/8/layout/vList5"/>
    <dgm:cxn modelId="{849B5654-11D9-4BDF-96C6-626443AFE504}" type="presOf" srcId="{96EC730E-89F3-44B5-95CE-14745937E20C}" destId="{4B27C8F0-9F88-4D19-94DE-988747E374A0}" srcOrd="0" destOrd="0" presId="urn:microsoft.com/office/officeart/2005/8/layout/vList5"/>
    <dgm:cxn modelId="{ECF6EDD5-3A73-4E69-B8DF-B4087BDFF553}" type="presOf" srcId="{5C4ABAD0-808E-4CDC-83FF-954AF1B3DD35}" destId="{22666B74-BAC6-48FB-A69E-77EFDF7A56F7}" srcOrd="0" destOrd="0" presId="urn:microsoft.com/office/officeart/2005/8/layout/vList5"/>
    <dgm:cxn modelId="{DC73B512-4588-433B-8DFC-ACB68E9930C1}" type="presOf" srcId="{BC4D2ACD-E11D-413E-8D8C-FCF07CDB54EB}" destId="{5EC4AC27-69A7-40F9-9503-19A07FF35F78}" srcOrd="0" destOrd="0" presId="urn:microsoft.com/office/officeart/2005/8/layout/vList5"/>
    <dgm:cxn modelId="{8E2138E8-8117-4126-B6DA-39661E74F3D8}" srcId="{29AD83A7-0736-4B95-95E1-1E0BBF38CF06}" destId="{9CF61C31-56D0-4D4C-8E55-B48A8E002098}" srcOrd="2" destOrd="0" parTransId="{4FEC084E-7A2E-42DC-9A53-843DBF3FE40F}" sibTransId="{F164B548-2076-4A66-9579-8D9F7F00CAEB}"/>
    <dgm:cxn modelId="{A4C0FD45-4CFE-439A-A38F-CE0DF540870A}" type="presOf" srcId="{29AD83A7-0736-4B95-95E1-1E0BBF38CF06}" destId="{8AB89983-0097-4064-A01D-A96B072D10D0}" srcOrd="0" destOrd="0" presId="urn:microsoft.com/office/officeart/2005/8/layout/vList5"/>
    <dgm:cxn modelId="{B6568101-FE36-4EA1-89AA-533E1D0BA3CF}" type="presParOf" srcId="{8AB89983-0097-4064-A01D-A96B072D10D0}" destId="{4730693C-802F-42C0-8BA9-CEA9B91036F5}" srcOrd="0" destOrd="0" presId="urn:microsoft.com/office/officeart/2005/8/layout/vList5"/>
    <dgm:cxn modelId="{A7BAA022-1713-4066-9EF8-8B7ADB6025B0}" type="presParOf" srcId="{4730693C-802F-42C0-8BA9-CEA9B91036F5}" destId="{F7F8F642-8586-4E0B-9704-421F74964D04}" srcOrd="0" destOrd="0" presId="urn:microsoft.com/office/officeart/2005/8/layout/vList5"/>
    <dgm:cxn modelId="{A45071C8-1EBF-4FBB-B64C-A7ED38A4B666}" type="presParOf" srcId="{4730693C-802F-42C0-8BA9-CEA9B91036F5}" destId="{22666B74-BAC6-48FB-A69E-77EFDF7A56F7}" srcOrd="1" destOrd="0" presId="urn:microsoft.com/office/officeart/2005/8/layout/vList5"/>
    <dgm:cxn modelId="{32F15107-70D6-4803-8A07-959D14D12043}" type="presParOf" srcId="{8AB89983-0097-4064-A01D-A96B072D10D0}" destId="{0E880166-B4C9-4822-80B4-8F44633A2AB5}" srcOrd="1" destOrd="0" presId="urn:microsoft.com/office/officeart/2005/8/layout/vList5"/>
    <dgm:cxn modelId="{A1AC42B8-1765-4B6C-A43A-CFE9331A0959}" type="presParOf" srcId="{8AB89983-0097-4064-A01D-A96B072D10D0}" destId="{242AF810-05B3-4364-BF57-975870B27586}" srcOrd="2" destOrd="0" presId="urn:microsoft.com/office/officeart/2005/8/layout/vList5"/>
    <dgm:cxn modelId="{541E10BA-0D7F-4E7C-89B6-DAF55D0293DB}" type="presParOf" srcId="{242AF810-05B3-4364-BF57-975870B27586}" destId="{C1558259-A118-41DA-B639-5F5874386B47}" srcOrd="0" destOrd="0" presId="urn:microsoft.com/office/officeart/2005/8/layout/vList5"/>
    <dgm:cxn modelId="{90BC0D52-8A12-47FE-BB61-60F5FA9CE175}" type="presParOf" srcId="{242AF810-05B3-4364-BF57-975870B27586}" destId="{C2DF84D2-46CE-4315-AC9A-EC068F3D11B9}" srcOrd="1" destOrd="0" presId="urn:microsoft.com/office/officeart/2005/8/layout/vList5"/>
    <dgm:cxn modelId="{0D500271-E11A-4FBD-B134-CB3F3A7C52FA}" type="presParOf" srcId="{8AB89983-0097-4064-A01D-A96B072D10D0}" destId="{A85FB46D-979C-42EE-B2EA-72915A9E86A7}" srcOrd="3" destOrd="0" presId="urn:microsoft.com/office/officeart/2005/8/layout/vList5"/>
    <dgm:cxn modelId="{2A6EFC4B-1D23-442F-91FC-1D83C4CADD5D}" type="presParOf" srcId="{8AB89983-0097-4064-A01D-A96B072D10D0}" destId="{D3EBD3A9-8A02-44CD-9367-8806DFC72F74}" srcOrd="4" destOrd="0" presId="urn:microsoft.com/office/officeart/2005/8/layout/vList5"/>
    <dgm:cxn modelId="{71C1DEC3-D7F3-48A2-96F2-0760E9726F17}" type="presParOf" srcId="{D3EBD3A9-8A02-44CD-9367-8806DFC72F74}" destId="{28FC7E3D-4632-4CC7-8C4F-2DADF80FD840}" srcOrd="0" destOrd="0" presId="urn:microsoft.com/office/officeart/2005/8/layout/vList5"/>
    <dgm:cxn modelId="{19A4F80D-6E55-48A0-901A-E158739291D0}" type="presParOf" srcId="{D3EBD3A9-8A02-44CD-9367-8806DFC72F74}" destId="{0FA0A811-7BD1-4C63-9842-B69D2F4EB9E0}" srcOrd="1" destOrd="0" presId="urn:microsoft.com/office/officeart/2005/8/layout/vList5"/>
    <dgm:cxn modelId="{983F866B-748E-48FC-9795-C172EE5FDD3A}" type="presParOf" srcId="{8AB89983-0097-4064-A01D-A96B072D10D0}" destId="{4FE7778A-0DC7-482A-B5A5-7B6D19F585D3}" srcOrd="5" destOrd="0" presId="urn:microsoft.com/office/officeart/2005/8/layout/vList5"/>
    <dgm:cxn modelId="{7D84708C-2B14-484E-A1DF-06FBCC128D15}" type="presParOf" srcId="{8AB89983-0097-4064-A01D-A96B072D10D0}" destId="{E94364DA-5160-4CD5-B71D-1802302C4C81}" srcOrd="6" destOrd="0" presId="urn:microsoft.com/office/officeart/2005/8/layout/vList5"/>
    <dgm:cxn modelId="{4A8266C7-672B-43D2-AD8A-30E044E9E1E7}" type="presParOf" srcId="{E94364DA-5160-4CD5-B71D-1802302C4C81}" destId="{470122CE-4ADC-4BBD-9F23-938B7946A2A2}" srcOrd="0" destOrd="0" presId="urn:microsoft.com/office/officeart/2005/8/layout/vList5"/>
    <dgm:cxn modelId="{A0149CEB-CE92-46E3-8A82-D4DEF1BF86E0}" type="presParOf" srcId="{E94364DA-5160-4CD5-B71D-1802302C4C81}" destId="{4B27C8F0-9F88-4D19-94DE-988747E374A0}" srcOrd="1" destOrd="0" presId="urn:microsoft.com/office/officeart/2005/8/layout/vList5"/>
    <dgm:cxn modelId="{3F35BE2E-A69A-45D6-9522-81698F385A8E}" type="presParOf" srcId="{8AB89983-0097-4064-A01D-A96B072D10D0}" destId="{D2CF6D51-A2DB-418F-AA1A-F1F415347F7C}" srcOrd="7" destOrd="0" presId="urn:microsoft.com/office/officeart/2005/8/layout/vList5"/>
    <dgm:cxn modelId="{0E3C3ED0-640D-4BCC-9A77-B5264753179E}" type="presParOf" srcId="{8AB89983-0097-4064-A01D-A96B072D10D0}" destId="{6268B943-58B1-4950-ABC4-2BCE4059A3D4}" srcOrd="8" destOrd="0" presId="urn:microsoft.com/office/officeart/2005/8/layout/vList5"/>
    <dgm:cxn modelId="{5D819524-5C34-4C84-A413-C8F3FBD494BD}" type="presParOf" srcId="{6268B943-58B1-4950-ABC4-2BCE4059A3D4}" destId="{00F96E50-F615-478F-AD51-1BDBC3698A2D}" srcOrd="0" destOrd="0" presId="urn:microsoft.com/office/officeart/2005/8/layout/vList5"/>
    <dgm:cxn modelId="{42585CDB-57E2-4477-B510-075BF4195653}" type="presParOf" srcId="{6268B943-58B1-4950-ABC4-2BCE4059A3D4}" destId="{5EC4AC27-69A7-40F9-9503-19A07FF35F7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A3CE9F0-656A-4335-8518-3BF594ADFB8D}" type="doc">
      <dgm:prSet loTypeId="urn:microsoft.com/office/officeart/2005/8/layout/vList5" loCatId="list" qsTypeId="urn:microsoft.com/office/officeart/2005/8/quickstyle/simple1#7" qsCatId="simple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578C294A-F2D8-4FB4-831F-D4D456AED180}">
      <dgm:prSet phldrT="[Текст]"/>
      <dgm:spPr/>
      <dgm:t>
        <a:bodyPr/>
        <a:lstStyle/>
        <a:p>
          <a:r>
            <a:rPr lang="ru-RU" dirty="0" smtClean="0"/>
            <a:t>11,4 тыс.руб.</a:t>
          </a:r>
          <a:endParaRPr lang="ru-RU" dirty="0"/>
        </a:p>
      </dgm:t>
    </dgm:pt>
    <dgm:pt modelId="{450F0CAB-C424-44CB-90AA-B92185229B5C}" type="parTrans" cxnId="{B35CC8AA-068E-4196-BBBA-6D0A96ED29F4}">
      <dgm:prSet/>
      <dgm:spPr/>
      <dgm:t>
        <a:bodyPr/>
        <a:lstStyle/>
        <a:p>
          <a:endParaRPr lang="ru-RU"/>
        </a:p>
      </dgm:t>
    </dgm:pt>
    <dgm:pt modelId="{438FC21D-5F47-421C-81E7-26839EDB1025}" type="sibTrans" cxnId="{B35CC8AA-068E-4196-BBBA-6D0A96ED29F4}">
      <dgm:prSet/>
      <dgm:spPr/>
      <dgm:t>
        <a:bodyPr/>
        <a:lstStyle/>
        <a:p>
          <a:endParaRPr lang="ru-RU"/>
        </a:p>
      </dgm:t>
    </dgm:pt>
    <dgm:pt modelId="{DBDA0654-B144-4C49-B1AD-B91955647F1A}">
      <dgm:prSet phldrT="[Текст]"/>
      <dgm:spPr/>
      <dgm:t>
        <a:bodyPr/>
        <a:lstStyle/>
        <a:p>
          <a:pPr algn="ctr"/>
          <a:r>
            <a:rPr lang="ru-RU" dirty="0" smtClean="0"/>
            <a:t>Фестиваль детского творчества «Казачок»</a:t>
          </a:r>
          <a:endParaRPr lang="ru-RU" dirty="0"/>
        </a:p>
      </dgm:t>
    </dgm:pt>
    <dgm:pt modelId="{738EA40E-72B9-480B-B243-A33F30A8C18E}" type="parTrans" cxnId="{0D41A00E-A808-4486-9A19-1BE57E42F658}">
      <dgm:prSet/>
      <dgm:spPr/>
      <dgm:t>
        <a:bodyPr/>
        <a:lstStyle/>
        <a:p>
          <a:endParaRPr lang="ru-RU"/>
        </a:p>
      </dgm:t>
    </dgm:pt>
    <dgm:pt modelId="{AAEEA630-ADAA-44AA-BE0F-8051BFDB2D78}" type="sibTrans" cxnId="{0D41A00E-A808-4486-9A19-1BE57E42F658}">
      <dgm:prSet/>
      <dgm:spPr/>
      <dgm:t>
        <a:bodyPr/>
        <a:lstStyle/>
        <a:p>
          <a:endParaRPr lang="ru-RU"/>
        </a:p>
      </dgm:t>
    </dgm:pt>
    <dgm:pt modelId="{34E25F10-08C5-45C2-B1C6-E2FDEDFDFCB7}">
      <dgm:prSet phldrT="[Текст]"/>
      <dgm:spPr/>
      <dgm:t>
        <a:bodyPr/>
        <a:lstStyle/>
        <a:p>
          <a:r>
            <a:rPr lang="ru-RU" dirty="0" smtClean="0"/>
            <a:t>10,0 тыс.руб.</a:t>
          </a:r>
          <a:endParaRPr lang="ru-RU" dirty="0"/>
        </a:p>
      </dgm:t>
    </dgm:pt>
    <dgm:pt modelId="{8CA8DB98-3038-4202-8627-A3FD0892133C}" type="parTrans" cxnId="{0F533E10-FFF1-4D51-8E1C-CA35A9E889CE}">
      <dgm:prSet/>
      <dgm:spPr/>
      <dgm:t>
        <a:bodyPr/>
        <a:lstStyle/>
        <a:p>
          <a:endParaRPr lang="ru-RU"/>
        </a:p>
      </dgm:t>
    </dgm:pt>
    <dgm:pt modelId="{77D6F5A3-6477-437C-9D57-C3C495E9DD4C}" type="sibTrans" cxnId="{0F533E10-FFF1-4D51-8E1C-CA35A9E889CE}">
      <dgm:prSet/>
      <dgm:spPr/>
      <dgm:t>
        <a:bodyPr/>
        <a:lstStyle/>
        <a:p>
          <a:endParaRPr lang="ru-RU"/>
        </a:p>
      </dgm:t>
    </dgm:pt>
    <dgm:pt modelId="{3C54546D-72D1-4CB0-9713-1D1C1BCDA80C}">
      <dgm:prSet phldrT="[Текст]"/>
      <dgm:spPr/>
      <dgm:t>
        <a:bodyPr/>
        <a:lstStyle/>
        <a:p>
          <a:pPr algn="ctr"/>
          <a:r>
            <a:rPr lang="ru-RU" dirty="0" smtClean="0"/>
            <a:t>Районный фестиваль «Народов Дона - дружная семья»</a:t>
          </a:r>
          <a:endParaRPr lang="ru-RU" dirty="0"/>
        </a:p>
      </dgm:t>
    </dgm:pt>
    <dgm:pt modelId="{FDA47504-AAF1-46CA-96FC-8FA0BA6E3005}" type="parTrans" cxnId="{D50EC23B-1333-4EA4-A062-1197B21F6EE0}">
      <dgm:prSet/>
      <dgm:spPr/>
      <dgm:t>
        <a:bodyPr/>
        <a:lstStyle/>
        <a:p>
          <a:endParaRPr lang="ru-RU"/>
        </a:p>
      </dgm:t>
    </dgm:pt>
    <dgm:pt modelId="{45BAB008-4596-459A-915F-F5248FEF1015}" type="sibTrans" cxnId="{D50EC23B-1333-4EA4-A062-1197B21F6EE0}">
      <dgm:prSet/>
      <dgm:spPr/>
      <dgm:t>
        <a:bodyPr/>
        <a:lstStyle/>
        <a:p>
          <a:endParaRPr lang="ru-RU"/>
        </a:p>
      </dgm:t>
    </dgm:pt>
    <dgm:pt modelId="{9EECEB09-48FA-4CC8-8716-B0383F5BE82F}" type="pres">
      <dgm:prSet presAssocID="{0A3CE9F0-656A-4335-8518-3BF594ADFB8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890747-7904-43C4-BEA5-A9BE5FE3CD3B}" type="pres">
      <dgm:prSet presAssocID="{578C294A-F2D8-4FB4-831F-D4D456AED180}" presName="linNode" presStyleCnt="0"/>
      <dgm:spPr/>
    </dgm:pt>
    <dgm:pt modelId="{6BC0BD39-BE2F-492B-A468-8C605A2C9025}" type="pres">
      <dgm:prSet presAssocID="{578C294A-F2D8-4FB4-831F-D4D456AED180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6271DF-14B0-4204-95FB-A93030E9C5C9}" type="pres">
      <dgm:prSet presAssocID="{578C294A-F2D8-4FB4-831F-D4D456AED180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8D75B8-ACF2-462B-BFAF-82CFBA4A17B7}" type="pres">
      <dgm:prSet presAssocID="{438FC21D-5F47-421C-81E7-26839EDB1025}" presName="sp" presStyleCnt="0"/>
      <dgm:spPr/>
    </dgm:pt>
    <dgm:pt modelId="{C71FE39D-AA0F-4CBC-ADB4-9E584470E823}" type="pres">
      <dgm:prSet presAssocID="{34E25F10-08C5-45C2-B1C6-E2FDEDFDFCB7}" presName="linNode" presStyleCnt="0"/>
      <dgm:spPr/>
    </dgm:pt>
    <dgm:pt modelId="{55F6CC8D-87FC-468F-9B6B-C24BDDB52F56}" type="pres">
      <dgm:prSet presAssocID="{34E25F10-08C5-45C2-B1C6-E2FDEDFDFCB7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88F8A9-7EC4-4C8A-9D5A-16CF07EC0DEE}" type="pres">
      <dgm:prSet presAssocID="{34E25F10-08C5-45C2-B1C6-E2FDEDFDFCB7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DBAF4E-008F-4511-ACEA-4DB18654F651}" type="presOf" srcId="{0A3CE9F0-656A-4335-8518-3BF594ADFB8D}" destId="{9EECEB09-48FA-4CC8-8716-B0383F5BE82F}" srcOrd="0" destOrd="0" presId="urn:microsoft.com/office/officeart/2005/8/layout/vList5"/>
    <dgm:cxn modelId="{0D41A00E-A808-4486-9A19-1BE57E42F658}" srcId="{578C294A-F2D8-4FB4-831F-D4D456AED180}" destId="{DBDA0654-B144-4C49-B1AD-B91955647F1A}" srcOrd="0" destOrd="0" parTransId="{738EA40E-72B9-480B-B243-A33F30A8C18E}" sibTransId="{AAEEA630-ADAA-44AA-BE0F-8051BFDB2D78}"/>
    <dgm:cxn modelId="{D50EC23B-1333-4EA4-A062-1197B21F6EE0}" srcId="{34E25F10-08C5-45C2-B1C6-E2FDEDFDFCB7}" destId="{3C54546D-72D1-4CB0-9713-1D1C1BCDA80C}" srcOrd="0" destOrd="0" parTransId="{FDA47504-AAF1-46CA-96FC-8FA0BA6E3005}" sibTransId="{45BAB008-4596-459A-915F-F5248FEF1015}"/>
    <dgm:cxn modelId="{ABC7BADB-37BE-4ACF-BF41-9266171F011A}" type="presOf" srcId="{34E25F10-08C5-45C2-B1C6-E2FDEDFDFCB7}" destId="{55F6CC8D-87FC-468F-9B6B-C24BDDB52F56}" srcOrd="0" destOrd="0" presId="urn:microsoft.com/office/officeart/2005/8/layout/vList5"/>
    <dgm:cxn modelId="{15FD607A-2F1B-43A1-A035-B66979EDF484}" type="presOf" srcId="{578C294A-F2D8-4FB4-831F-D4D456AED180}" destId="{6BC0BD39-BE2F-492B-A468-8C605A2C9025}" srcOrd="0" destOrd="0" presId="urn:microsoft.com/office/officeart/2005/8/layout/vList5"/>
    <dgm:cxn modelId="{B35CC8AA-068E-4196-BBBA-6D0A96ED29F4}" srcId="{0A3CE9F0-656A-4335-8518-3BF594ADFB8D}" destId="{578C294A-F2D8-4FB4-831F-D4D456AED180}" srcOrd="0" destOrd="0" parTransId="{450F0CAB-C424-44CB-90AA-B92185229B5C}" sibTransId="{438FC21D-5F47-421C-81E7-26839EDB1025}"/>
    <dgm:cxn modelId="{39AC5FD2-E463-47AD-B157-062EAFA39F87}" type="presOf" srcId="{3C54546D-72D1-4CB0-9713-1D1C1BCDA80C}" destId="{7688F8A9-7EC4-4C8A-9D5A-16CF07EC0DEE}" srcOrd="0" destOrd="0" presId="urn:microsoft.com/office/officeart/2005/8/layout/vList5"/>
    <dgm:cxn modelId="{247564E0-C968-4259-8001-DDAC7CEF5620}" type="presOf" srcId="{DBDA0654-B144-4C49-B1AD-B91955647F1A}" destId="{566271DF-14B0-4204-95FB-A93030E9C5C9}" srcOrd="0" destOrd="0" presId="urn:microsoft.com/office/officeart/2005/8/layout/vList5"/>
    <dgm:cxn modelId="{0F533E10-FFF1-4D51-8E1C-CA35A9E889CE}" srcId="{0A3CE9F0-656A-4335-8518-3BF594ADFB8D}" destId="{34E25F10-08C5-45C2-B1C6-E2FDEDFDFCB7}" srcOrd="1" destOrd="0" parTransId="{8CA8DB98-3038-4202-8627-A3FD0892133C}" sibTransId="{77D6F5A3-6477-437C-9D57-C3C495E9DD4C}"/>
    <dgm:cxn modelId="{0D7B967B-A063-4806-8382-E3C2CA59BC93}" type="presParOf" srcId="{9EECEB09-48FA-4CC8-8716-B0383F5BE82F}" destId="{00890747-7904-43C4-BEA5-A9BE5FE3CD3B}" srcOrd="0" destOrd="0" presId="urn:microsoft.com/office/officeart/2005/8/layout/vList5"/>
    <dgm:cxn modelId="{EE02C82F-93E2-4061-89BD-F75B654A65C7}" type="presParOf" srcId="{00890747-7904-43C4-BEA5-A9BE5FE3CD3B}" destId="{6BC0BD39-BE2F-492B-A468-8C605A2C9025}" srcOrd="0" destOrd="0" presId="urn:microsoft.com/office/officeart/2005/8/layout/vList5"/>
    <dgm:cxn modelId="{2D75E67C-D04A-4583-917E-100E1667663F}" type="presParOf" srcId="{00890747-7904-43C4-BEA5-A9BE5FE3CD3B}" destId="{566271DF-14B0-4204-95FB-A93030E9C5C9}" srcOrd="1" destOrd="0" presId="urn:microsoft.com/office/officeart/2005/8/layout/vList5"/>
    <dgm:cxn modelId="{4AC7D649-75BA-410A-82D4-F95F46B695B7}" type="presParOf" srcId="{9EECEB09-48FA-4CC8-8716-B0383F5BE82F}" destId="{AB8D75B8-ACF2-462B-BFAF-82CFBA4A17B7}" srcOrd="1" destOrd="0" presId="urn:microsoft.com/office/officeart/2005/8/layout/vList5"/>
    <dgm:cxn modelId="{A340D3E7-D263-4123-AE5D-B12D9042E8AA}" type="presParOf" srcId="{9EECEB09-48FA-4CC8-8716-B0383F5BE82F}" destId="{C71FE39D-AA0F-4CBC-ADB4-9E584470E823}" srcOrd="2" destOrd="0" presId="urn:microsoft.com/office/officeart/2005/8/layout/vList5"/>
    <dgm:cxn modelId="{DF025FBB-B971-4CE4-A56F-D13FCE9DC9AB}" type="presParOf" srcId="{C71FE39D-AA0F-4CBC-ADB4-9E584470E823}" destId="{55F6CC8D-87FC-468F-9B6B-C24BDDB52F56}" srcOrd="0" destOrd="0" presId="urn:microsoft.com/office/officeart/2005/8/layout/vList5"/>
    <dgm:cxn modelId="{8945DD31-F98B-41B7-ADA1-E30489231F5E}" type="presParOf" srcId="{C71FE39D-AA0F-4CBC-ADB4-9E584470E823}" destId="{7688F8A9-7EC4-4C8A-9D5A-16CF07EC0DE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3FDA1D-F058-4ADB-8DC0-0D027EA5E2D5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407F994-97D6-4E06-A33D-3F38F6F1F056}">
      <dgm:prSet phldrT="[Текст]" phldr="1"/>
      <dgm:spPr/>
      <dgm:t>
        <a:bodyPr/>
        <a:lstStyle/>
        <a:p>
          <a:endParaRPr lang="ru-RU" dirty="0"/>
        </a:p>
      </dgm:t>
    </dgm:pt>
    <dgm:pt modelId="{C266FB62-08BB-4899-AC17-0875195FD1D2}" type="parTrans" cxnId="{A2BD365D-F7A7-4C2E-96FE-97FED75741A4}">
      <dgm:prSet/>
      <dgm:spPr/>
      <dgm:t>
        <a:bodyPr/>
        <a:lstStyle/>
        <a:p>
          <a:endParaRPr lang="ru-RU"/>
        </a:p>
      </dgm:t>
    </dgm:pt>
    <dgm:pt modelId="{AF2ED2FD-2DDE-41EF-B5A8-F60BC4365009}" type="sibTrans" cxnId="{A2BD365D-F7A7-4C2E-96FE-97FED75741A4}">
      <dgm:prSet/>
      <dgm:spPr/>
      <dgm:t>
        <a:bodyPr/>
        <a:lstStyle/>
        <a:p>
          <a:endParaRPr lang="ru-RU"/>
        </a:p>
      </dgm:t>
    </dgm:pt>
    <dgm:pt modelId="{E6ED41C7-0C8A-4C6E-87DC-1B0135D734F6}">
      <dgm:prSet phldrT="[Текст]"/>
      <dgm:spPr/>
      <dgm:t>
        <a:bodyPr/>
        <a:lstStyle/>
        <a:p>
          <a:r>
            <a:rPr lang="ru-RU" dirty="0" smtClean="0"/>
            <a:t>Исходные данные на 2018 и 2019 годы –утвержденные ассигнования в Решении Собрания депутатов Константиновского района от 27.12.2016 № 109 «О бюджете Константиновского района на 2017 год и на плановый период 2018 и 2019 годов», на 2020 год - бюджетные ассигнования 2019, установленные эти решением</a:t>
          </a:r>
          <a:endParaRPr lang="ru-RU" dirty="0"/>
        </a:p>
      </dgm:t>
    </dgm:pt>
    <dgm:pt modelId="{C97CD89D-9749-417C-8AFE-A623788D0243}" type="parTrans" cxnId="{0EB5DB09-4B8F-455C-8536-0890E71F0022}">
      <dgm:prSet/>
      <dgm:spPr/>
      <dgm:t>
        <a:bodyPr/>
        <a:lstStyle/>
        <a:p>
          <a:endParaRPr lang="ru-RU"/>
        </a:p>
      </dgm:t>
    </dgm:pt>
    <dgm:pt modelId="{D061EF46-45C0-4CB6-83C1-5BA8BEC17090}" type="sibTrans" cxnId="{0EB5DB09-4B8F-455C-8536-0890E71F0022}">
      <dgm:prSet/>
      <dgm:spPr/>
      <dgm:t>
        <a:bodyPr/>
        <a:lstStyle/>
        <a:p>
          <a:endParaRPr lang="ru-RU"/>
        </a:p>
      </dgm:t>
    </dgm:pt>
    <dgm:pt modelId="{2832537E-BAFA-4327-9E7E-E73A2DBD1096}">
      <dgm:prSet phldrT="[Текст]" phldr="1"/>
      <dgm:spPr/>
      <dgm:t>
        <a:bodyPr/>
        <a:lstStyle/>
        <a:p>
          <a:endParaRPr lang="ru-RU" dirty="0"/>
        </a:p>
      </dgm:t>
    </dgm:pt>
    <dgm:pt modelId="{1587C548-30B5-4786-852E-62A04AA742F4}" type="parTrans" cxnId="{2BA9487E-A6E2-4906-ACE3-2C348BA30838}">
      <dgm:prSet/>
      <dgm:spPr/>
      <dgm:t>
        <a:bodyPr/>
        <a:lstStyle/>
        <a:p>
          <a:endParaRPr lang="ru-RU"/>
        </a:p>
      </dgm:t>
    </dgm:pt>
    <dgm:pt modelId="{F2A41FED-AF3C-497D-AA91-A3C74CF2FBC8}" type="sibTrans" cxnId="{2BA9487E-A6E2-4906-ACE3-2C348BA30838}">
      <dgm:prSet/>
      <dgm:spPr/>
      <dgm:t>
        <a:bodyPr/>
        <a:lstStyle/>
        <a:p>
          <a:endParaRPr lang="ru-RU"/>
        </a:p>
      </dgm:t>
    </dgm:pt>
    <dgm:pt modelId="{96571F08-6AB4-4BCA-A6B8-53F32A234160}">
      <dgm:prSet phldrT="[Текст]"/>
      <dgm:spPr/>
      <dgm:t>
        <a:bodyPr/>
        <a:lstStyle/>
        <a:p>
          <a:r>
            <a:rPr lang="ru-RU" dirty="0" smtClean="0"/>
            <a:t>Увеличение расходов на уплату налога на имущество организаций в отношении движимого имущества в связи с вступлением в силу с 1 января 2018 года изменений, внесенных в налоговое законодательство</a:t>
          </a:r>
          <a:endParaRPr lang="ru-RU" dirty="0"/>
        </a:p>
      </dgm:t>
    </dgm:pt>
    <dgm:pt modelId="{837B2BD2-1267-4E77-985D-56BE09E4612B}" type="parTrans" cxnId="{4DD8ADEE-579E-4F2D-81A5-3A8711283A35}">
      <dgm:prSet/>
      <dgm:spPr/>
      <dgm:t>
        <a:bodyPr/>
        <a:lstStyle/>
        <a:p>
          <a:endParaRPr lang="ru-RU"/>
        </a:p>
      </dgm:t>
    </dgm:pt>
    <dgm:pt modelId="{A82D689A-C2FE-47FF-9CF1-33BC09F41864}" type="sibTrans" cxnId="{4DD8ADEE-579E-4F2D-81A5-3A8711283A35}">
      <dgm:prSet/>
      <dgm:spPr/>
      <dgm:t>
        <a:bodyPr/>
        <a:lstStyle/>
        <a:p>
          <a:endParaRPr lang="ru-RU"/>
        </a:p>
      </dgm:t>
    </dgm:pt>
    <dgm:pt modelId="{E60011AD-1267-457A-8056-5A69B9F9AEFA}">
      <dgm:prSet phldrT="[Текст]" phldr="1"/>
      <dgm:spPr/>
      <dgm:t>
        <a:bodyPr/>
        <a:lstStyle/>
        <a:p>
          <a:endParaRPr lang="ru-RU" dirty="0"/>
        </a:p>
      </dgm:t>
    </dgm:pt>
    <dgm:pt modelId="{CEFFFC70-DD9F-406A-9FCE-7A9727FF2A16}" type="parTrans" cxnId="{FF425DB5-5F4D-4CBD-8EC6-D7759E5AFB2E}">
      <dgm:prSet/>
      <dgm:spPr/>
      <dgm:t>
        <a:bodyPr/>
        <a:lstStyle/>
        <a:p>
          <a:endParaRPr lang="ru-RU"/>
        </a:p>
      </dgm:t>
    </dgm:pt>
    <dgm:pt modelId="{A59F056F-96F9-4546-8836-C744CD71B74C}" type="sibTrans" cxnId="{FF425DB5-5F4D-4CBD-8EC6-D7759E5AFB2E}">
      <dgm:prSet/>
      <dgm:spPr/>
      <dgm:t>
        <a:bodyPr/>
        <a:lstStyle/>
        <a:p>
          <a:endParaRPr lang="ru-RU"/>
        </a:p>
      </dgm:t>
    </dgm:pt>
    <dgm:pt modelId="{8DE96F6E-B836-4C76-B10E-E50DD0C00390}">
      <dgm:prSet phldrT="[Текст]"/>
      <dgm:spPr/>
      <dgm:t>
        <a:bodyPr/>
        <a:lstStyle/>
        <a:p>
          <a:r>
            <a:rPr lang="ru-RU" dirty="0" smtClean="0"/>
            <a:t>Дополнительные средства: на ежегодное повышение оплаты труда работников государственных и муниципальных учреждений с 1 января 2018 года - на 4,0 процента</a:t>
          </a:r>
          <a:endParaRPr lang="ru-RU" dirty="0"/>
        </a:p>
      </dgm:t>
    </dgm:pt>
    <dgm:pt modelId="{3BB374B6-8DAA-4A6E-9692-65B17D5B67B2}" type="parTrans" cxnId="{DAF2FF50-27C1-4489-92CD-714969B1B785}">
      <dgm:prSet/>
      <dgm:spPr/>
      <dgm:t>
        <a:bodyPr/>
        <a:lstStyle/>
        <a:p>
          <a:endParaRPr lang="ru-RU"/>
        </a:p>
      </dgm:t>
    </dgm:pt>
    <dgm:pt modelId="{EF7729DD-52F4-4CFD-9F91-4E7064E16868}" type="sibTrans" cxnId="{DAF2FF50-27C1-4489-92CD-714969B1B785}">
      <dgm:prSet/>
      <dgm:spPr/>
      <dgm:t>
        <a:bodyPr/>
        <a:lstStyle/>
        <a:p>
          <a:endParaRPr lang="ru-RU"/>
        </a:p>
      </dgm:t>
    </dgm:pt>
    <dgm:pt modelId="{0835F57B-12C9-41A2-ADC1-68E11D3066B7}">
      <dgm:prSet phldrT="[Текст]"/>
      <dgm:spPr/>
      <dgm:t>
        <a:bodyPr/>
        <a:lstStyle/>
        <a:p>
          <a:r>
            <a:rPr lang="ru-RU" dirty="0" smtClean="0"/>
            <a:t> на повышение минимального размера оплаты труда с 1 января 2018 года до 9 489 рублей</a:t>
          </a:r>
          <a:endParaRPr lang="ru-RU" dirty="0"/>
        </a:p>
      </dgm:t>
    </dgm:pt>
    <dgm:pt modelId="{FEE009BC-764F-40B1-928A-62D44CF8004F}" type="parTrans" cxnId="{1C892B9F-144E-470D-9313-19A284F7F0AE}">
      <dgm:prSet/>
      <dgm:spPr/>
      <dgm:t>
        <a:bodyPr/>
        <a:lstStyle/>
        <a:p>
          <a:endParaRPr lang="ru-RU"/>
        </a:p>
      </dgm:t>
    </dgm:pt>
    <dgm:pt modelId="{A6F231E9-DE66-441D-8DF3-EF88CF47DED6}" type="sibTrans" cxnId="{1C892B9F-144E-470D-9313-19A284F7F0AE}">
      <dgm:prSet/>
      <dgm:spPr/>
      <dgm:t>
        <a:bodyPr/>
        <a:lstStyle/>
        <a:p>
          <a:endParaRPr lang="ru-RU"/>
        </a:p>
      </dgm:t>
    </dgm:pt>
    <dgm:pt modelId="{24AB7E4B-A2C8-4499-BF24-8358724ECCE8}" type="pres">
      <dgm:prSet presAssocID="{1E3FDA1D-F058-4ADB-8DC0-0D027EA5E2D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0DC514-3A90-4B77-AB61-04A43B76A898}" type="pres">
      <dgm:prSet presAssocID="{0407F994-97D6-4E06-A33D-3F38F6F1F056}" presName="composite" presStyleCnt="0"/>
      <dgm:spPr/>
    </dgm:pt>
    <dgm:pt modelId="{6F956843-DA3F-4691-B531-56FC1B021763}" type="pres">
      <dgm:prSet presAssocID="{0407F994-97D6-4E06-A33D-3F38F6F1F05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324984-793D-4551-BED7-8ABB49F3E5CD}" type="pres">
      <dgm:prSet presAssocID="{0407F994-97D6-4E06-A33D-3F38F6F1F056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BEC5DC-A29F-4AF4-B541-3CA3663B3807}" type="pres">
      <dgm:prSet presAssocID="{AF2ED2FD-2DDE-41EF-B5A8-F60BC4365009}" presName="sp" presStyleCnt="0"/>
      <dgm:spPr/>
    </dgm:pt>
    <dgm:pt modelId="{3DEE0426-D63F-48DA-83D0-A6BC2D77F8AC}" type="pres">
      <dgm:prSet presAssocID="{2832537E-BAFA-4327-9E7E-E73A2DBD1096}" presName="composite" presStyleCnt="0"/>
      <dgm:spPr/>
    </dgm:pt>
    <dgm:pt modelId="{47AE848C-2194-4E1F-899E-47FD863D59A1}" type="pres">
      <dgm:prSet presAssocID="{2832537E-BAFA-4327-9E7E-E73A2DBD109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871FA3-F2B8-4473-A28C-663FE0C5D8AA}" type="pres">
      <dgm:prSet presAssocID="{2832537E-BAFA-4327-9E7E-E73A2DBD109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AA7908-472E-497E-A60E-DE3BF41DC4E1}" type="pres">
      <dgm:prSet presAssocID="{F2A41FED-AF3C-497D-AA91-A3C74CF2FBC8}" presName="sp" presStyleCnt="0"/>
      <dgm:spPr/>
    </dgm:pt>
    <dgm:pt modelId="{9B7C808B-F350-4EF4-9C6E-A7C61808B441}" type="pres">
      <dgm:prSet presAssocID="{E60011AD-1267-457A-8056-5A69B9F9AEFA}" presName="composite" presStyleCnt="0"/>
      <dgm:spPr/>
    </dgm:pt>
    <dgm:pt modelId="{A57C6604-908F-4A9F-87B1-82017B9441A7}" type="pres">
      <dgm:prSet presAssocID="{E60011AD-1267-457A-8056-5A69B9F9AEF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F1D0B8-C1BA-4700-93F0-EF12E18F8382}" type="pres">
      <dgm:prSet presAssocID="{E60011AD-1267-457A-8056-5A69B9F9AEFA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F5BF84-0C1E-4DDE-8A35-135697BEB4A0}" type="presOf" srcId="{1E3FDA1D-F058-4ADB-8DC0-0D027EA5E2D5}" destId="{24AB7E4B-A2C8-4499-BF24-8358724ECCE8}" srcOrd="0" destOrd="0" presId="urn:microsoft.com/office/officeart/2005/8/layout/chevron2"/>
    <dgm:cxn modelId="{BB09B158-7F9C-4F49-8827-A61E2E935070}" type="presOf" srcId="{2832537E-BAFA-4327-9E7E-E73A2DBD1096}" destId="{47AE848C-2194-4E1F-899E-47FD863D59A1}" srcOrd="0" destOrd="0" presId="urn:microsoft.com/office/officeart/2005/8/layout/chevron2"/>
    <dgm:cxn modelId="{1C892B9F-144E-470D-9313-19A284F7F0AE}" srcId="{E60011AD-1267-457A-8056-5A69B9F9AEFA}" destId="{0835F57B-12C9-41A2-ADC1-68E11D3066B7}" srcOrd="1" destOrd="0" parTransId="{FEE009BC-764F-40B1-928A-62D44CF8004F}" sibTransId="{A6F231E9-DE66-441D-8DF3-EF88CF47DED6}"/>
    <dgm:cxn modelId="{DAF2FF50-27C1-4489-92CD-714969B1B785}" srcId="{E60011AD-1267-457A-8056-5A69B9F9AEFA}" destId="{8DE96F6E-B836-4C76-B10E-E50DD0C00390}" srcOrd="0" destOrd="0" parTransId="{3BB374B6-8DAA-4A6E-9692-65B17D5B67B2}" sibTransId="{EF7729DD-52F4-4CFD-9F91-4E7064E16868}"/>
    <dgm:cxn modelId="{839CE009-BDFD-4A41-81D0-488B3E226C2A}" type="presOf" srcId="{0835F57B-12C9-41A2-ADC1-68E11D3066B7}" destId="{B1F1D0B8-C1BA-4700-93F0-EF12E18F8382}" srcOrd="0" destOrd="1" presId="urn:microsoft.com/office/officeart/2005/8/layout/chevron2"/>
    <dgm:cxn modelId="{9DD2F868-D758-44E8-8DD3-3415EEA663E3}" type="presOf" srcId="{8DE96F6E-B836-4C76-B10E-E50DD0C00390}" destId="{B1F1D0B8-C1BA-4700-93F0-EF12E18F8382}" srcOrd="0" destOrd="0" presId="urn:microsoft.com/office/officeart/2005/8/layout/chevron2"/>
    <dgm:cxn modelId="{0EB5DB09-4B8F-455C-8536-0890E71F0022}" srcId="{0407F994-97D6-4E06-A33D-3F38F6F1F056}" destId="{E6ED41C7-0C8A-4C6E-87DC-1B0135D734F6}" srcOrd="0" destOrd="0" parTransId="{C97CD89D-9749-417C-8AFE-A623788D0243}" sibTransId="{D061EF46-45C0-4CB6-83C1-5BA8BEC17090}"/>
    <dgm:cxn modelId="{58A2CAC6-1A25-4BFB-9532-CCE0F3F031BD}" type="presOf" srcId="{96571F08-6AB4-4BCA-A6B8-53F32A234160}" destId="{FE871FA3-F2B8-4473-A28C-663FE0C5D8AA}" srcOrd="0" destOrd="0" presId="urn:microsoft.com/office/officeart/2005/8/layout/chevron2"/>
    <dgm:cxn modelId="{FF425DB5-5F4D-4CBD-8EC6-D7759E5AFB2E}" srcId="{1E3FDA1D-F058-4ADB-8DC0-0D027EA5E2D5}" destId="{E60011AD-1267-457A-8056-5A69B9F9AEFA}" srcOrd="2" destOrd="0" parTransId="{CEFFFC70-DD9F-406A-9FCE-7A9727FF2A16}" sibTransId="{A59F056F-96F9-4546-8836-C744CD71B74C}"/>
    <dgm:cxn modelId="{2BA9487E-A6E2-4906-ACE3-2C348BA30838}" srcId="{1E3FDA1D-F058-4ADB-8DC0-0D027EA5E2D5}" destId="{2832537E-BAFA-4327-9E7E-E73A2DBD1096}" srcOrd="1" destOrd="0" parTransId="{1587C548-30B5-4786-852E-62A04AA742F4}" sibTransId="{F2A41FED-AF3C-497D-AA91-A3C74CF2FBC8}"/>
    <dgm:cxn modelId="{A2BD365D-F7A7-4C2E-96FE-97FED75741A4}" srcId="{1E3FDA1D-F058-4ADB-8DC0-0D027EA5E2D5}" destId="{0407F994-97D6-4E06-A33D-3F38F6F1F056}" srcOrd="0" destOrd="0" parTransId="{C266FB62-08BB-4899-AC17-0875195FD1D2}" sibTransId="{AF2ED2FD-2DDE-41EF-B5A8-F60BC4365009}"/>
    <dgm:cxn modelId="{907ED2D2-BC6F-4D98-9F97-2FBAE0AAB3F6}" type="presOf" srcId="{E60011AD-1267-457A-8056-5A69B9F9AEFA}" destId="{A57C6604-908F-4A9F-87B1-82017B9441A7}" srcOrd="0" destOrd="0" presId="urn:microsoft.com/office/officeart/2005/8/layout/chevron2"/>
    <dgm:cxn modelId="{DC3609A8-A4A6-46BF-B4BF-AF0E92BA50C5}" type="presOf" srcId="{0407F994-97D6-4E06-A33D-3F38F6F1F056}" destId="{6F956843-DA3F-4691-B531-56FC1B021763}" srcOrd="0" destOrd="0" presId="urn:microsoft.com/office/officeart/2005/8/layout/chevron2"/>
    <dgm:cxn modelId="{4DD8ADEE-579E-4F2D-81A5-3A8711283A35}" srcId="{2832537E-BAFA-4327-9E7E-E73A2DBD1096}" destId="{96571F08-6AB4-4BCA-A6B8-53F32A234160}" srcOrd="0" destOrd="0" parTransId="{837B2BD2-1267-4E77-985D-56BE09E4612B}" sibTransId="{A82D689A-C2FE-47FF-9CF1-33BC09F41864}"/>
    <dgm:cxn modelId="{49CE1B8B-BD83-4D05-87CA-2B78DF38FFFC}" type="presOf" srcId="{E6ED41C7-0C8A-4C6E-87DC-1B0135D734F6}" destId="{13324984-793D-4551-BED7-8ABB49F3E5CD}" srcOrd="0" destOrd="0" presId="urn:microsoft.com/office/officeart/2005/8/layout/chevron2"/>
    <dgm:cxn modelId="{E4CBD1B7-CD4D-4710-B57E-8C705CB08A65}" type="presParOf" srcId="{24AB7E4B-A2C8-4499-BF24-8358724ECCE8}" destId="{DE0DC514-3A90-4B77-AB61-04A43B76A898}" srcOrd="0" destOrd="0" presId="urn:microsoft.com/office/officeart/2005/8/layout/chevron2"/>
    <dgm:cxn modelId="{305E231F-CA45-4288-BD4D-5220D4B58884}" type="presParOf" srcId="{DE0DC514-3A90-4B77-AB61-04A43B76A898}" destId="{6F956843-DA3F-4691-B531-56FC1B021763}" srcOrd="0" destOrd="0" presId="urn:microsoft.com/office/officeart/2005/8/layout/chevron2"/>
    <dgm:cxn modelId="{446A9DD6-B4C2-4FB7-9D05-DE168AED3352}" type="presParOf" srcId="{DE0DC514-3A90-4B77-AB61-04A43B76A898}" destId="{13324984-793D-4551-BED7-8ABB49F3E5CD}" srcOrd="1" destOrd="0" presId="urn:microsoft.com/office/officeart/2005/8/layout/chevron2"/>
    <dgm:cxn modelId="{A49EBA13-193E-4547-842A-FD941891B9BA}" type="presParOf" srcId="{24AB7E4B-A2C8-4499-BF24-8358724ECCE8}" destId="{CABEC5DC-A29F-4AF4-B541-3CA3663B3807}" srcOrd="1" destOrd="0" presId="urn:microsoft.com/office/officeart/2005/8/layout/chevron2"/>
    <dgm:cxn modelId="{67A95780-C7D8-45EA-8C1B-B6A8AB716037}" type="presParOf" srcId="{24AB7E4B-A2C8-4499-BF24-8358724ECCE8}" destId="{3DEE0426-D63F-48DA-83D0-A6BC2D77F8AC}" srcOrd="2" destOrd="0" presId="urn:microsoft.com/office/officeart/2005/8/layout/chevron2"/>
    <dgm:cxn modelId="{58729F26-6823-4CEE-A229-C4DF8C7DDEB5}" type="presParOf" srcId="{3DEE0426-D63F-48DA-83D0-A6BC2D77F8AC}" destId="{47AE848C-2194-4E1F-899E-47FD863D59A1}" srcOrd="0" destOrd="0" presId="urn:microsoft.com/office/officeart/2005/8/layout/chevron2"/>
    <dgm:cxn modelId="{E0746277-29B2-4D6E-9FA6-8DB78C9A0E58}" type="presParOf" srcId="{3DEE0426-D63F-48DA-83D0-A6BC2D77F8AC}" destId="{FE871FA3-F2B8-4473-A28C-663FE0C5D8AA}" srcOrd="1" destOrd="0" presId="urn:microsoft.com/office/officeart/2005/8/layout/chevron2"/>
    <dgm:cxn modelId="{FE25A1C9-E582-494D-B7FE-33E8347DD2F4}" type="presParOf" srcId="{24AB7E4B-A2C8-4499-BF24-8358724ECCE8}" destId="{59AA7908-472E-497E-A60E-DE3BF41DC4E1}" srcOrd="3" destOrd="0" presId="urn:microsoft.com/office/officeart/2005/8/layout/chevron2"/>
    <dgm:cxn modelId="{542C38DB-BE54-4139-BB0F-4FD101BA80D5}" type="presParOf" srcId="{24AB7E4B-A2C8-4499-BF24-8358724ECCE8}" destId="{9B7C808B-F350-4EF4-9C6E-A7C61808B441}" srcOrd="4" destOrd="0" presId="urn:microsoft.com/office/officeart/2005/8/layout/chevron2"/>
    <dgm:cxn modelId="{028F9CF9-3C07-40FC-9B16-0A2EBB3093D3}" type="presParOf" srcId="{9B7C808B-F350-4EF4-9C6E-A7C61808B441}" destId="{A57C6604-908F-4A9F-87B1-82017B9441A7}" srcOrd="0" destOrd="0" presId="urn:microsoft.com/office/officeart/2005/8/layout/chevron2"/>
    <dgm:cxn modelId="{3048DE2F-E2D9-4408-B55A-EA188E1833CA}" type="presParOf" srcId="{9B7C808B-F350-4EF4-9C6E-A7C61808B441}" destId="{B1F1D0B8-C1BA-4700-93F0-EF12E18F838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6BE0B4-52AE-4ECF-9648-35EEE90B517C}" type="doc">
      <dgm:prSet loTypeId="urn:microsoft.com/office/officeart/2005/8/layout/vList2" loCatId="list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61730FD6-8F9D-4B76-A4D8-4DDD9B15A897}">
      <dgm:prSet custT="1"/>
      <dgm:spPr/>
      <dgm:t>
        <a:bodyPr/>
        <a:lstStyle/>
        <a:p>
          <a:pPr rtl="0"/>
          <a:r>
            <a:rPr lang="ru-RU" sz="1400" dirty="0" smtClean="0"/>
            <a:t>Меры социальной поддержки детей-сирот и детей, оставшихся без попечения родителей-17 490,5 тыс.рублей</a:t>
          </a:r>
          <a:endParaRPr lang="ru-RU" sz="1400" dirty="0"/>
        </a:p>
      </dgm:t>
    </dgm:pt>
    <dgm:pt modelId="{AC0F86A2-1A14-45AF-BA1D-A6E02214136B}" type="parTrans" cxnId="{B486F9E3-9B92-44A4-909F-F525F39B019A}">
      <dgm:prSet/>
      <dgm:spPr/>
      <dgm:t>
        <a:bodyPr/>
        <a:lstStyle/>
        <a:p>
          <a:endParaRPr lang="ru-RU"/>
        </a:p>
      </dgm:t>
    </dgm:pt>
    <dgm:pt modelId="{25CBB3C9-A57E-4380-9680-80C48B4334BD}" type="sibTrans" cxnId="{B486F9E3-9B92-44A4-909F-F525F39B019A}">
      <dgm:prSet/>
      <dgm:spPr/>
      <dgm:t>
        <a:bodyPr/>
        <a:lstStyle/>
        <a:p>
          <a:endParaRPr lang="ru-RU"/>
        </a:p>
      </dgm:t>
    </dgm:pt>
    <dgm:pt modelId="{12B22AB9-8158-4323-958A-179F81220967}" type="pres">
      <dgm:prSet presAssocID="{A46BE0B4-52AE-4ECF-9648-35EEE90B517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D3AC3C-C55B-454B-8B82-0917D083F025}" type="pres">
      <dgm:prSet presAssocID="{61730FD6-8F9D-4B76-A4D8-4DDD9B15A897}" presName="parentText" presStyleLbl="node1" presStyleIdx="0" presStyleCnt="1" custLinFactNeighborY="-19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BF02CE-BBD3-4632-BFCE-0CD4C5FB6499}" type="presOf" srcId="{61730FD6-8F9D-4B76-A4D8-4DDD9B15A897}" destId="{E2D3AC3C-C55B-454B-8B82-0917D083F025}" srcOrd="0" destOrd="0" presId="urn:microsoft.com/office/officeart/2005/8/layout/vList2"/>
    <dgm:cxn modelId="{B486F9E3-9B92-44A4-909F-F525F39B019A}" srcId="{A46BE0B4-52AE-4ECF-9648-35EEE90B517C}" destId="{61730FD6-8F9D-4B76-A4D8-4DDD9B15A897}" srcOrd="0" destOrd="0" parTransId="{AC0F86A2-1A14-45AF-BA1D-A6E02214136B}" sibTransId="{25CBB3C9-A57E-4380-9680-80C48B4334BD}"/>
    <dgm:cxn modelId="{195A4FC0-613B-4B07-B0A0-E600AAF34D45}" type="presOf" srcId="{A46BE0B4-52AE-4ECF-9648-35EEE90B517C}" destId="{12B22AB9-8158-4323-958A-179F81220967}" srcOrd="0" destOrd="0" presId="urn:microsoft.com/office/officeart/2005/8/layout/vList2"/>
    <dgm:cxn modelId="{25C227AC-A6FB-4D13-8585-31600B121099}" type="presParOf" srcId="{12B22AB9-8158-4323-958A-179F81220967}" destId="{E2D3AC3C-C55B-454B-8B82-0917D083F02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6318019-A7D9-4212-8123-F540B45A2C5F}" type="doc">
      <dgm:prSet loTypeId="urn:microsoft.com/office/officeart/2005/8/layout/vList2" loCatId="list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B594AD10-7228-4E7C-99AF-BFAE7C115D1E}">
      <dgm:prSet custT="1"/>
      <dgm:spPr/>
      <dgm:t>
        <a:bodyPr/>
        <a:lstStyle/>
        <a:p>
          <a:pPr rtl="0"/>
          <a:r>
            <a:rPr lang="ru-RU" sz="1400" dirty="0" smtClean="0"/>
            <a:t>Организация и обеспечение отдыха и оздоровления детей- 4 769,3 тыс.рублей</a:t>
          </a:r>
          <a:endParaRPr lang="ru-RU" sz="1400" dirty="0"/>
        </a:p>
      </dgm:t>
    </dgm:pt>
    <dgm:pt modelId="{713BD2E8-4E47-481E-94FF-1F864734FC18}" type="parTrans" cxnId="{63165925-E0E9-4F6E-824A-98814A900DDD}">
      <dgm:prSet/>
      <dgm:spPr/>
      <dgm:t>
        <a:bodyPr/>
        <a:lstStyle/>
        <a:p>
          <a:endParaRPr lang="ru-RU"/>
        </a:p>
      </dgm:t>
    </dgm:pt>
    <dgm:pt modelId="{63B06DFC-43AB-4F7E-AFD2-71E825D2783D}" type="sibTrans" cxnId="{63165925-E0E9-4F6E-824A-98814A900DDD}">
      <dgm:prSet/>
      <dgm:spPr/>
      <dgm:t>
        <a:bodyPr/>
        <a:lstStyle/>
        <a:p>
          <a:endParaRPr lang="ru-RU"/>
        </a:p>
      </dgm:t>
    </dgm:pt>
    <dgm:pt modelId="{17F419B0-7509-4E4D-A6E7-972C3F8DBC3D}" type="pres">
      <dgm:prSet presAssocID="{96318019-A7D9-4212-8123-F540B45A2C5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52AD05-E2DD-4D6F-9AD5-62732FBD7322}" type="pres">
      <dgm:prSet presAssocID="{B594AD10-7228-4E7C-99AF-BFAE7C115D1E}" presName="parentText" presStyleLbl="node1" presStyleIdx="0" presStyleCnt="1" custLinFactY="17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E62B2F-DFDF-4C00-8230-3F3A5EDC3145}" type="presOf" srcId="{B594AD10-7228-4E7C-99AF-BFAE7C115D1E}" destId="{4B52AD05-E2DD-4D6F-9AD5-62732FBD7322}" srcOrd="0" destOrd="0" presId="urn:microsoft.com/office/officeart/2005/8/layout/vList2"/>
    <dgm:cxn modelId="{9CDDD207-C195-4066-B5AA-AC4E4E5D8CD3}" type="presOf" srcId="{96318019-A7D9-4212-8123-F540B45A2C5F}" destId="{17F419B0-7509-4E4D-A6E7-972C3F8DBC3D}" srcOrd="0" destOrd="0" presId="urn:microsoft.com/office/officeart/2005/8/layout/vList2"/>
    <dgm:cxn modelId="{63165925-E0E9-4F6E-824A-98814A900DDD}" srcId="{96318019-A7D9-4212-8123-F540B45A2C5F}" destId="{B594AD10-7228-4E7C-99AF-BFAE7C115D1E}" srcOrd="0" destOrd="0" parTransId="{713BD2E8-4E47-481E-94FF-1F864734FC18}" sibTransId="{63B06DFC-43AB-4F7E-AFD2-71E825D2783D}"/>
    <dgm:cxn modelId="{3F36174D-43A2-4461-991D-4583559103A4}" type="presParOf" srcId="{17F419B0-7509-4E4D-A6E7-972C3F8DBC3D}" destId="{4B52AD05-E2DD-4D6F-9AD5-62732FBD732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6318019-A7D9-4212-8123-F540B45A2C5F}" type="doc">
      <dgm:prSet loTypeId="urn:microsoft.com/office/officeart/2005/8/layout/vList2" loCatId="list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B594AD10-7228-4E7C-99AF-BFAE7C115D1E}">
      <dgm:prSet custT="1"/>
      <dgm:spPr/>
      <dgm:t>
        <a:bodyPr/>
        <a:lstStyle/>
        <a:p>
          <a:pPr rtl="0"/>
          <a:r>
            <a:rPr lang="ru-RU" sz="1400" dirty="0" smtClean="0"/>
            <a:t>Меры социальной поддержки детей первого-второго года жизни из малоимущих семей- 4 625,8 тыс.рублей</a:t>
          </a:r>
          <a:endParaRPr lang="ru-RU" sz="1400" dirty="0"/>
        </a:p>
      </dgm:t>
    </dgm:pt>
    <dgm:pt modelId="{713BD2E8-4E47-481E-94FF-1F864734FC18}" type="parTrans" cxnId="{63165925-E0E9-4F6E-824A-98814A900DDD}">
      <dgm:prSet/>
      <dgm:spPr/>
      <dgm:t>
        <a:bodyPr/>
        <a:lstStyle/>
        <a:p>
          <a:endParaRPr lang="ru-RU"/>
        </a:p>
      </dgm:t>
    </dgm:pt>
    <dgm:pt modelId="{63B06DFC-43AB-4F7E-AFD2-71E825D2783D}" type="sibTrans" cxnId="{63165925-E0E9-4F6E-824A-98814A900DDD}">
      <dgm:prSet/>
      <dgm:spPr/>
      <dgm:t>
        <a:bodyPr/>
        <a:lstStyle/>
        <a:p>
          <a:endParaRPr lang="ru-RU"/>
        </a:p>
      </dgm:t>
    </dgm:pt>
    <dgm:pt modelId="{17F419B0-7509-4E4D-A6E7-972C3F8DBC3D}" type="pres">
      <dgm:prSet presAssocID="{96318019-A7D9-4212-8123-F540B45A2C5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52AD05-E2DD-4D6F-9AD5-62732FBD7322}" type="pres">
      <dgm:prSet presAssocID="{B594AD10-7228-4E7C-99AF-BFAE7C115D1E}" presName="parentText" presStyleLbl="node1" presStyleIdx="0" presStyleCnt="1" custLinFactNeighborX="952" custLinFactNeighborY="-917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0FCBF8-A4C8-4AF7-AF08-67C772761237}" type="presOf" srcId="{96318019-A7D9-4212-8123-F540B45A2C5F}" destId="{17F419B0-7509-4E4D-A6E7-972C3F8DBC3D}" srcOrd="0" destOrd="0" presId="urn:microsoft.com/office/officeart/2005/8/layout/vList2"/>
    <dgm:cxn modelId="{63165925-E0E9-4F6E-824A-98814A900DDD}" srcId="{96318019-A7D9-4212-8123-F540B45A2C5F}" destId="{B594AD10-7228-4E7C-99AF-BFAE7C115D1E}" srcOrd="0" destOrd="0" parTransId="{713BD2E8-4E47-481E-94FF-1F864734FC18}" sibTransId="{63B06DFC-43AB-4F7E-AFD2-71E825D2783D}"/>
    <dgm:cxn modelId="{8BA4DD6D-58B4-4309-BFAE-A4B68044458B}" type="presOf" srcId="{B594AD10-7228-4E7C-99AF-BFAE7C115D1E}" destId="{4B52AD05-E2DD-4D6F-9AD5-62732FBD7322}" srcOrd="0" destOrd="0" presId="urn:microsoft.com/office/officeart/2005/8/layout/vList2"/>
    <dgm:cxn modelId="{D9D12AC7-308E-4EF0-BF7A-34F3A27F0132}" type="presParOf" srcId="{17F419B0-7509-4E4D-A6E7-972C3F8DBC3D}" destId="{4B52AD05-E2DD-4D6F-9AD5-62732FBD732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6318019-A7D9-4212-8123-F540B45A2C5F}" type="doc">
      <dgm:prSet loTypeId="urn:microsoft.com/office/officeart/2005/8/layout/vList2" loCatId="list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B594AD10-7228-4E7C-99AF-BFAE7C115D1E}">
      <dgm:prSet custT="1"/>
      <dgm:spPr/>
      <dgm:t>
        <a:bodyPr/>
        <a:lstStyle/>
        <a:p>
          <a:pPr rtl="0"/>
          <a:r>
            <a:rPr lang="ru-RU" sz="1400" dirty="0" smtClean="0"/>
            <a:t>Предоставление жилых помещений детям-сиротам- 10 110,0 тыс.рублей</a:t>
          </a:r>
          <a:endParaRPr lang="ru-RU" sz="1400" dirty="0"/>
        </a:p>
      </dgm:t>
    </dgm:pt>
    <dgm:pt modelId="{713BD2E8-4E47-481E-94FF-1F864734FC18}" type="parTrans" cxnId="{63165925-E0E9-4F6E-824A-98814A900DDD}">
      <dgm:prSet/>
      <dgm:spPr/>
      <dgm:t>
        <a:bodyPr/>
        <a:lstStyle/>
        <a:p>
          <a:endParaRPr lang="ru-RU"/>
        </a:p>
      </dgm:t>
    </dgm:pt>
    <dgm:pt modelId="{63B06DFC-43AB-4F7E-AFD2-71E825D2783D}" type="sibTrans" cxnId="{63165925-E0E9-4F6E-824A-98814A900DDD}">
      <dgm:prSet/>
      <dgm:spPr/>
      <dgm:t>
        <a:bodyPr/>
        <a:lstStyle/>
        <a:p>
          <a:endParaRPr lang="ru-RU"/>
        </a:p>
      </dgm:t>
    </dgm:pt>
    <dgm:pt modelId="{17F419B0-7509-4E4D-A6E7-972C3F8DBC3D}" type="pres">
      <dgm:prSet presAssocID="{96318019-A7D9-4212-8123-F540B45A2C5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52AD05-E2DD-4D6F-9AD5-62732FBD7322}" type="pres">
      <dgm:prSet presAssocID="{B594AD10-7228-4E7C-99AF-BFAE7C115D1E}" presName="parentText" presStyleLbl="node1" presStyleIdx="0" presStyleCnt="1" custLinFactNeighborY="501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440BF9-9F2E-43AA-9A3F-EA960E4BF58D}" type="presOf" srcId="{B594AD10-7228-4E7C-99AF-BFAE7C115D1E}" destId="{4B52AD05-E2DD-4D6F-9AD5-62732FBD7322}" srcOrd="0" destOrd="0" presId="urn:microsoft.com/office/officeart/2005/8/layout/vList2"/>
    <dgm:cxn modelId="{5DE4CDAC-14D1-4CA5-BE55-82C88BEC243B}" type="presOf" srcId="{96318019-A7D9-4212-8123-F540B45A2C5F}" destId="{17F419B0-7509-4E4D-A6E7-972C3F8DBC3D}" srcOrd="0" destOrd="0" presId="urn:microsoft.com/office/officeart/2005/8/layout/vList2"/>
    <dgm:cxn modelId="{63165925-E0E9-4F6E-824A-98814A900DDD}" srcId="{96318019-A7D9-4212-8123-F540B45A2C5F}" destId="{B594AD10-7228-4E7C-99AF-BFAE7C115D1E}" srcOrd="0" destOrd="0" parTransId="{713BD2E8-4E47-481E-94FF-1F864734FC18}" sibTransId="{63B06DFC-43AB-4F7E-AFD2-71E825D2783D}"/>
    <dgm:cxn modelId="{191D7733-DDBB-45FB-BCE5-B310957D9BDA}" type="presParOf" srcId="{17F419B0-7509-4E4D-A6E7-972C3F8DBC3D}" destId="{4B52AD05-E2DD-4D6F-9AD5-62732FBD732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6318019-A7D9-4212-8123-F540B45A2C5F}" type="doc">
      <dgm:prSet loTypeId="urn:microsoft.com/office/officeart/2005/8/layout/vList2" loCatId="list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B594AD10-7228-4E7C-99AF-BFAE7C115D1E}">
      <dgm:prSet custT="1"/>
      <dgm:spPr/>
      <dgm:t>
        <a:bodyPr/>
        <a:lstStyle/>
        <a:p>
          <a:pPr rtl="0"/>
          <a:r>
            <a:rPr lang="ru-RU" sz="1400" dirty="0" smtClean="0"/>
            <a:t>Выплата пособия на ребенка- 18 249,5 тыс.рублей</a:t>
          </a:r>
          <a:endParaRPr lang="ru-RU" sz="1400" dirty="0"/>
        </a:p>
      </dgm:t>
    </dgm:pt>
    <dgm:pt modelId="{713BD2E8-4E47-481E-94FF-1F864734FC18}" type="parTrans" cxnId="{63165925-E0E9-4F6E-824A-98814A900DDD}">
      <dgm:prSet/>
      <dgm:spPr/>
      <dgm:t>
        <a:bodyPr/>
        <a:lstStyle/>
        <a:p>
          <a:endParaRPr lang="ru-RU"/>
        </a:p>
      </dgm:t>
    </dgm:pt>
    <dgm:pt modelId="{63B06DFC-43AB-4F7E-AFD2-71E825D2783D}" type="sibTrans" cxnId="{63165925-E0E9-4F6E-824A-98814A900DDD}">
      <dgm:prSet/>
      <dgm:spPr/>
      <dgm:t>
        <a:bodyPr/>
        <a:lstStyle/>
        <a:p>
          <a:endParaRPr lang="ru-RU"/>
        </a:p>
      </dgm:t>
    </dgm:pt>
    <dgm:pt modelId="{17F419B0-7509-4E4D-A6E7-972C3F8DBC3D}" type="pres">
      <dgm:prSet presAssocID="{96318019-A7D9-4212-8123-F540B45A2C5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52AD05-E2DD-4D6F-9AD5-62732FBD7322}" type="pres">
      <dgm:prSet presAssocID="{B594AD10-7228-4E7C-99AF-BFAE7C115D1E}" presName="parentText" presStyleLbl="node1" presStyleIdx="0" presStyleCnt="1" custLinFactNeighborY="501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5CB6CC-8DA4-45A0-AEDD-81C1A8495EB7}" type="presOf" srcId="{96318019-A7D9-4212-8123-F540B45A2C5F}" destId="{17F419B0-7509-4E4D-A6E7-972C3F8DBC3D}" srcOrd="0" destOrd="0" presId="urn:microsoft.com/office/officeart/2005/8/layout/vList2"/>
    <dgm:cxn modelId="{717B8689-A248-4516-8013-C66D13ED5318}" type="presOf" srcId="{B594AD10-7228-4E7C-99AF-BFAE7C115D1E}" destId="{4B52AD05-E2DD-4D6F-9AD5-62732FBD7322}" srcOrd="0" destOrd="0" presId="urn:microsoft.com/office/officeart/2005/8/layout/vList2"/>
    <dgm:cxn modelId="{63165925-E0E9-4F6E-824A-98814A900DDD}" srcId="{96318019-A7D9-4212-8123-F540B45A2C5F}" destId="{B594AD10-7228-4E7C-99AF-BFAE7C115D1E}" srcOrd="0" destOrd="0" parTransId="{713BD2E8-4E47-481E-94FF-1F864734FC18}" sibTransId="{63B06DFC-43AB-4F7E-AFD2-71E825D2783D}"/>
    <dgm:cxn modelId="{92CD7B60-D1D7-4AA9-B9DB-7404FC2EC754}" type="presParOf" srcId="{17F419B0-7509-4E4D-A6E7-972C3F8DBC3D}" destId="{4B52AD05-E2DD-4D6F-9AD5-62732FBD732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6318019-A7D9-4212-8123-F540B45A2C5F}" type="doc">
      <dgm:prSet loTypeId="urn:microsoft.com/office/officeart/2005/8/layout/vList2" loCatId="list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B594AD10-7228-4E7C-99AF-BFAE7C115D1E}">
      <dgm:prSet custT="1"/>
      <dgm:spPr/>
      <dgm:t>
        <a:bodyPr/>
        <a:lstStyle/>
        <a:p>
          <a:pPr rtl="0"/>
          <a:r>
            <a:rPr lang="ru-RU" sz="1400" dirty="0" smtClean="0"/>
            <a:t>Выплата государственных пособий лицам на случай временной нетрудоспособности и в связи с материнством- 13 818,4 тыс.рублей</a:t>
          </a:r>
          <a:endParaRPr lang="ru-RU" sz="1400" dirty="0"/>
        </a:p>
      </dgm:t>
    </dgm:pt>
    <dgm:pt modelId="{713BD2E8-4E47-481E-94FF-1F864734FC18}" type="parTrans" cxnId="{63165925-E0E9-4F6E-824A-98814A900DDD}">
      <dgm:prSet/>
      <dgm:spPr/>
      <dgm:t>
        <a:bodyPr/>
        <a:lstStyle/>
        <a:p>
          <a:endParaRPr lang="ru-RU"/>
        </a:p>
      </dgm:t>
    </dgm:pt>
    <dgm:pt modelId="{63B06DFC-43AB-4F7E-AFD2-71E825D2783D}" type="sibTrans" cxnId="{63165925-E0E9-4F6E-824A-98814A900DDD}">
      <dgm:prSet/>
      <dgm:spPr/>
      <dgm:t>
        <a:bodyPr/>
        <a:lstStyle/>
        <a:p>
          <a:endParaRPr lang="ru-RU"/>
        </a:p>
      </dgm:t>
    </dgm:pt>
    <dgm:pt modelId="{17F419B0-7509-4E4D-A6E7-972C3F8DBC3D}" type="pres">
      <dgm:prSet presAssocID="{96318019-A7D9-4212-8123-F540B45A2C5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52AD05-E2DD-4D6F-9AD5-62732FBD7322}" type="pres">
      <dgm:prSet presAssocID="{B594AD10-7228-4E7C-99AF-BFAE7C115D1E}" presName="parentText" presStyleLbl="node1" presStyleIdx="0" presStyleCnt="1" custLinFactNeighborY="501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165925-E0E9-4F6E-824A-98814A900DDD}" srcId="{96318019-A7D9-4212-8123-F540B45A2C5F}" destId="{B594AD10-7228-4E7C-99AF-BFAE7C115D1E}" srcOrd="0" destOrd="0" parTransId="{713BD2E8-4E47-481E-94FF-1F864734FC18}" sibTransId="{63B06DFC-43AB-4F7E-AFD2-71E825D2783D}"/>
    <dgm:cxn modelId="{ABD8E1A7-221C-4207-B096-E5B9DBCB53DE}" type="presOf" srcId="{B594AD10-7228-4E7C-99AF-BFAE7C115D1E}" destId="{4B52AD05-E2DD-4D6F-9AD5-62732FBD7322}" srcOrd="0" destOrd="0" presId="urn:microsoft.com/office/officeart/2005/8/layout/vList2"/>
    <dgm:cxn modelId="{48553949-12D3-4A44-B2D2-5C8C4806876F}" type="presOf" srcId="{96318019-A7D9-4212-8123-F540B45A2C5F}" destId="{17F419B0-7509-4E4D-A6E7-972C3F8DBC3D}" srcOrd="0" destOrd="0" presId="urn:microsoft.com/office/officeart/2005/8/layout/vList2"/>
    <dgm:cxn modelId="{8C5449CC-F3B4-4506-A7E6-96B48BFF297F}" type="presParOf" srcId="{17F419B0-7509-4E4D-A6E7-972C3F8DBC3D}" destId="{4B52AD05-E2DD-4D6F-9AD5-62732FBD732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3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5796363-86AF-4D0F-86BB-94F8D4F9417D}" type="doc">
      <dgm:prSet loTypeId="urn:microsoft.com/office/officeart/2005/8/layout/hList9" loCatId="list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D46FEC71-A6A8-4AC4-B09C-21B934F2A892}">
      <dgm:prSet phldrT="[Текст]"/>
      <dgm:spPr/>
      <dgm:t>
        <a:bodyPr/>
        <a:lstStyle/>
        <a:p>
          <a:r>
            <a:rPr lang="ru-RU" dirty="0" smtClean="0"/>
            <a:t>2017*</a:t>
          </a:r>
          <a:endParaRPr lang="ru-RU" dirty="0"/>
        </a:p>
      </dgm:t>
    </dgm:pt>
    <dgm:pt modelId="{EFB3F0D0-EF85-4BB5-8E58-39468C6F803C}" type="parTrans" cxnId="{625C1942-FB84-4D78-83FB-6BD9D54BD25A}">
      <dgm:prSet/>
      <dgm:spPr/>
      <dgm:t>
        <a:bodyPr/>
        <a:lstStyle/>
        <a:p>
          <a:endParaRPr lang="ru-RU"/>
        </a:p>
      </dgm:t>
    </dgm:pt>
    <dgm:pt modelId="{24E7A329-1232-452F-BD76-FBBD2D3BC07A}" type="sibTrans" cxnId="{625C1942-FB84-4D78-83FB-6BD9D54BD25A}">
      <dgm:prSet/>
      <dgm:spPr/>
      <dgm:t>
        <a:bodyPr/>
        <a:lstStyle/>
        <a:p>
          <a:endParaRPr lang="ru-RU"/>
        </a:p>
      </dgm:t>
    </dgm:pt>
    <dgm:pt modelId="{60761C64-E9F9-485D-AD98-2CAF64D71FA9}">
      <dgm:prSet phldrT="[Текст]"/>
      <dgm:spPr>
        <a:solidFill>
          <a:schemeClr val="accent3">
            <a:alpha val="90000"/>
          </a:schemeClr>
        </a:solidFill>
      </dgm:spPr>
      <dgm:t>
        <a:bodyPr/>
        <a:lstStyle/>
        <a:p>
          <a:r>
            <a:rPr lang="ru-RU" dirty="0" smtClean="0"/>
            <a:t>1264614,6</a:t>
          </a:r>
          <a:endParaRPr lang="ru-RU" dirty="0"/>
        </a:p>
      </dgm:t>
    </dgm:pt>
    <dgm:pt modelId="{6E6FA1F2-6AC0-4D43-A299-0162656783DC}" type="parTrans" cxnId="{16EAA4B3-6F0F-4A76-B885-6BBA8C1576A6}">
      <dgm:prSet/>
      <dgm:spPr/>
      <dgm:t>
        <a:bodyPr/>
        <a:lstStyle/>
        <a:p>
          <a:endParaRPr lang="ru-RU"/>
        </a:p>
      </dgm:t>
    </dgm:pt>
    <dgm:pt modelId="{988E8F84-4B36-4FBB-B425-BEBBD129B081}" type="sibTrans" cxnId="{16EAA4B3-6F0F-4A76-B885-6BBA8C1576A6}">
      <dgm:prSet/>
      <dgm:spPr/>
      <dgm:t>
        <a:bodyPr/>
        <a:lstStyle/>
        <a:p>
          <a:endParaRPr lang="ru-RU"/>
        </a:p>
      </dgm:t>
    </dgm:pt>
    <dgm:pt modelId="{A51E4BCA-D434-46B6-B657-E4612C7DB7C8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3300" dirty="0" smtClean="0"/>
            <a:t>46517,2</a:t>
          </a:r>
        </a:p>
      </dgm:t>
    </dgm:pt>
    <dgm:pt modelId="{9F94010C-4814-4288-8409-1154478BBC8B}" type="parTrans" cxnId="{9381B8F5-433A-402C-B398-B24C0CC89A9E}">
      <dgm:prSet/>
      <dgm:spPr/>
      <dgm:t>
        <a:bodyPr/>
        <a:lstStyle/>
        <a:p>
          <a:endParaRPr lang="ru-RU"/>
        </a:p>
      </dgm:t>
    </dgm:pt>
    <dgm:pt modelId="{C847F917-9BE1-427F-A96D-5C1FD9A44205}" type="sibTrans" cxnId="{9381B8F5-433A-402C-B398-B24C0CC89A9E}">
      <dgm:prSet/>
      <dgm:spPr/>
      <dgm:t>
        <a:bodyPr/>
        <a:lstStyle/>
        <a:p>
          <a:endParaRPr lang="ru-RU"/>
        </a:p>
      </dgm:t>
    </dgm:pt>
    <dgm:pt modelId="{C61014FE-1EE1-42A6-8AC3-B3A480F9C591}">
      <dgm:prSet phldrT="[Текст]"/>
      <dgm:spPr/>
      <dgm:t>
        <a:bodyPr/>
        <a:lstStyle/>
        <a:p>
          <a:r>
            <a:rPr lang="ru-RU" dirty="0" smtClean="0"/>
            <a:t>2018</a:t>
          </a:r>
          <a:endParaRPr lang="ru-RU" dirty="0"/>
        </a:p>
      </dgm:t>
    </dgm:pt>
    <dgm:pt modelId="{220F6E98-5B7F-4666-BC81-7D3853BDA8B1}" type="parTrans" cxnId="{71612824-FF6E-43B5-A2EB-98E3F871478E}">
      <dgm:prSet/>
      <dgm:spPr/>
      <dgm:t>
        <a:bodyPr/>
        <a:lstStyle/>
        <a:p>
          <a:endParaRPr lang="ru-RU"/>
        </a:p>
      </dgm:t>
    </dgm:pt>
    <dgm:pt modelId="{CA600343-42AF-48D7-9262-99C49BB52394}" type="sibTrans" cxnId="{71612824-FF6E-43B5-A2EB-98E3F871478E}">
      <dgm:prSet/>
      <dgm:spPr/>
      <dgm:t>
        <a:bodyPr/>
        <a:lstStyle/>
        <a:p>
          <a:endParaRPr lang="ru-RU"/>
        </a:p>
      </dgm:t>
    </dgm:pt>
    <dgm:pt modelId="{331991E0-D34F-4E51-8114-D98DBA2BEB04}">
      <dgm:prSet phldrT="[Текст]"/>
      <dgm:spPr>
        <a:solidFill>
          <a:schemeClr val="accent3">
            <a:alpha val="90000"/>
          </a:schemeClr>
        </a:solidFill>
      </dgm:spPr>
      <dgm:t>
        <a:bodyPr/>
        <a:lstStyle/>
        <a:p>
          <a:r>
            <a:rPr lang="ru-RU" dirty="0" smtClean="0"/>
            <a:t>970289,9</a:t>
          </a:r>
          <a:endParaRPr lang="ru-RU" dirty="0"/>
        </a:p>
      </dgm:t>
    </dgm:pt>
    <dgm:pt modelId="{4859C3C8-9617-4042-90F3-FB86F9E00FA7}" type="parTrans" cxnId="{997B86BE-BDC8-4664-B122-B4A3FFA7DB0C}">
      <dgm:prSet/>
      <dgm:spPr/>
      <dgm:t>
        <a:bodyPr/>
        <a:lstStyle/>
        <a:p>
          <a:endParaRPr lang="ru-RU"/>
        </a:p>
      </dgm:t>
    </dgm:pt>
    <dgm:pt modelId="{F523D223-CAAF-49C1-8F93-202FF319AB83}" type="sibTrans" cxnId="{997B86BE-BDC8-4664-B122-B4A3FFA7DB0C}">
      <dgm:prSet/>
      <dgm:spPr/>
      <dgm:t>
        <a:bodyPr/>
        <a:lstStyle/>
        <a:p>
          <a:endParaRPr lang="ru-RU"/>
        </a:p>
      </dgm:t>
    </dgm:pt>
    <dgm:pt modelId="{AEFB4411-274B-435A-88CA-76D5B0CE6F56}">
      <dgm:prSet phldrT="[Текст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/>
            <a:t>42314,4</a:t>
          </a:r>
          <a:endParaRPr lang="ru-RU" dirty="0"/>
        </a:p>
      </dgm:t>
    </dgm:pt>
    <dgm:pt modelId="{1D69BED1-4D63-48BB-B83F-F3F377450C46}" type="parTrans" cxnId="{D1B9855F-0BBB-4846-99ED-E397BFA9C74C}">
      <dgm:prSet/>
      <dgm:spPr/>
      <dgm:t>
        <a:bodyPr/>
        <a:lstStyle/>
        <a:p>
          <a:endParaRPr lang="ru-RU"/>
        </a:p>
      </dgm:t>
    </dgm:pt>
    <dgm:pt modelId="{58D49BCE-81B4-4368-874A-468E2762BDC1}" type="sibTrans" cxnId="{D1B9855F-0BBB-4846-99ED-E397BFA9C74C}">
      <dgm:prSet/>
      <dgm:spPr/>
      <dgm:t>
        <a:bodyPr/>
        <a:lstStyle/>
        <a:p>
          <a:endParaRPr lang="ru-RU"/>
        </a:p>
      </dgm:t>
    </dgm:pt>
    <dgm:pt modelId="{0CE59325-F93D-4E72-ADBA-048CA41E3EFF}" type="pres">
      <dgm:prSet presAssocID="{05796363-86AF-4D0F-86BB-94F8D4F9417D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332FAD2-549E-49E3-BF8A-CDC08FF21A49}" type="pres">
      <dgm:prSet presAssocID="{D46FEC71-A6A8-4AC4-B09C-21B934F2A892}" presName="posSpace" presStyleCnt="0"/>
      <dgm:spPr/>
    </dgm:pt>
    <dgm:pt modelId="{C7985CD3-0A61-4BAD-956D-AFBF86DB46CF}" type="pres">
      <dgm:prSet presAssocID="{D46FEC71-A6A8-4AC4-B09C-21B934F2A892}" presName="vertFlow" presStyleCnt="0"/>
      <dgm:spPr/>
    </dgm:pt>
    <dgm:pt modelId="{3B98EB07-5216-42FB-99F8-4C62054B7CBF}" type="pres">
      <dgm:prSet presAssocID="{D46FEC71-A6A8-4AC4-B09C-21B934F2A892}" presName="topSpace" presStyleCnt="0"/>
      <dgm:spPr/>
    </dgm:pt>
    <dgm:pt modelId="{264797F5-7FA9-40FE-A962-2F5C11A1D98C}" type="pres">
      <dgm:prSet presAssocID="{D46FEC71-A6A8-4AC4-B09C-21B934F2A892}" presName="firstComp" presStyleCnt="0"/>
      <dgm:spPr/>
    </dgm:pt>
    <dgm:pt modelId="{2C110DEC-00BE-42AB-A172-6C6BE02FB071}" type="pres">
      <dgm:prSet presAssocID="{D46FEC71-A6A8-4AC4-B09C-21B934F2A892}" presName="firstChild" presStyleLbl="bgAccFollowNode1" presStyleIdx="0" presStyleCnt="4"/>
      <dgm:spPr/>
      <dgm:t>
        <a:bodyPr/>
        <a:lstStyle/>
        <a:p>
          <a:endParaRPr lang="ru-RU"/>
        </a:p>
      </dgm:t>
    </dgm:pt>
    <dgm:pt modelId="{9A8441F5-32C4-4091-8912-B5F2A658F3DE}" type="pres">
      <dgm:prSet presAssocID="{D46FEC71-A6A8-4AC4-B09C-21B934F2A892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1DA43A-83E4-4BDD-B73F-F2DFEF4BE7C2}" type="pres">
      <dgm:prSet presAssocID="{A51E4BCA-D434-46B6-B657-E4612C7DB7C8}" presName="comp" presStyleCnt="0"/>
      <dgm:spPr/>
    </dgm:pt>
    <dgm:pt modelId="{9180D4E4-E8B0-4905-A9EC-68628C40C3D3}" type="pres">
      <dgm:prSet presAssocID="{A51E4BCA-D434-46B6-B657-E4612C7DB7C8}" presName="child" presStyleLbl="bgAccFollowNode1" presStyleIdx="1" presStyleCnt="4"/>
      <dgm:spPr/>
      <dgm:t>
        <a:bodyPr/>
        <a:lstStyle/>
        <a:p>
          <a:endParaRPr lang="ru-RU"/>
        </a:p>
      </dgm:t>
    </dgm:pt>
    <dgm:pt modelId="{A17FDF3A-100F-43E5-B1C1-4FB1D5809BF2}" type="pres">
      <dgm:prSet presAssocID="{A51E4BCA-D434-46B6-B657-E4612C7DB7C8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60CA34-C149-4A55-B9FA-C718D4FCAB77}" type="pres">
      <dgm:prSet presAssocID="{D46FEC71-A6A8-4AC4-B09C-21B934F2A892}" presName="negSpace" presStyleCnt="0"/>
      <dgm:spPr/>
    </dgm:pt>
    <dgm:pt modelId="{2A853886-9F2E-41CE-A8C4-D6AA97D56830}" type="pres">
      <dgm:prSet presAssocID="{D46FEC71-A6A8-4AC4-B09C-21B934F2A892}" presName="circle" presStyleLbl="node1" presStyleIdx="0" presStyleCnt="2"/>
      <dgm:spPr/>
      <dgm:t>
        <a:bodyPr/>
        <a:lstStyle/>
        <a:p>
          <a:endParaRPr lang="ru-RU"/>
        </a:p>
      </dgm:t>
    </dgm:pt>
    <dgm:pt modelId="{3C92AF9F-D48E-4B2D-A881-E4DCB6B89585}" type="pres">
      <dgm:prSet presAssocID="{24E7A329-1232-452F-BD76-FBBD2D3BC07A}" presName="transSpace" presStyleCnt="0"/>
      <dgm:spPr/>
    </dgm:pt>
    <dgm:pt modelId="{F86E8C52-D149-419A-B625-F5D22BD16397}" type="pres">
      <dgm:prSet presAssocID="{C61014FE-1EE1-42A6-8AC3-B3A480F9C591}" presName="posSpace" presStyleCnt="0"/>
      <dgm:spPr/>
    </dgm:pt>
    <dgm:pt modelId="{A13552B0-E947-4C8F-B402-DC57A5D70427}" type="pres">
      <dgm:prSet presAssocID="{C61014FE-1EE1-42A6-8AC3-B3A480F9C591}" presName="vertFlow" presStyleCnt="0"/>
      <dgm:spPr/>
    </dgm:pt>
    <dgm:pt modelId="{2BBD521E-F508-4C6E-86CB-C66D5C6489AF}" type="pres">
      <dgm:prSet presAssocID="{C61014FE-1EE1-42A6-8AC3-B3A480F9C591}" presName="topSpace" presStyleCnt="0"/>
      <dgm:spPr/>
    </dgm:pt>
    <dgm:pt modelId="{935E4104-3DBE-4C01-A52E-793DAB3ABBFE}" type="pres">
      <dgm:prSet presAssocID="{C61014FE-1EE1-42A6-8AC3-B3A480F9C591}" presName="firstComp" presStyleCnt="0"/>
      <dgm:spPr/>
    </dgm:pt>
    <dgm:pt modelId="{9F7FE010-277B-4248-95CF-9CCDB57111B3}" type="pres">
      <dgm:prSet presAssocID="{C61014FE-1EE1-42A6-8AC3-B3A480F9C591}" presName="firstChild" presStyleLbl="bgAccFollowNode1" presStyleIdx="2" presStyleCnt="4"/>
      <dgm:spPr/>
      <dgm:t>
        <a:bodyPr/>
        <a:lstStyle/>
        <a:p>
          <a:endParaRPr lang="ru-RU"/>
        </a:p>
      </dgm:t>
    </dgm:pt>
    <dgm:pt modelId="{BB9E84D8-7A76-485E-8F63-29A60969E85C}" type="pres">
      <dgm:prSet presAssocID="{C61014FE-1EE1-42A6-8AC3-B3A480F9C591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6EAE7E-9F26-47B9-921C-1307304EFBDA}" type="pres">
      <dgm:prSet presAssocID="{AEFB4411-274B-435A-88CA-76D5B0CE6F56}" presName="comp" presStyleCnt="0"/>
      <dgm:spPr/>
    </dgm:pt>
    <dgm:pt modelId="{44EA04DA-C801-4198-A7E2-787A816B8211}" type="pres">
      <dgm:prSet presAssocID="{AEFB4411-274B-435A-88CA-76D5B0CE6F56}" presName="child" presStyleLbl="bgAccFollowNode1" presStyleIdx="3" presStyleCnt="4"/>
      <dgm:spPr/>
      <dgm:t>
        <a:bodyPr/>
        <a:lstStyle/>
        <a:p>
          <a:endParaRPr lang="ru-RU"/>
        </a:p>
      </dgm:t>
    </dgm:pt>
    <dgm:pt modelId="{F06559AC-DA69-410A-90D1-CB6CCC8E1524}" type="pres">
      <dgm:prSet presAssocID="{AEFB4411-274B-435A-88CA-76D5B0CE6F56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DE3E56-10C7-4809-9520-DE0234486E2C}" type="pres">
      <dgm:prSet presAssocID="{C61014FE-1EE1-42A6-8AC3-B3A480F9C591}" presName="negSpace" presStyleCnt="0"/>
      <dgm:spPr/>
    </dgm:pt>
    <dgm:pt modelId="{70352F7D-5DE4-4DD6-8680-E30C3F6E6882}" type="pres">
      <dgm:prSet presAssocID="{C61014FE-1EE1-42A6-8AC3-B3A480F9C591}" presName="circle" presStyleLbl="node1" presStyleIdx="1" presStyleCnt="2"/>
      <dgm:spPr/>
      <dgm:t>
        <a:bodyPr/>
        <a:lstStyle/>
        <a:p>
          <a:endParaRPr lang="ru-RU"/>
        </a:p>
      </dgm:t>
    </dgm:pt>
  </dgm:ptLst>
  <dgm:cxnLst>
    <dgm:cxn modelId="{997B86BE-BDC8-4664-B122-B4A3FFA7DB0C}" srcId="{C61014FE-1EE1-42A6-8AC3-B3A480F9C591}" destId="{331991E0-D34F-4E51-8114-D98DBA2BEB04}" srcOrd="0" destOrd="0" parTransId="{4859C3C8-9617-4042-90F3-FB86F9E00FA7}" sibTransId="{F523D223-CAAF-49C1-8F93-202FF319AB83}"/>
    <dgm:cxn modelId="{7EB4BE93-9E3D-4664-9B36-E45138E9DE3B}" type="presOf" srcId="{60761C64-E9F9-485D-AD98-2CAF64D71FA9}" destId="{9A8441F5-32C4-4091-8912-B5F2A658F3DE}" srcOrd="1" destOrd="0" presId="urn:microsoft.com/office/officeart/2005/8/layout/hList9"/>
    <dgm:cxn modelId="{3947CE3E-3FF0-4854-8959-D67F3B05D401}" type="presOf" srcId="{AEFB4411-274B-435A-88CA-76D5B0CE6F56}" destId="{F06559AC-DA69-410A-90D1-CB6CCC8E1524}" srcOrd="1" destOrd="0" presId="urn:microsoft.com/office/officeart/2005/8/layout/hList9"/>
    <dgm:cxn modelId="{0792945D-8ACE-452D-A160-C4960926E5A6}" type="presOf" srcId="{331991E0-D34F-4E51-8114-D98DBA2BEB04}" destId="{9F7FE010-277B-4248-95CF-9CCDB57111B3}" srcOrd="0" destOrd="0" presId="urn:microsoft.com/office/officeart/2005/8/layout/hList9"/>
    <dgm:cxn modelId="{71612824-FF6E-43B5-A2EB-98E3F871478E}" srcId="{05796363-86AF-4D0F-86BB-94F8D4F9417D}" destId="{C61014FE-1EE1-42A6-8AC3-B3A480F9C591}" srcOrd="1" destOrd="0" parTransId="{220F6E98-5B7F-4666-BC81-7D3853BDA8B1}" sibTransId="{CA600343-42AF-48D7-9262-99C49BB52394}"/>
    <dgm:cxn modelId="{625C1942-FB84-4D78-83FB-6BD9D54BD25A}" srcId="{05796363-86AF-4D0F-86BB-94F8D4F9417D}" destId="{D46FEC71-A6A8-4AC4-B09C-21B934F2A892}" srcOrd="0" destOrd="0" parTransId="{EFB3F0D0-EF85-4BB5-8E58-39468C6F803C}" sibTransId="{24E7A329-1232-452F-BD76-FBBD2D3BC07A}"/>
    <dgm:cxn modelId="{7ED084BF-53F6-412E-8998-4BFF039CBA87}" type="presOf" srcId="{331991E0-D34F-4E51-8114-D98DBA2BEB04}" destId="{BB9E84D8-7A76-485E-8F63-29A60969E85C}" srcOrd="1" destOrd="0" presId="urn:microsoft.com/office/officeart/2005/8/layout/hList9"/>
    <dgm:cxn modelId="{D1B9855F-0BBB-4846-99ED-E397BFA9C74C}" srcId="{C61014FE-1EE1-42A6-8AC3-B3A480F9C591}" destId="{AEFB4411-274B-435A-88CA-76D5B0CE6F56}" srcOrd="1" destOrd="0" parTransId="{1D69BED1-4D63-48BB-B83F-F3F377450C46}" sibTransId="{58D49BCE-81B4-4368-874A-468E2762BDC1}"/>
    <dgm:cxn modelId="{564C29EA-813E-4938-82A3-35DCA33951CB}" type="presOf" srcId="{C61014FE-1EE1-42A6-8AC3-B3A480F9C591}" destId="{70352F7D-5DE4-4DD6-8680-E30C3F6E6882}" srcOrd="0" destOrd="0" presId="urn:microsoft.com/office/officeart/2005/8/layout/hList9"/>
    <dgm:cxn modelId="{16EAA4B3-6F0F-4A76-B885-6BBA8C1576A6}" srcId="{D46FEC71-A6A8-4AC4-B09C-21B934F2A892}" destId="{60761C64-E9F9-485D-AD98-2CAF64D71FA9}" srcOrd="0" destOrd="0" parTransId="{6E6FA1F2-6AC0-4D43-A299-0162656783DC}" sibTransId="{988E8F84-4B36-4FBB-B425-BEBBD129B081}"/>
    <dgm:cxn modelId="{0A472FAB-B902-4D2F-A4E8-B87A237F73DA}" type="presOf" srcId="{60761C64-E9F9-485D-AD98-2CAF64D71FA9}" destId="{2C110DEC-00BE-42AB-A172-6C6BE02FB071}" srcOrd="0" destOrd="0" presId="urn:microsoft.com/office/officeart/2005/8/layout/hList9"/>
    <dgm:cxn modelId="{1A24664D-1828-43EE-832B-C32FE2594030}" type="presOf" srcId="{D46FEC71-A6A8-4AC4-B09C-21B934F2A892}" destId="{2A853886-9F2E-41CE-A8C4-D6AA97D56830}" srcOrd="0" destOrd="0" presId="urn:microsoft.com/office/officeart/2005/8/layout/hList9"/>
    <dgm:cxn modelId="{7FBBC4D7-D224-4FFA-9AEB-05731B1FC470}" type="presOf" srcId="{A51E4BCA-D434-46B6-B657-E4612C7DB7C8}" destId="{9180D4E4-E8B0-4905-A9EC-68628C40C3D3}" srcOrd="0" destOrd="0" presId="urn:microsoft.com/office/officeart/2005/8/layout/hList9"/>
    <dgm:cxn modelId="{46CD3C9C-2BB3-4E1E-93E2-E0B11E39B9EB}" type="presOf" srcId="{A51E4BCA-D434-46B6-B657-E4612C7DB7C8}" destId="{A17FDF3A-100F-43E5-B1C1-4FB1D5809BF2}" srcOrd="1" destOrd="0" presId="urn:microsoft.com/office/officeart/2005/8/layout/hList9"/>
    <dgm:cxn modelId="{9381B8F5-433A-402C-B398-B24C0CC89A9E}" srcId="{D46FEC71-A6A8-4AC4-B09C-21B934F2A892}" destId="{A51E4BCA-D434-46B6-B657-E4612C7DB7C8}" srcOrd="1" destOrd="0" parTransId="{9F94010C-4814-4288-8409-1154478BBC8B}" sibTransId="{C847F917-9BE1-427F-A96D-5C1FD9A44205}"/>
    <dgm:cxn modelId="{1771F703-8876-499E-AB31-68D0D5BB9743}" type="presOf" srcId="{AEFB4411-274B-435A-88CA-76D5B0CE6F56}" destId="{44EA04DA-C801-4198-A7E2-787A816B8211}" srcOrd="0" destOrd="0" presId="urn:microsoft.com/office/officeart/2005/8/layout/hList9"/>
    <dgm:cxn modelId="{46F7276F-3DC8-43AD-AD9F-F97144ECD6E6}" type="presOf" srcId="{05796363-86AF-4D0F-86BB-94F8D4F9417D}" destId="{0CE59325-F93D-4E72-ADBA-048CA41E3EFF}" srcOrd="0" destOrd="0" presId="urn:microsoft.com/office/officeart/2005/8/layout/hList9"/>
    <dgm:cxn modelId="{3934816F-DBA9-4AB9-BBC3-AEE9235C75E2}" type="presParOf" srcId="{0CE59325-F93D-4E72-ADBA-048CA41E3EFF}" destId="{A332FAD2-549E-49E3-BF8A-CDC08FF21A49}" srcOrd="0" destOrd="0" presId="urn:microsoft.com/office/officeart/2005/8/layout/hList9"/>
    <dgm:cxn modelId="{54CE0B78-7676-4112-A3E4-CD25CEF1BA30}" type="presParOf" srcId="{0CE59325-F93D-4E72-ADBA-048CA41E3EFF}" destId="{C7985CD3-0A61-4BAD-956D-AFBF86DB46CF}" srcOrd="1" destOrd="0" presId="urn:microsoft.com/office/officeart/2005/8/layout/hList9"/>
    <dgm:cxn modelId="{616A8227-F735-48F4-8D0A-4B25D5FCDABD}" type="presParOf" srcId="{C7985CD3-0A61-4BAD-956D-AFBF86DB46CF}" destId="{3B98EB07-5216-42FB-99F8-4C62054B7CBF}" srcOrd="0" destOrd="0" presId="urn:microsoft.com/office/officeart/2005/8/layout/hList9"/>
    <dgm:cxn modelId="{53C1B84B-028E-48AA-9971-5FD9666D46EC}" type="presParOf" srcId="{C7985CD3-0A61-4BAD-956D-AFBF86DB46CF}" destId="{264797F5-7FA9-40FE-A962-2F5C11A1D98C}" srcOrd="1" destOrd="0" presId="urn:microsoft.com/office/officeart/2005/8/layout/hList9"/>
    <dgm:cxn modelId="{2BB8A025-AFEB-4646-A24B-346BC088678B}" type="presParOf" srcId="{264797F5-7FA9-40FE-A962-2F5C11A1D98C}" destId="{2C110DEC-00BE-42AB-A172-6C6BE02FB071}" srcOrd="0" destOrd="0" presId="urn:microsoft.com/office/officeart/2005/8/layout/hList9"/>
    <dgm:cxn modelId="{F67BD200-7408-4122-8128-8640DF06B9B0}" type="presParOf" srcId="{264797F5-7FA9-40FE-A962-2F5C11A1D98C}" destId="{9A8441F5-32C4-4091-8912-B5F2A658F3DE}" srcOrd="1" destOrd="0" presId="urn:microsoft.com/office/officeart/2005/8/layout/hList9"/>
    <dgm:cxn modelId="{4651F75F-85F5-4243-82B3-A31969348A16}" type="presParOf" srcId="{C7985CD3-0A61-4BAD-956D-AFBF86DB46CF}" destId="{031DA43A-83E4-4BDD-B73F-F2DFEF4BE7C2}" srcOrd="2" destOrd="0" presId="urn:microsoft.com/office/officeart/2005/8/layout/hList9"/>
    <dgm:cxn modelId="{4B78674E-BB82-4021-9F25-56F7192440C2}" type="presParOf" srcId="{031DA43A-83E4-4BDD-B73F-F2DFEF4BE7C2}" destId="{9180D4E4-E8B0-4905-A9EC-68628C40C3D3}" srcOrd="0" destOrd="0" presId="urn:microsoft.com/office/officeart/2005/8/layout/hList9"/>
    <dgm:cxn modelId="{DE2FE692-1444-4282-A75D-64BB54140C32}" type="presParOf" srcId="{031DA43A-83E4-4BDD-B73F-F2DFEF4BE7C2}" destId="{A17FDF3A-100F-43E5-B1C1-4FB1D5809BF2}" srcOrd="1" destOrd="0" presId="urn:microsoft.com/office/officeart/2005/8/layout/hList9"/>
    <dgm:cxn modelId="{425E4AD4-1E9F-412A-BE61-B37751F4C9A8}" type="presParOf" srcId="{0CE59325-F93D-4E72-ADBA-048CA41E3EFF}" destId="{FC60CA34-C149-4A55-B9FA-C718D4FCAB77}" srcOrd="2" destOrd="0" presId="urn:microsoft.com/office/officeart/2005/8/layout/hList9"/>
    <dgm:cxn modelId="{1A9D3376-5812-4E74-AF1E-ED06074C791F}" type="presParOf" srcId="{0CE59325-F93D-4E72-ADBA-048CA41E3EFF}" destId="{2A853886-9F2E-41CE-A8C4-D6AA97D56830}" srcOrd="3" destOrd="0" presId="urn:microsoft.com/office/officeart/2005/8/layout/hList9"/>
    <dgm:cxn modelId="{8DD6FD91-7673-4CB1-8498-6D9A17B55A79}" type="presParOf" srcId="{0CE59325-F93D-4E72-ADBA-048CA41E3EFF}" destId="{3C92AF9F-D48E-4B2D-A881-E4DCB6B89585}" srcOrd="4" destOrd="0" presId="urn:microsoft.com/office/officeart/2005/8/layout/hList9"/>
    <dgm:cxn modelId="{DB559EA9-64FB-40D9-A0A8-4A33E6C66DBA}" type="presParOf" srcId="{0CE59325-F93D-4E72-ADBA-048CA41E3EFF}" destId="{F86E8C52-D149-419A-B625-F5D22BD16397}" srcOrd="5" destOrd="0" presId="urn:microsoft.com/office/officeart/2005/8/layout/hList9"/>
    <dgm:cxn modelId="{1B87B109-423E-4DB3-AEE0-9CD8833B88F5}" type="presParOf" srcId="{0CE59325-F93D-4E72-ADBA-048CA41E3EFF}" destId="{A13552B0-E947-4C8F-B402-DC57A5D70427}" srcOrd="6" destOrd="0" presId="urn:microsoft.com/office/officeart/2005/8/layout/hList9"/>
    <dgm:cxn modelId="{4EB814B1-BFCB-4D5D-B0B6-6BAEE9E61941}" type="presParOf" srcId="{A13552B0-E947-4C8F-B402-DC57A5D70427}" destId="{2BBD521E-F508-4C6E-86CB-C66D5C6489AF}" srcOrd="0" destOrd="0" presId="urn:microsoft.com/office/officeart/2005/8/layout/hList9"/>
    <dgm:cxn modelId="{22BC3C5C-D2E9-4BCD-B54D-DC8B52484C73}" type="presParOf" srcId="{A13552B0-E947-4C8F-B402-DC57A5D70427}" destId="{935E4104-3DBE-4C01-A52E-793DAB3ABBFE}" srcOrd="1" destOrd="0" presId="urn:microsoft.com/office/officeart/2005/8/layout/hList9"/>
    <dgm:cxn modelId="{009C767E-7DEF-4286-B541-742469BD5CCF}" type="presParOf" srcId="{935E4104-3DBE-4C01-A52E-793DAB3ABBFE}" destId="{9F7FE010-277B-4248-95CF-9CCDB57111B3}" srcOrd="0" destOrd="0" presId="urn:microsoft.com/office/officeart/2005/8/layout/hList9"/>
    <dgm:cxn modelId="{9F5DDE74-AC52-4B27-A804-18062E8DAB8D}" type="presParOf" srcId="{935E4104-3DBE-4C01-A52E-793DAB3ABBFE}" destId="{BB9E84D8-7A76-485E-8F63-29A60969E85C}" srcOrd="1" destOrd="0" presId="urn:microsoft.com/office/officeart/2005/8/layout/hList9"/>
    <dgm:cxn modelId="{FCEB602B-EC33-4B69-9619-0AAF79B84E2E}" type="presParOf" srcId="{A13552B0-E947-4C8F-B402-DC57A5D70427}" destId="{CF6EAE7E-9F26-47B9-921C-1307304EFBDA}" srcOrd="2" destOrd="0" presId="urn:microsoft.com/office/officeart/2005/8/layout/hList9"/>
    <dgm:cxn modelId="{462308DD-FCE2-43FC-BCD8-C6598AC473F2}" type="presParOf" srcId="{CF6EAE7E-9F26-47B9-921C-1307304EFBDA}" destId="{44EA04DA-C801-4198-A7E2-787A816B8211}" srcOrd="0" destOrd="0" presId="urn:microsoft.com/office/officeart/2005/8/layout/hList9"/>
    <dgm:cxn modelId="{23691575-DAD2-4A01-8400-C67E0A037513}" type="presParOf" srcId="{CF6EAE7E-9F26-47B9-921C-1307304EFBDA}" destId="{F06559AC-DA69-410A-90D1-CB6CCC8E1524}" srcOrd="1" destOrd="0" presId="urn:microsoft.com/office/officeart/2005/8/layout/hList9"/>
    <dgm:cxn modelId="{6890EF72-E1A4-4FBA-9D9C-266E3C59EAFC}" type="presParOf" srcId="{0CE59325-F93D-4E72-ADBA-048CA41E3EFF}" destId="{06DE3E56-10C7-4809-9520-DE0234486E2C}" srcOrd="7" destOrd="0" presId="urn:microsoft.com/office/officeart/2005/8/layout/hList9"/>
    <dgm:cxn modelId="{7A748E96-2530-4C71-940D-671A5E5B303D}" type="presParOf" srcId="{0CE59325-F93D-4E72-ADBA-048CA41E3EFF}" destId="{70352F7D-5DE4-4DD6-8680-E30C3F6E6882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D83612-560B-4123-8F08-59F3BB1D9885}">
      <dsp:nvSpPr>
        <dsp:cNvPr id="0" name=""/>
        <dsp:cNvSpPr/>
      </dsp:nvSpPr>
      <dsp:spPr>
        <a:xfrm>
          <a:off x="2817" y="0"/>
          <a:ext cx="8710150" cy="2160240"/>
        </a:xfrm>
        <a:prstGeom prst="roundRect">
          <a:avLst>
            <a:gd name="adj" fmla="val 5000"/>
          </a:avLst>
        </a:prstGeom>
        <a:gradFill rotWithShape="1">
          <a:gsLst>
            <a:gs pos="0">
              <a:schemeClr val="accent4">
                <a:tint val="98000"/>
                <a:shade val="25000"/>
                <a:satMod val="250000"/>
              </a:schemeClr>
            </a:gs>
            <a:gs pos="68000">
              <a:schemeClr val="accent4">
                <a:tint val="86000"/>
                <a:satMod val="115000"/>
              </a:schemeClr>
            </a:gs>
            <a:gs pos="100000">
              <a:schemeClr val="accent4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0" tIns="222885" rIns="288925" bIns="0" numCol="1" spcCol="1270" anchor="t" anchorCtr="0">
          <a:noAutofit/>
        </a:bodyPr>
        <a:lstStyle/>
        <a:p>
          <a:pPr lvl="0" algn="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 rot="16200000">
        <a:off x="-11865" y="14683"/>
        <a:ext cx="1771396" cy="1742030"/>
      </dsp:txXfrm>
    </dsp:sp>
    <dsp:sp modelId="{2693A8D4-EF12-43B3-8165-897368FDC5F9}">
      <dsp:nvSpPr>
        <dsp:cNvPr id="0" name=""/>
        <dsp:cNvSpPr/>
      </dsp:nvSpPr>
      <dsp:spPr>
        <a:xfrm>
          <a:off x="1609337" y="0"/>
          <a:ext cx="6489062" cy="2160240"/>
        </a:xfrm>
        <a:prstGeom prst="rect">
          <a:avLst/>
        </a:prstGeom>
        <a:noFill/>
        <a:ln>
          <a:noFill/>
        </a:ln>
        <a:effectLst>
          <a:outerShdw blurRad="57150" dist="38100" dir="5400000" algn="ctr" rotWithShape="0">
            <a:schemeClr val="accent4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chemeClr val="tx1"/>
              </a:solidFill>
            </a:rPr>
            <a:t>Акциз</a:t>
          </a:r>
          <a:r>
            <a:rPr lang="ru-RU" sz="1600" i="1" kern="1200" dirty="0" smtClean="0">
              <a:solidFill>
                <a:schemeClr val="tx1"/>
              </a:solidFill>
            </a:rPr>
            <a:t> – один из видов налога, представляющий не связанный с получением дохода продавцом косвенный налог на продажу определенного вида товаров массового потребления. Акциз включается </a:t>
          </a:r>
          <a:r>
            <a:rPr lang="ru-RU" sz="1600" i="1" kern="1200" smtClean="0">
              <a:solidFill>
                <a:schemeClr val="tx1"/>
              </a:solidFill>
            </a:rPr>
            <a:t>в цену </a:t>
          </a:r>
          <a:r>
            <a:rPr lang="ru-RU" sz="1600" i="1" kern="1200" dirty="0" smtClean="0">
              <a:solidFill>
                <a:schemeClr val="tx1"/>
              </a:solidFill>
            </a:rPr>
            <a:t>товара. Чаще всего акцизным налогом облагаются </a:t>
          </a:r>
          <a:r>
            <a:rPr lang="ru-RU" sz="1600" i="1" kern="1200" dirty="0" err="1" smtClean="0">
              <a:solidFill>
                <a:schemeClr val="tx1"/>
              </a:solidFill>
            </a:rPr>
            <a:t>вино-водочные</a:t>
          </a:r>
          <a:r>
            <a:rPr lang="ru-RU" sz="1600" i="1" kern="1200" dirty="0" smtClean="0">
              <a:solidFill>
                <a:schemeClr val="tx1"/>
              </a:solidFill>
            </a:rPr>
            <a:t> изделия, пиво, табачные изделия, деликатесы, предметы роскоши, автомобили, нефтепродукты.  Плательщиками акциза являются потребители, приобретающие товары, которые облагаются акцизным сбором.</a:t>
          </a:r>
          <a:endParaRPr lang="ru-RU" sz="1600" i="1" kern="1200" dirty="0">
            <a:solidFill>
              <a:schemeClr val="tx1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i="1" kern="1200" dirty="0"/>
        </a:p>
      </dsp:txBody>
      <dsp:txXfrm>
        <a:off x="1609337" y="0"/>
        <a:ext cx="6489062" cy="216024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C110DEC-00BE-42AB-A172-6C6BE02FB071}">
      <dsp:nvSpPr>
        <dsp:cNvPr id="0" name=""/>
        <dsp:cNvSpPr/>
      </dsp:nvSpPr>
      <dsp:spPr>
        <a:xfrm>
          <a:off x="1357210" y="1396268"/>
          <a:ext cx="2541789" cy="1695373"/>
        </a:xfrm>
        <a:prstGeom prst="rect">
          <a:avLst/>
        </a:prstGeom>
        <a:solidFill>
          <a:schemeClr val="accent3"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70256" rIns="270256" bIns="270256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834286,0</a:t>
          </a:r>
          <a:endParaRPr lang="ru-RU" sz="3800" kern="1200" dirty="0"/>
        </a:p>
      </dsp:txBody>
      <dsp:txXfrm>
        <a:off x="1763896" y="1396268"/>
        <a:ext cx="2135102" cy="1695373"/>
      </dsp:txXfrm>
    </dsp:sp>
    <dsp:sp modelId="{9180D4E4-E8B0-4905-A9EC-68628C40C3D3}">
      <dsp:nvSpPr>
        <dsp:cNvPr id="0" name=""/>
        <dsp:cNvSpPr/>
      </dsp:nvSpPr>
      <dsp:spPr>
        <a:xfrm>
          <a:off x="1357210" y="3091642"/>
          <a:ext cx="2541789" cy="1695373"/>
        </a:xfrm>
        <a:prstGeom prst="rect">
          <a:avLst/>
        </a:prstGeom>
        <a:solidFill>
          <a:schemeClr val="accent5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extrusionH="76200">
          <a:extrusionClr>
            <a:schemeClr val="bg1">
              <a:lumMod val="85000"/>
            </a:schemeClr>
          </a:extrusion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70256" rIns="270256" bIns="270256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40690,9</a:t>
          </a:r>
        </a:p>
      </dsp:txBody>
      <dsp:txXfrm>
        <a:off x="1763896" y="3091642"/>
        <a:ext cx="2135102" cy="1695373"/>
      </dsp:txXfrm>
    </dsp:sp>
    <dsp:sp modelId="{2A853886-9F2E-41CE-A8C4-D6AA97D56830}">
      <dsp:nvSpPr>
        <dsp:cNvPr id="0" name=""/>
        <dsp:cNvSpPr/>
      </dsp:nvSpPr>
      <dsp:spPr>
        <a:xfrm>
          <a:off x="1589" y="718458"/>
          <a:ext cx="1694526" cy="16945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/>
            <a:t>2019</a:t>
          </a:r>
          <a:endParaRPr lang="ru-RU" sz="4600" kern="1200" dirty="0"/>
        </a:p>
      </dsp:txBody>
      <dsp:txXfrm>
        <a:off x="1589" y="718458"/>
        <a:ext cx="1694526" cy="1694526"/>
      </dsp:txXfrm>
    </dsp:sp>
    <dsp:sp modelId="{9F7FE010-277B-4248-95CF-9CCDB57111B3}">
      <dsp:nvSpPr>
        <dsp:cNvPr id="0" name=""/>
        <dsp:cNvSpPr/>
      </dsp:nvSpPr>
      <dsp:spPr>
        <a:xfrm>
          <a:off x="5593525" y="1396268"/>
          <a:ext cx="2541789" cy="1695373"/>
        </a:xfrm>
        <a:prstGeom prst="rect">
          <a:avLst/>
        </a:prstGeom>
        <a:solidFill>
          <a:schemeClr val="accent3"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70256" rIns="270256" bIns="270256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822398,5</a:t>
          </a:r>
          <a:endParaRPr lang="ru-RU" sz="3800" kern="1200" dirty="0"/>
        </a:p>
      </dsp:txBody>
      <dsp:txXfrm>
        <a:off x="6000211" y="1396268"/>
        <a:ext cx="2135102" cy="1695373"/>
      </dsp:txXfrm>
    </dsp:sp>
    <dsp:sp modelId="{44EA04DA-C801-4198-A7E2-787A816B8211}">
      <dsp:nvSpPr>
        <dsp:cNvPr id="0" name=""/>
        <dsp:cNvSpPr/>
      </dsp:nvSpPr>
      <dsp:spPr>
        <a:xfrm>
          <a:off x="5593525" y="3091642"/>
          <a:ext cx="2541789" cy="1695373"/>
        </a:xfrm>
        <a:prstGeom prst="rect">
          <a:avLst/>
        </a:prstGeom>
        <a:solidFill>
          <a:schemeClr val="accent5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70256" rIns="270256" bIns="270256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40854,3</a:t>
          </a:r>
          <a:endParaRPr lang="ru-RU" sz="3800" kern="1200" dirty="0"/>
        </a:p>
      </dsp:txBody>
      <dsp:txXfrm>
        <a:off x="6000211" y="3091642"/>
        <a:ext cx="2135102" cy="1695373"/>
      </dsp:txXfrm>
    </dsp:sp>
    <dsp:sp modelId="{70352F7D-5DE4-4DD6-8680-E30C3F6E6882}">
      <dsp:nvSpPr>
        <dsp:cNvPr id="0" name=""/>
        <dsp:cNvSpPr/>
      </dsp:nvSpPr>
      <dsp:spPr>
        <a:xfrm>
          <a:off x="4237904" y="718458"/>
          <a:ext cx="1694526" cy="16945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/>
            <a:t>2020</a:t>
          </a:r>
          <a:endParaRPr lang="ru-RU" sz="4600" kern="1200" dirty="0"/>
        </a:p>
      </dsp:txBody>
      <dsp:txXfrm>
        <a:off x="4237904" y="718458"/>
        <a:ext cx="1694526" cy="1694526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5901675-FE11-4B78-9096-1529E03C71C1}">
      <dsp:nvSpPr>
        <dsp:cNvPr id="0" name=""/>
        <dsp:cNvSpPr/>
      </dsp:nvSpPr>
      <dsp:spPr>
        <a:xfrm>
          <a:off x="0" y="0"/>
          <a:ext cx="7992887" cy="6364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Доля расходов на реализацию муниципальных программ Константиновского района в общем объеме расходов в 2018 году    </a:t>
          </a:r>
          <a:r>
            <a:rPr lang="ru-RU" sz="1600" b="1" kern="1200" dirty="0" smtClean="0"/>
            <a:t>970 289,9 </a:t>
          </a:r>
          <a:endParaRPr lang="ru-RU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0"/>
        <a:ext cx="7992887" cy="636479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605BBCC-BEFE-4367-86EF-44702AF23BA5}">
      <dsp:nvSpPr>
        <dsp:cNvPr id="0" name=""/>
        <dsp:cNvSpPr/>
      </dsp:nvSpPr>
      <dsp:spPr>
        <a:xfrm rot="5400000">
          <a:off x="1250610" y="-72361"/>
          <a:ext cx="1318083" cy="1797319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Фестиваль патриотической песни «Песня в солдатской шинели»</a:t>
          </a:r>
          <a:endParaRPr lang="ru-RU" sz="1500" kern="1200" dirty="0"/>
        </a:p>
      </dsp:txBody>
      <dsp:txXfrm rot="5400000">
        <a:off x="1250610" y="-72361"/>
        <a:ext cx="1318083" cy="1797319"/>
      </dsp:txXfrm>
    </dsp:sp>
    <dsp:sp modelId="{B0D09CF4-C147-4692-9EC6-109AFC553275}">
      <dsp:nvSpPr>
        <dsp:cNvPr id="0" name=""/>
        <dsp:cNvSpPr/>
      </dsp:nvSpPr>
      <dsp:spPr>
        <a:xfrm>
          <a:off x="0" y="2496"/>
          <a:ext cx="1010992" cy="164760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4,0 тыс.руб</a:t>
          </a:r>
          <a:r>
            <a:rPr lang="ru-RU" sz="900" kern="1200" dirty="0" smtClean="0"/>
            <a:t>.</a:t>
          </a:r>
          <a:endParaRPr lang="ru-RU" sz="900" kern="1200" dirty="0"/>
        </a:p>
      </dsp:txBody>
      <dsp:txXfrm>
        <a:off x="0" y="2496"/>
        <a:ext cx="1010992" cy="1647604"/>
      </dsp:txXfrm>
    </dsp:sp>
    <dsp:sp modelId="{441F680C-2972-4B13-A7B2-8782ABF84475}">
      <dsp:nvSpPr>
        <dsp:cNvPr id="0" name=""/>
        <dsp:cNvSpPr/>
      </dsp:nvSpPr>
      <dsp:spPr>
        <a:xfrm rot="5400000">
          <a:off x="1250610" y="1657624"/>
          <a:ext cx="1318083" cy="1797319"/>
        </a:xfrm>
        <a:prstGeom prst="round2SameRect">
          <a:avLst/>
        </a:prstGeom>
        <a:solidFill>
          <a:schemeClr val="accent3">
            <a:tint val="40000"/>
            <a:alpha val="90000"/>
            <a:hueOff val="-966177"/>
            <a:satOff val="-3913"/>
            <a:lumOff val="-324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-966177"/>
              <a:satOff val="-3913"/>
              <a:lumOff val="-32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Районный фестиваль «Донские родники» ко Дню России</a:t>
          </a:r>
          <a:endParaRPr lang="ru-RU" sz="1500" kern="1200" dirty="0"/>
        </a:p>
      </dsp:txBody>
      <dsp:txXfrm rot="5400000">
        <a:off x="1250610" y="1657624"/>
        <a:ext cx="1318083" cy="1797319"/>
      </dsp:txXfrm>
    </dsp:sp>
    <dsp:sp modelId="{B35BADFA-2242-4113-83A5-AFF98649A85A}">
      <dsp:nvSpPr>
        <dsp:cNvPr id="0" name=""/>
        <dsp:cNvSpPr/>
      </dsp:nvSpPr>
      <dsp:spPr>
        <a:xfrm>
          <a:off x="0" y="1732481"/>
          <a:ext cx="1010992" cy="1647604"/>
        </a:xfrm>
        <a:prstGeom prst="roundRect">
          <a:avLst/>
        </a:prstGeom>
        <a:gradFill rotWithShape="0">
          <a:gsLst>
            <a:gs pos="0">
              <a:schemeClr val="accent3">
                <a:hueOff val="-568678"/>
                <a:satOff val="-2344"/>
                <a:lumOff val="-491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-568678"/>
                <a:satOff val="-2344"/>
                <a:lumOff val="-491"/>
                <a:alphaOff val="0"/>
                <a:tint val="86000"/>
                <a:satMod val="115000"/>
              </a:schemeClr>
            </a:gs>
            <a:gs pos="100000">
              <a:schemeClr val="accent3">
                <a:hueOff val="-568678"/>
                <a:satOff val="-2344"/>
                <a:lumOff val="-491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-568678"/>
              <a:satOff val="-2344"/>
              <a:lumOff val="-491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15,9 тыс.руб.</a:t>
          </a:r>
          <a:endParaRPr lang="ru-RU" sz="1400" kern="1200" dirty="0"/>
        </a:p>
      </dsp:txBody>
      <dsp:txXfrm>
        <a:off x="0" y="1732481"/>
        <a:ext cx="1010992" cy="1647604"/>
      </dsp:txXfrm>
    </dsp:sp>
    <dsp:sp modelId="{426D59F8-1978-4B21-B281-093238C0FE46}">
      <dsp:nvSpPr>
        <dsp:cNvPr id="0" name=""/>
        <dsp:cNvSpPr/>
      </dsp:nvSpPr>
      <dsp:spPr>
        <a:xfrm rot="5400000">
          <a:off x="1250610" y="3387609"/>
          <a:ext cx="1318083" cy="1797319"/>
        </a:xfrm>
        <a:prstGeom prst="round2SameRect">
          <a:avLst/>
        </a:prstGeom>
        <a:solidFill>
          <a:schemeClr val="accent3">
            <a:tint val="40000"/>
            <a:alpha val="90000"/>
            <a:hueOff val="-1932354"/>
            <a:satOff val="-7827"/>
            <a:lumOff val="-648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-1932354"/>
              <a:satOff val="-7827"/>
              <a:lumOff val="-64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Фестиваль сладкой жизни</a:t>
          </a:r>
          <a:endParaRPr lang="ru-RU" sz="1500" kern="1200" dirty="0"/>
        </a:p>
      </dsp:txBody>
      <dsp:txXfrm rot="5400000">
        <a:off x="1250610" y="3387609"/>
        <a:ext cx="1318083" cy="1797319"/>
      </dsp:txXfrm>
    </dsp:sp>
    <dsp:sp modelId="{6A1D5DDA-320E-42E4-AFB4-8DC725DBE14A}">
      <dsp:nvSpPr>
        <dsp:cNvPr id="0" name=""/>
        <dsp:cNvSpPr/>
      </dsp:nvSpPr>
      <dsp:spPr>
        <a:xfrm>
          <a:off x="0" y="3462466"/>
          <a:ext cx="1010992" cy="1647604"/>
        </a:xfrm>
        <a:prstGeom prst="roundRect">
          <a:avLst/>
        </a:prstGeom>
        <a:gradFill rotWithShape="0">
          <a:gsLst>
            <a:gs pos="0">
              <a:schemeClr val="accent3">
                <a:hueOff val="-1137357"/>
                <a:satOff val="-4689"/>
                <a:lumOff val="-983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-1137357"/>
                <a:satOff val="-4689"/>
                <a:lumOff val="-983"/>
                <a:alphaOff val="0"/>
                <a:tint val="86000"/>
                <a:satMod val="115000"/>
              </a:schemeClr>
            </a:gs>
            <a:gs pos="100000">
              <a:schemeClr val="accent3">
                <a:hueOff val="-1137357"/>
                <a:satOff val="-4689"/>
                <a:lumOff val="-983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-1137357"/>
              <a:satOff val="-4689"/>
              <a:lumOff val="-983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10,0 тыс.руб</a:t>
          </a:r>
          <a:r>
            <a:rPr lang="ru-RU" sz="800" kern="1200" dirty="0" smtClean="0"/>
            <a:t>.</a:t>
          </a:r>
          <a:endParaRPr lang="ru-RU" sz="800" kern="1200" dirty="0"/>
        </a:p>
      </dsp:txBody>
      <dsp:txXfrm>
        <a:off x="0" y="3462466"/>
        <a:ext cx="1010992" cy="1647604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2666B74-BAC6-48FB-A69E-77EFDF7A56F7}">
      <dsp:nvSpPr>
        <dsp:cNvPr id="0" name=""/>
        <dsp:cNvSpPr/>
      </dsp:nvSpPr>
      <dsp:spPr>
        <a:xfrm rot="5400000">
          <a:off x="1663619" y="-474379"/>
          <a:ext cx="785857" cy="1935575"/>
        </a:xfrm>
        <a:prstGeom prst="round2SameRect">
          <a:avLst/>
        </a:prstGeom>
        <a:solidFill>
          <a:schemeClr val="bg2">
            <a:lumMod val="90000"/>
            <a:alpha val="9000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Тематическая программа «Солдаты державной России» ко Дню защитника Отечества</a:t>
          </a:r>
          <a:endParaRPr lang="ru-RU" sz="1100" kern="1200" dirty="0"/>
        </a:p>
      </dsp:txBody>
      <dsp:txXfrm rot="5400000">
        <a:off x="1663619" y="-474379"/>
        <a:ext cx="785857" cy="1935575"/>
      </dsp:txXfrm>
    </dsp:sp>
    <dsp:sp modelId="{F7F8F642-8586-4E0B-9704-421F74964D04}">
      <dsp:nvSpPr>
        <dsp:cNvPr id="0" name=""/>
        <dsp:cNvSpPr/>
      </dsp:nvSpPr>
      <dsp:spPr>
        <a:xfrm>
          <a:off x="0" y="2246"/>
          <a:ext cx="1088760" cy="982322"/>
        </a:xfrm>
        <a:prstGeom prst="round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20,0 тыс.руб.</a:t>
          </a:r>
          <a:endParaRPr lang="ru-RU" sz="1700" kern="1200" dirty="0"/>
        </a:p>
      </dsp:txBody>
      <dsp:txXfrm>
        <a:off x="0" y="2246"/>
        <a:ext cx="1088760" cy="982322"/>
      </dsp:txXfrm>
    </dsp:sp>
    <dsp:sp modelId="{C2DF84D2-46CE-4315-AC9A-EC068F3D11B9}">
      <dsp:nvSpPr>
        <dsp:cNvPr id="0" name=""/>
        <dsp:cNvSpPr/>
      </dsp:nvSpPr>
      <dsp:spPr>
        <a:xfrm rot="5400000">
          <a:off x="1663619" y="557058"/>
          <a:ext cx="785857" cy="1935575"/>
        </a:xfrm>
        <a:prstGeom prst="round2SameRect">
          <a:avLst/>
        </a:prstGeom>
        <a:solidFill>
          <a:schemeClr val="accent3">
            <a:lumMod val="60000"/>
            <a:lumOff val="40000"/>
            <a:alpha val="9000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Концертная программа ко Дню 8 марта «Букет мелодий»</a:t>
          </a:r>
          <a:endParaRPr lang="ru-RU" sz="1100" kern="1200" dirty="0"/>
        </a:p>
      </dsp:txBody>
      <dsp:txXfrm rot="5400000">
        <a:off x="1663619" y="557058"/>
        <a:ext cx="785857" cy="1935575"/>
      </dsp:txXfrm>
    </dsp:sp>
    <dsp:sp modelId="{C1558259-A118-41DA-B639-5F5874386B47}">
      <dsp:nvSpPr>
        <dsp:cNvPr id="0" name=""/>
        <dsp:cNvSpPr/>
      </dsp:nvSpPr>
      <dsp:spPr>
        <a:xfrm>
          <a:off x="0" y="1033684"/>
          <a:ext cx="1088760" cy="982322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30,0 тыс.руб.</a:t>
          </a:r>
          <a:endParaRPr lang="ru-RU" sz="1700" kern="1200" dirty="0"/>
        </a:p>
      </dsp:txBody>
      <dsp:txXfrm>
        <a:off x="0" y="1033684"/>
        <a:ext cx="1088760" cy="982322"/>
      </dsp:txXfrm>
    </dsp:sp>
    <dsp:sp modelId="{0FA0A811-7BD1-4C63-9842-B69D2F4EB9E0}">
      <dsp:nvSpPr>
        <dsp:cNvPr id="0" name=""/>
        <dsp:cNvSpPr/>
      </dsp:nvSpPr>
      <dsp:spPr>
        <a:xfrm rot="5400000">
          <a:off x="1663619" y="1588496"/>
          <a:ext cx="785857" cy="1935575"/>
        </a:xfrm>
        <a:prstGeom prst="round2SameRect">
          <a:avLst/>
        </a:prstGeom>
        <a:solidFill>
          <a:schemeClr val="tx2">
            <a:lumMod val="40000"/>
            <a:lumOff val="60000"/>
            <a:alpha val="9000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Митинг «Колокол Чернобыля»</a:t>
          </a:r>
          <a:endParaRPr lang="ru-RU" sz="1100" kern="1200" dirty="0"/>
        </a:p>
      </dsp:txBody>
      <dsp:txXfrm rot="5400000">
        <a:off x="1663619" y="1588496"/>
        <a:ext cx="785857" cy="1935575"/>
      </dsp:txXfrm>
    </dsp:sp>
    <dsp:sp modelId="{28FC7E3D-4632-4CC7-8C4F-2DADF80FD840}">
      <dsp:nvSpPr>
        <dsp:cNvPr id="0" name=""/>
        <dsp:cNvSpPr/>
      </dsp:nvSpPr>
      <dsp:spPr>
        <a:xfrm>
          <a:off x="0" y="2065122"/>
          <a:ext cx="1088760" cy="982322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12,7 тыс.руб.</a:t>
          </a:r>
          <a:endParaRPr lang="ru-RU" sz="1700" kern="1200" dirty="0"/>
        </a:p>
      </dsp:txBody>
      <dsp:txXfrm>
        <a:off x="0" y="2065122"/>
        <a:ext cx="1088760" cy="982322"/>
      </dsp:txXfrm>
    </dsp:sp>
    <dsp:sp modelId="{4B27C8F0-9F88-4D19-94DE-988747E374A0}">
      <dsp:nvSpPr>
        <dsp:cNvPr id="0" name=""/>
        <dsp:cNvSpPr/>
      </dsp:nvSpPr>
      <dsp:spPr>
        <a:xfrm rot="5400000">
          <a:off x="1663619" y="2619934"/>
          <a:ext cx="785857" cy="1935575"/>
        </a:xfrm>
        <a:prstGeom prst="round2Same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Районный фестиваль хореографии «Грация – 2017»</a:t>
          </a:r>
          <a:endParaRPr lang="ru-RU" sz="1100" kern="1200" dirty="0"/>
        </a:p>
      </dsp:txBody>
      <dsp:txXfrm rot="5400000">
        <a:off x="1663619" y="2619934"/>
        <a:ext cx="785857" cy="1935575"/>
      </dsp:txXfrm>
    </dsp:sp>
    <dsp:sp modelId="{470122CE-4ADC-4BBD-9F23-938B7946A2A2}">
      <dsp:nvSpPr>
        <dsp:cNvPr id="0" name=""/>
        <dsp:cNvSpPr/>
      </dsp:nvSpPr>
      <dsp:spPr>
        <a:xfrm>
          <a:off x="0" y="3096561"/>
          <a:ext cx="1088760" cy="982322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12,3 тыс.руб.</a:t>
          </a:r>
          <a:endParaRPr lang="ru-RU" sz="1700" kern="1200" dirty="0"/>
        </a:p>
      </dsp:txBody>
      <dsp:txXfrm>
        <a:off x="0" y="3096561"/>
        <a:ext cx="1088760" cy="982322"/>
      </dsp:txXfrm>
    </dsp:sp>
    <dsp:sp modelId="{5EC4AC27-69A7-40F9-9503-19A07FF35F78}">
      <dsp:nvSpPr>
        <dsp:cNvPr id="0" name=""/>
        <dsp:cNvSpPr/>
      </dsp:nvSpPr>
      <dsp:spPr>
        <a:xfrm rot="5400000">
          <a:off x="1663619" y="3651372"/>
          <a:ext cx="785857" cy="1935575"/>
        </a:xfrm>
        <a:prstGeom prst="round2SameRect">
          <a:avLst/>
        </a:prstGeom>
        <a:solidFill>
          <a:schemeClr val="accent5">
            <a:lumMod val="60000"/>
            <a:lumOff val="40000"/>
            <a:alpha val="90000"/>
          </a:schemeClr>
        </a:solidFill>
        <a:ln w="254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Встреча ветеранов ВОВ «В кругу боевых друзей»</a:t>
          </a:r>
          <a:endParaRPr lang="ru-RU" sz="1100" kern="1200" dirty="0"/>
        </a:p>
      </dsp:txBody>
      <dsp:txXfrm rot="5400000">
        <a:off x="1663619" y="3651372"/>
        <a:ext cx="785857" cy="1935575"/>
      </dsp:txXfrm>
    </dsp:sp>
    <dsp:sp modelId="{00F96E50-F615-478F-AD51-1BDBC3698A2D}">
      <dsp:nvSpPr>
        <dsp:cNvPr id="0" name=""/>
        <dsp:cNvSpPr/>
      </dsp:nvSpPr>
      <dsp:spPr>
        <a:xfrm>
          <a:off x="0" y="4127999"/>
          <a:ext cx="1088760" cy="982322"/>
        </a:xfrm>
        <a:prstGeom prst="roundRect">
          <a:avLst/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10,0 тыс.руб.</a:t>
          </a:r>
          <a:endParaRPr lang="ru-RU" sz="1700" kern="1200" dirty="0"/>
        </a:p>
      </dsp:txBody>
      <dsp:txXfrm>
        <a:off x="0" y="4127999"/>
        <a:ext cx="1088760" cy="982322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66271DF-14B0-4204-95FB-A93030E9C5C9}">
      <dsp:nvSpPr>
        <dsp:cNvPr id="0" name=""/>
        <dsp:cNvSpPr/>
      </dsp:nvSpPr>
      <dsp:spPr>
        <a:xfrm rot="5400000">
          <a:off x="765205" y="417467"/>
          <a:ext cx="1995099" cy="1659064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ctr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Фестиваль детского творчества «Казачок»</a:t>
          </a:r>
          <a:endParaRPr lang="ru-RU" sz="1900" kern="1200" dirty="0"/>
        </a:p>
      </dsp:txBody>
      <dsp:txXfrm rot="5400000">
        <a:off x="765205" y="417467"/>
        <a:ext cx="1995099" cy="1659064"/>
      </dsp:txXfrm>
    </dsp:sp>
    <dsp:sp modelId="{6BC0BD39-BE2F-492B-A468-8C605A2C9025}">
      <dsp:nvSpPr>
        <dsp:cNvPr id="0" name=""/>
        <dsp:cNvSpPr/>
      </dsp:nvSpPr>
      <dsp:spPr>
        <a:xfrm>
          <a:off x="0" y="62"/>
          <a:ext cx="933223" cy="2493874"/>
        </a:xfrm>
        <a:prstGeom prst="roundRect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11,4 тыс.руб.</a:t>
          </a:r>
          <a:endParaRPr lang="ru-RU" sz="1500" kern="1200" dirty="0"/>
        </a:p>
      </dsp:txBody>
      <dsp:txXfrm>
        <a:off x="0" y="62"/>
        <a:ext cx="933223" cy="2493874"/>
      </dsp:txXfrm>
    </dsp:sp>
    <dsp:sp modelId="{7688F8A9-7EC4-4C8A-9D5A-16CF07EC0DEE}">
      <dsp:nvSpPr>
        <dsp:cNvPr id="0" name=""/>
        <dsp:cNvSpPr/>
      </dsp:nvSpPr>
      <dsp:spPr>
        <a:xfrm rot="5400000">
          <a:off x="765205" y="3036036"/>
          <a:ext cx="1995099" cy="1659064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ctr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Районный фестиваль «Народов Дона - дружная семья»</a:t>
          </a:r>
          <a:endParaRPr lang="ru-RU" sz="1900" kern="1200" dirty="0"/>
        </a:p>
      </dsp:txBody>
      <dsp:txXfrm rot="5400000">
        <a:off x="765205" y="3036036"/>
        <a:ext cx="1995099" cy="1659064"/>
      </dsp:txXfrm>
    </dsp:sp>
    <dsp:sp modelId="{55F6CC8D-87FC-468F-9B6B-C24BDDB52F56}">
      <dsp:nvSpPr>
        <dsp:cNvPr id="0" name=""/>
        <dsp:cNvSpPr/>
      </dsp:nvSpPr>
      <dsp:spPr>
        <a:xfrm>
          <a:off x="0" y="2618630"/>
          <a:ext cx="933223" cy="2493874"/>
        </a:xfrm>
        <a:prstGeom prst="roundRect">
          <a:avLst/>
        </a:prstGeom>
        <a:solidFill>
          <a:schemeClr val="accent6">
            <a:shade val="50000"/>
            <a:hueOff val="282300"/>
            <a:satOff val="-8276"/>
            <a:lumOff val="424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10,0 тыс.руб.</a:t>
          </a:r>
          <a:endParaRPr lang="ru-RU" sz="1500" kern="1200" dirty="0"/>
        </a:p>
      </dsp:txBody>
      <dsp:txXfrm>
        <a:off x="0" y="2618630"/>
        <a:ext cx="933223" cy="249387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F956843-DA3F-4691-B531-56FC1B021763}">
      <dsp:nvSpPr>
        <dsp:cNvPr id="0" name=""/>
        <dsp:cNvSpPr/>
      </dsp:nvSpPr>
      <dsp:spPr>
        <a:xfrm rot="5400000">
          <a:off x="-238868" y="239242"/>
          <a:ext cx="1592456" cy="11147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 rot="5400000">
        <a:off x="-238868" y="239242"/>
        <a:ext cx="1592456" cy="1114719"/>
      </dsp:txXfrm>
    </dsp:sp>
    <dsp:sp modelId="{13324984-793D-4551-BED7-8ABB49F3E5CD}">
      <dsp:nvSpPr>
        <dsp:cNvPr id="0" name=""/>
        <dsp:cNvSpPr/>
      </dsp:nvSpPr>
      <dsp:spPr>
        <a:xfrm rot="5400000">
          <a:off x="4154611" y="-3039517"/>
          <a:ext cx="1035096" cy="71148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Исходные данные на 2018 и 2019 годы –утвержденные ассигнования в Решении Собрания депутатов Константиновского района от 27.12.2016 № 109 «О бюджете Константиновского района на 2017 год и на плановый период 2018 и 2019 годов», на 2020 год - бюджетные ассигнования 2019, установленные эти решением</a:t>
          </a:r>
          <a:endParaRPr lang="ru-RU" sz="1300" kern="1200" dirty="0"/>
        </a:p>
      </dsp:txBody>
      <dsp:txXfrm rot="5400000">
        <a:off x="4154611" y="-3039517"/>
        <a:ext cx="1035096" cy="7114880"/>
      </dsp:txXfrm>
    </dsp:sp>
    <dsp:sp modelId="{47AE848C-2194-4E1F-899E-47FD863D59A1}">
      <dsp:nvSpPr>
        <dsp:cNvPr id="0" name=""/>
        <dsp:cNvSpPr/>
      </dsp:nvSpPr>
      <dsp:spPr>
        <a:xfrm rot="5400000">
          <a:off x="-238868" y="1637358"/>
          <a:ext cx="1592456" cy="11147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 rot="5400000">
        <a:off x="-238868" y="1637358"/>
        <a:ext cx="1592456" cy="1114719"/>
      </dsp:txXfrm>
    </dsp:sp>
    <dsp:sp modelId="{FE871FA3-F2B8-4473-A28C-663FE0C5D8AA}">
      <dsp:nvSpPr>
        <dsp:cNvPr id="0" name=""/>
        <dsp:cNvSpPr/>
      </dsp:nvSpPr>
      <dsp:spPr>
        <a:xfrm rot="5400000">
          <a:off x="4154611" y="-1641401"/>
          <a:ext cx="1035096" cy="71148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Увеличение расходов на уплату налога на имущество организаций в отношении движимого имущества в связи с вступлением в силу с 1 января 2018 года изменений, внесенных в налоговое законодательство</a:t>
          </a:r>
          <a:endParaRPr lang="ru-RU" sz="1300" kern="1200" dirty="0"/>
        </a:p>
      </dsp:txBody>
      <dsp:txXfrm rot="5400000">
        <a:off x="4154611" y="-1641401"/>
        <a:ext cx="1035096" cy="7114880"/>
      </dsp:txXfrm>
    </dsp:sp>
    <dsp:sp modelId="{A57C6604-908F-4A9F-87B1-82017B9441A7}">
      <dsp:nvSpPr>
        <dsp:cNvPr id="0" name=""/>
        <dsp:cNvSpPr/>
      </dsp:nvSpPr>
      <dsp:spPr>
        <a:xfrm rot="5400000">
          <a:off x="-238868" y="3035474"/>
          <a:ext cx="1592456" cy="11147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 rot="5400000">
        <a:off x="-238868" y="3035474"/>
        <a:ext cx="1592456" cy="1114719"/>
      </dsp:txXfrm>
    </dsp:sp>
    <dsp:sp modelId="{B1F1D0B8-C1BA-4700-93F0-EF12E18F8382}">
      <dsp:nvSpPr>
        <dsp:cNvPr id="0" name=""/>
        <dsp:cNvSpPr/>
      </dsp:nvSpPr>
      <dsp:spPr>
        <a:xfrm rot="5400000">
          <a:off x="4154611" y="-243285"/>
          <a:ext cx="1035096" cy="71148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Дополнительные средства: на ежегодное повышение оплаты труда работников государственных и муниципальных учреждений с 1 января 2018 года - на 4,0 процента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 на повышение минимального размера оплаты труда с 1 января 2018 года до 9 489 рублей</a:t>
          </a:r>
          <a:endParaRPr lang="ru-RU" sz="1300" kern="1200" dirty="0"/>
        </a:p>
      </dsp:txBody>
      <dsp:txXfrm rot="5400000">
        <a:off x="4154611" y="-243285"/>
        <a:ext cx="1035096" cy="711488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2D3AC3C-C55B-454B-8B82-0917D083F025}">
      <dsp:nvSpPr>
        <dsp:cNvPr id="0" name=""/>
        <dsp:cNvSpPr/>
      </dsp:nvSpPr>
      <dsp:spPr>
        <a:xfrm>
          <a:off x="0" y="0"/>
          <a:ext cx="7848871" cy="63647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Меры социальной поддержки детей-сирот и детей, оставшихся без попечения родителей-17 490,5 тыс.рублей</a:t>
          </a:r>
          <a:endParaRPr lang="ru-RU" sz="1400" kern="1200" dirty="0"/>
        </a:p>
      </dsp:txBody>
      <dsp:txXfrm>
        <a:off x="0" y="0"/>
        <a:ext cx="7848871" cy="63647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52AD05-E2DD-4D6F-9AD5-62732FBD7322}">
      <dsp:nvSpPr>
        <dsp:cNvPr id="0" name=""/>
        <dsp:cNvSpPr/>
      </dsp:nvSpPr>
      <dsp:spPr>
        <a:xfrm>
          <a:off x="0" y="1487"/>
          <a:ext cx="7848871" cy="4305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Организация и обеспечение отдыха и оздоровления детей- 4 769,3 тыс.рублей</a:t>
          </a:r>
          <a:endParaRPr lang="ru-RU" sz="1400" kern="1200" dirty="0"/>
        </a:p>
      </dsp:txBody>
      <dsp:txXfrm>
        <a:off x="0" y="1487"/>
        <a:ext cx="7848871" cy="43056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52AD05-E2DD-4D6F-9AD5-62732FBD7322}">
      <dsp:nvSpPr>
        <dsp:cNvPr id="0" name=""/>
        <dsp:cNvSpPr/>
      </dsp:nvSpPr>
      <dsp:spPr>
        <a:xfrm>
          <a:off x="0" y="0"/>
          <a:ext cx="7848871" cy="63647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Меры социальной поддержки детей первого-второго года жизни из малоимущих семей- 4 625,8 тыс.рублей</a:t>
          </a:r>
          <a:endParaRPr lang="ru-RU" sz="1400" kern="1200" dirty="0"/>
        </a:p>
      </dsp:txBody>
      <dsp:txXfrm>
        <a:off x="0" y="0"/>
        <a:ext cx="7848871" cy="63647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52AD05-E2DD-4D6F-9AD5-62732FBD7322}">
      <dsp:nvSpPr>
        <dsp:cNvPr id="0" name=""/>
        <dsp:cNvSpPr/>
      </dsp:nvSpPr>
      <dsp:spPr>
        <a:xfrm>
          <a:off x="0" y="1487"/>
          <a:ext cx="7848871" cy="4305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Предоставление жилых помещений детям-сиротам- 10 110,0 тыс.рублей</a:t>
          </a:r>
          <a:endParaRPr lang="ru-RU" sz="1400" kern="1200" dirty="0"/>
        </a:p>
      </dsp:txBody>
      <dsp:txXfrm>
        <a:off x="0" y="1487"/>
        <a:ext cx="7848871" cy="43056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52AD05-E2DD-4D6F-9AD5-62732FBD7322}">
      <dsp:nvSpPr>
        <dsp:cNvPr id="0" name=""/>
        <dsp:cNvSpPr/>
      </dsp:nvSpPr>
      <dsp:spPr>
        <a:xfrm>
          <a:off x="0" y="1487"/>
          <a:ext cx="7848871" cy="4305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Выплата пособия на ребенка- 18 249,5 тыс.рублей</a:t>
          </a:r>
          <a:endParaRPr lang="ru-RU" sz="1400" kern="1200" dirty="0"/>
        </a:p>
      </dsp:txBody>
      <dsp:txXfrm>
        <a:off x="0" y="1487"/>
        <a:ext cx="7848871" cy="43056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52AD05-E2DD-4D6F-9AD5-62732FBD7322}">
      <dsp:nvSpPr>
        <dsp:cNvPr id="0" name=""/>
        <dsp:cNvSpPr/>
      </dsp:nvSpPr>
      <dsp:spPr>
        <a:xfrm>
          <a:off x="0" y="427"/>
          <a:ext cx="7848871" cy="4316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Выплата государственных пособий лицам на случай временной нетрудоспособности и в связи с материнством- 13 818,4 тыс.рублей</a:t>
          </a:r>
          <a:endParaRPr lang="ru-RU" sz="1400" kern="1200" dirty="0"/>
        </a:p>
      </dsp:txBody>
      <dsp:txXfrm>
        <a:off x="0" y="427"/>
        <a:ext cx="7848871" cy="43162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C110DEC-00BE-42AB-A172-6C6BE02FB071}">
      <dsp:nvSpPr>
        <dsp:cNvPr id="0" name=""/>
        <dsp:cNvSpPr/>
      </dsp:nvSpPr>
      <dsp:spPr>
        <a:xfrm>
          <a:off x="1357210" y="1396268"/>
          <a:ext cx="2541789" cy="1695373"/>
        </a:xfrm>
        <a:prstGeom prst="rect">
          <a:avLst/>
        </a:prstGeom>
        <a:solidFill>
          <a:schemeClr val="accent3"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6032" rIns="256032" bIns="256032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1264614,6</a:t>
          </a:r>
          <a:endParaRPr lang="ru-RU" sz="3600" kern="1200" dirty="0"/>
        </a:p>
      </dsp:txBody>
      <dsp:txXfrm>
        <a:off x="1763896" y="1396268"/>
        <a:ext cx="2135102" cy="1695373"/>
      </dsp:txXfrm>
    </dsp:sp>
    <dsp:sp modelId="{9180D4E4-E8B0-4905-A9EC-68628C40C3D3}">
      <dsp:nvSpPr>
        <dsp:cNvPr id="0" name=""/>
        <dsp:cNvSpPr/>
      </dsp:nvSpPr>
      <dsp:spPr>
        <a:xfrm>
          <a:off x="1357210" y="3091642"/>
          <a:ext cx="2541789" cy="1695373"/>
        </a:xfrm>
        <a:prstGeom prst="rect">
          <a:avLst/>
        </a:prstGeom>
        <a:solidFill>
          <a:schemeClr val="accent5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34696" rIns="234696" bIns="234696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46517,2</a:t>
          </a:r>
        </a:p>
      </dsp:txBody>
      <dsp:txXfrm>
        <a:off x="1763896" y="3091642"/>
        <a:ext cx="2135102" cy="1695373"/>
      </dsp:txXfrm>
    </dsp:sp>
    <dsp:sp modelId="{2A853886-9F2E-41CE-A8C4-D6AA97D56830}">
      <dsp:nvSpPr>
        <dsp:cNvPr id="0" name=""/>
        <dsp:cNvSpPr/>
      </dsp:nvSpPr>
      <dsp:spPr>
        <a:xfrm>
          <a:off x="1589" y="718458"/>
          <a:ext cx="1694526" cy="16945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/>
            <a:t>2017*</a:t>
          </a:r>
          <a:endParaRPr lang="ru-RU" sz="4200" kern="1200" dirty="0"/>
        </a:p>
      </dsp:txBody>
      <dsp:txXfrm>
        <a:off x="1589" y="718458"/>
        <a:ext cx="1694526" cy="1694526"/>
      </dsp:txXfrm>
    </dsp:sp>
    <dsp:sp modelId="{9F7FE010-277B-4248-95CF-9CCDB57111B3}">
      <dsp:nvSpPr>
        <dsp:cNvPr id="0" name=""/>
        <dsp:cNvSpPr/>
      </dsp:nvSpPr>
      <dsp:spPr>
        <a:xfrm>
          <a:off x="5593525" y="1396268"/>
          <a:ext cx="2541789" cy="1695373"/>
        </a:xfrm>
        <a:prstGeom prst="rect">
          <a:avLst/>
        </a:prstGeom>
        <a:solidFill>
          <a:schemeClr val="accent3"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6032" rIns="256032" bIns="256032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970289,9</a:t>
          </a:r>
          <a:endParaRPr lang="ru-RU" sz="3600" kern="1200" dirty="0"/>
        </a:p>
      </dsp:txBody>
      <dsp:txXfrm>
        <a:off x="6000211" y="1396268"/>
        <a:ext cx="2135102" cy="1695373"/>
      </dsp:txXfrm>
    </dsp:sp>
    <dsp:sp modelId="{44EA04DA-C801-4198-A7E2-787A816B8211}">
      <dsp:nvSpPr>
        <dsp:cNvPr id="0" name=""/>
        <dsp:cNvSpPr/>
      </dsp:nvSpPr>
      <dsp:spPr>
        <a:xfrm>
          <a:off x="5593525" y="3091642"/>
          <a:ext cx="2541789" cy="1695373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6032" rIns="256032" bIns="256032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42314,4</a:t>
          </a:r>
          <a:endParaRPr lang="ru-RU" sz="3600" kern="1200" dirty="0"/>
        </a:p>
      </dsp:txBody>
      <dsp:txXfrm>
        <a:off x="6000211" y="3091642"/>
        <a:ext cx="2135102" cy="1695373"/>
      </dsp:txXfrm>
    </dsp:sp>
    <dsp:sp modelId="{70352F7D-5DE4-4DD6-8680-E30C3F6E6882}">
      <dsp:nvSpPr>
        <dsp:cNvPr id="0" name=""/>
        <dsp:cNvSpPr/>
      </dsp:nvSpPr>
      <dsp:spPr>
        <a:xfrm>
          <a:off x="4237904" y="718458"/>
          <a:ext cx="1694526" cy="16945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/>
            <a:t>2018</a:t>
          </a:r>
          <a:endParaRPr lang="ru-RU" sz="4200" kern="1200" dirty="0"/>
        </a:p>
      </dsp:txBody>
      <dsp:txXfrm>
        <a:off x="4237904" y="718458"/>
        <a:ext cx="1694526" cy="16945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82FDE6-0DF6-4CD9-B28A-5F71DA3BF29D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0F022-D392-4B3A-8B89-EE4D245F71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9B2DF9-A077-46EE-BB35-4524B0A57AD1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143000" y="731838"/>
            <a:ext cx="7162800" cy="47831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74535-020E-4FF6-B531-0FE3D315FF43}" type="datetimeFigureOut">
              <a:rPr lang="ru-RU"/>
              <a:pPr>
                <a:defRPr/>
              </a:pPr>
              <a:t>26.02.2018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F44F1-53BC-4C8D-B56C-238C79D4A0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26.02.2018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4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5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oleObject" Target="../embeddings/_____Microsoft_Office_Excel_97-20037.xls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8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18" Type="http://schemas.openxmlformats.org/officeDocument/2006/relationships/diagramLayout" Target="../diagrams/layout6.xml"/><Relationship Id="rId26" Type="http://schemas.microsoft.com/office/2007/relationships/diagramDrawing" Target="../diagrams/drawing7.xml"/><Relationship Id="rId3" Type="http://schemas.openxmlformats.org/officeDocument/2006/relationships/diagramLayout" Target="../diagrams/layout3.xml"/><Relationship Id="rId21" Type="http://schemas.microsoft.com/office/2007/relationships/diagramDrawing" Target="../diagrams/drawing6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17" Type="http://schemas.openxmlformats.org/officeDocument/2006/relationships/diagramData" Target="../diagrams/data6.xml"/><Relationship Id="rId25" Type="http://schemas.openxmlformats.org/officeDocument/2006/relationships/diagramColors" Target="../diagrams/colors7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20" Type="http://schemas.openxmlformats.org/officeDocument/2006/relationships/diagramColors" Target="../diagrams/colors6.xml"/><Relationship Id="rId29" Type="http://schemas.openxmlformats.org/officeDocument/2006/relationships/diagramQuickStyle" Target="../diagrams/quickStyle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24" Type="http://schemas.openxmlformats.org/officeDocument/2006/relationships/diagramQuickStyle" Target="../diagrams/quickStyle7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23" Type="http://schemas.openxmlformats.org/officeDocument/2006/relationships/diagramLayout" Target="../diagrams/layout7.xml"/><Relationship Id="rId28" Type="http://schemas.openxmlformats.org/officeDocument/2006/relationships/diagramLayout" Target="../diagrams/layout8.xml"/><Relationship Id="rId10" Type="http://schemas.openxmlformats.org/officeDocument/2006/relationships/diagramColors" Target="../diagrams/colors4.xml"/><Relationship Id="rId19" Type="http://schemas.openxmlformats.org/officeDocument/2006/relationships/diagramQuickStyle" Target="../diagrams/quickStyle6.xml"/><Relationship Id="rId31" Type="http://schemas.microsoft.com/office/2007/relationships/diagramDrawing" Target="../diagrams/drawing8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Relationship Id="rId22" Type="http://schemas.openxmlformats.org/officeDocument/2006/relationships/diagramData" Target="../diagrams/data7.xml"/><Relationship Id="rId27" Type="http://schemas.openxmlformats.org/officeDocument/2006/relationships/diagramData" Target="../diagrams/data8.xml"/><Relationship Id="rId30" Type="http://schemas.openxmlformats.org/officeDocument/2006/relationships/diagramColors" Target="../diagrams/colors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9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0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_____Microsoft_Office_Excel_97-200311.xls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2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_____Microsoft_Office_Excel_97-200313.xls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4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_____Microsoft_Office_Excel_97-200315.xls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13" Type="http://schemas.openxmlformats.org/officeDocument/2006/relationships/diagramLayout" Target="../diagrams/layout14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12" Type="http://schemas.openxmlformats.org/officeDocument/2006/relationships/diagramData" Target="../diagrams/data14.xml"/><Relationship Id="rId2" Type="http://schemas.openxmlformats.org/officeDocument/2006/relationships/diagramData" Target="../diagrams/data12.xml"/><Relationship Id="rId16" Type="http://schemas.microsoft.com/office/2007/relationships/diagramDrawing" Target="../diagrams/drawing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5" Type="http://schemas.openxmlformats.org/officeDocument/2006/relationships/diagramColors" Target="../diagrams/colors14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Relationship Id="rId14" Type="http://schemas.openxmlformats.org/officeDocument/2006/relationships/diagramQuickStyle" Target="../diagrams/quickStyle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_____Microsoft_Office_Excel_97-200316.xls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_____Microsoft_Office_Excel_97-200317.xls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8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556792"/>
            <a:ext cx="712879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БЮДЖЕТ </a:t>
            </a:r>
            <a:endParaRPr lang="ru-RU" sz="6000" b="1" dirty="0" smtClean="0">
              <a:ln w="12700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ДЛЯ </a:t>
            </a:r>
            <a:r>
              <a:rPr lang="ru-RU" sz="60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ГРАЖДАН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28" y="4221089"/>
            <a:ext cx="8352160" cy="2232100"/>
          </a:xfrm>
          <a:prstGeom prst="round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32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Проект бюджета Константиновского района на 2018 год и на плановый </a:t>
            </a:r>
            <a:endParaRPr lang="en-US" sz="3200" b="1" dirty="0" smtClean="0">
              <a:ln w="12700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32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период 2019 и 2020 годов</a:t>
            </a:r>
            <a:endParaRPr lang="ru-RU" sz="3200" b="1" dirty="0">
              <a:ln w="12700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42925" y="974725"/>
            <a:ext cx="1941513" cy="9017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 algn="ctr">
              <a:buNone/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  </a:t>
            </a:r>
          </a:p>
          <a:p>
            <a:pPr marL="0" indent="0" algn="ctr">
              <a:buNone/>
              <a:defRPr/>
            </a:pPr>
            <a:r>
              <a:rPr lang="ru-RU" sz="1400" b="1" dirty="0" smtClean="0"/>
              <a:t>796 691,7 </a:t>
            </a:r>
            <a:endParaRPr lang="ru-RU" sz="1400" b="1" dirty="0" smtClean="0">
              <a:solidFill>
                <a:srgbClr val="404040"/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971550" y="2092325"/>
            <a:ext cx="3670300" cy="5715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ru-RU" sz="1400" dirty="0">
                <a:solidFill>
                  <a:schemeClr val="tx1"/>
                </a:solidFill>
                <a:latin typeface="Arial" charset="0"/>
              </a:rPr>
              <a:t>Налог на доходы физических лиц 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ru-RU" sz="1600" dirty="0" smtClean="0"/>
              <a:t>58 514,8                                              61 143,0</a:t>
            </a:r>
            <a:endParaRPr lang="ru-RU" sz="17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971550" y="2798763"/>
            <a:ext cx="3670300" cy="5715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92500" lnSpcReduction="20000"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ru-RU" sz="1400" dirty="0">
                <a:solidFill>
                  <a:schemeClr val="tx1"/>
                </a:solidFill>
                <a:latin typeface="Arial" charset="0"/>
              </a:rPr>
              <a:t>Налоги на совокупный доход 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1600" dirty="0" smtClean="0"/>
              <a:t>18 006,3</a:t>
            </a:r>
            <a:r>
              <a:rPr lang="ru-RU" sz="1700" dirty="0" smtClean="0">
                <a:solidFill>
                  <a:schemeClr val="tx1"/>
                </a:solidFill>
                <a:latin typeface="Arial" charset="0"/>
              </a:rPr>
              <a:t>		                </a:t>
            </a:r>
            <a:r>
              <a:rPr lang="ru-RU" sz="1600" dirty="0" smtClean="0"/>
              <a:t>18 338,0</a:t>
            </a:r>
          </a:p>
        </p:txBody>
      </p:sp>
      <p:sp>
        <p:nvSpPr>
          <p:cNvPr id="24580" name="Text Box 18"/>
          <p:cNvSpPr txBox="1">
            <a:spLocks noChangeArrowheads="1"/>
          </p:cNvSpPr>
          <p:nvPr/>
        </p:nvSpPr>
        <p:spPr bwMode="auto">
          <a:xfrm>
            <a:off x="971550" y="333375"/>
            <a:ext cx="72723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/>
              <a:t>Основные параметры бюджета Константиновского района 						(тыс. рублей</a:t>
            </a:r>
            <a:endParaRPr lang="ru-RU" b="1" dirty="0"/>
          </a:p>
        </p:txBody>
      </p:sp>
      <p:sp>
        <p:nvSpPr>
          <p:cNvPr id="2" name="Объект 2"/>
          <p:cNvSpPr>
            <a:spLocks noGrp="1"/>
          </p:cNvSpPr>
          <p:nvPr>
            <p:ph idx="4294967295"/>
          </p:nvPr>
        </p:nvSpPr>
        <p:spPr>
          <a:xfrm>
            <a:off x="2700338" y="974725"/>
            <a:ext cx="1941512" cy="9017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 algn="ctr" eaLnBrk="1" hangingPunct="1">
              <a:buFont typeface="Georgia" pitchFamily="18" charset="0"/>
              <a:buNone/>
              <a:defRPr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2020 г</a:t>
            </a:r>
          </a:p>
          <a:p>
            <a:pPr marL="0" indent="0" algn="ctr">
              <a:buNone/>
              <a:defRPr/>
            </a:pPr>
            <a:r>
              <a:rPr lang="ru-RU" sz="1400" b="1" dirty="0" smtClean="0"/>
              <a:t>771 963,7</a:t>
            </a:r>
            <a:endParaRPr lang="ru-RU" dirty="0" smtClean="0">
              <a:solidFill>
                <a:srgbClr val="404040"/>
              </a:solidFill>
            </a:endParaRPr>
          </a:p>
        </p:txBody>
      </p:sp>
      <p:sp>
        <p:nvSpPr>
          <p:cNvPr id="24582" name="WordArt 20"/>
          <p:cNvSpPr>
            <a:spLocks noChangeArrowheads="1" noChangeShapeType="1" noTextEdit="1"/>
          </p:cNvSpPr>
          <p:nvPr/>
        </p:nvSpPr>
        <p:spPr bwMode="auto">
          <a:xfrm rot="5400000">
            <a:off x="-1558924" y="3979862"/>
            <a:ext cx="4203700" cy="42862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1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Доходы бюджета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971550" y="3500438"/>
            <a:ext cx="3670300" cy="5715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92500" lnSpcReduction="20000"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ru-RU" sz="1400" dirty="0">
                <a:solidFill>
                  <a:schemeClr val="tx1"/>
                </a:solidFill>
                <a:latin typeface="Arial" charset="0"/>
              </a:rPr>
              <a:t>Акцизы на </a:t>
            </a:r>
            <a:r>
              <a:rPr lang="ru-RU" sz="1400" dirty="0" smtClean="0">
                <a:solidFill>
                  <a:schemeClr val="tx1"/>
                </a:solidFill>
                <a:latin typeface="Arial" charset="0"/>
              </a:rPr>
              <a:t>нефтепродукты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1600" dirty="0" smtClean="0"/>
              <a:t>6 756,8</a:t>
            </a:r>
            <a:r>
              <a:rPr lang="ru-RU" sz="1700" dirty="0" smtClean="0">
                <a:solidFill>
                  <a:schemeClr val="tx1"/>
                </a:solidFill>
                <a:latin typeface="Arial" charset="0"/>
              </a:rPr>
              <a:t> 			</a:t>
            </a:r>
            <a:r>
              <a:rPr lang="ru-RU" sz="1600" dirty="0" smtClean="0"/>
              <a:t>6 756,8</a:t>
            </a:r>
            <a:endParaRPr lang="ru-RU" sz="17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971550" y="4221163"/>
            <a:ext cx="3670300" cy="5715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85000" lnSpcReduction="20000"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ru-RU" sz="1400" dirty="0">
                <a:solidFill>
                  <a:schemeClr val="tx1"/>
                </a:solidFill>
                <a:latin typeface="Arial" charset="0"/>
              </a:rPr>
              <a:t>Государственная</a:t>
            </a:r>
            <a:r>
              <a:rPr lang="ru-RU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Arial" charset="0"/>
              </a:rPr>
              <a:t>пошлина</a:t>
            </a:r>
            <a:r>
              <a:rPr lang="ru-RU" dirty="0">
                <a:solidFill>
                  <a:schemeClr val="tx1"/>
                </a:solidFill>
                <a:latin typeface="Arial" charset="0"/>
              </a:rPr>
              <a:t> 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ru-RU" sz="1900" dirty="0" smtClean="0">
                <a:solidFill>
                  <a:schemeClr val="tx1"/>
                </a:solidFill>
                <a:latin typeface="Arial" charset="0"/>
              </a:rPr>
              <a:t>5382,0		               5464,5</a:t>
            </a:r>
            <a:endParaRPr lang="ru-RU" sz="19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971550" y="4945063"/>
            <a:ext cx="3670300" cy="7159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92500"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ru-RU" sz="1400" dirty="0">
                <a:solidFill>
                  <a:schemeClr val="tx1"/>
                </a:solidFill>
                <a:latin typeface="Arial" charset="0"/>
              </a:rPr>
              <a:t>Финансовая помощь из облас</a:t>
            </a:r>
            <a:r>
              <a:rPr lang="ru-RU" sz="1000" dirty="0">
                <a:solidFill>
                  <a:schemeClr val="tx1"/>
                </a:solidFill>
                <a:latin typeface="Arial" charset="0"/>
              </a:rPr>
              <a:t>т</a:t>
            </a:r>
            <a:r>
              <a:rPr lang="ru-RU" sz="1400" dirty="0">
                <a:solidFill>
                  <a:schemeClr val="tx1"/>
                </a:solidFill>
                <a:latin typeface="Arial" charset="0"/>
              </a:rPr>
              <a:t>ного бюджета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1600" dirty="0" smtClean="0"/>
              <a:t>670 884,9</a:t>
            </a:r>
            <a:r>
              <a:rPr lang="ru-RU" sz="1700" dirty="0" smtClean="0">
                <a:solidFill>
                  <a:schemeClr val="tx1"/>
                </a:solidFill>
                <a:latin typeface="Arial" charset="0"/>
              </a:rPr>
              <a:t>   </a:t>
            </a:r>
            <a:r>
              <a:rPr lang="en-US" sz="1700" dirty="0" smtClean="0">
                <a:solidFill>
                  <a:schemeClr val="tx1"/>
                </a:solidFill>
                <a:latin typeface="Arial" charset="0"/>
              </a:rPr>
              <a:t>  </a:t>
            </a:r>
            <a:r>
              <a:rPr lang="ru-RU" sz="1700" dirty="0" smtClean="0">
                <a:solidFill>
                  <a:schemeClr val="tx1"/>
                </a:solidFill>
                <a:latin typeface="Arial" charset="0"/>
              </a:rPr>
              <a:t>   	              </a:t>
            </a:r>
            <a:r>
              <a:rPr lang="ru-RU" sz="1600" dirty="0" smtClean="0"/>
              <a:t>656 738,4</a:t>
            </a:r>
            <a:endParaRPr lang="ru-RU" sz="17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971550" y="5867400"/>
            <a:ext cx="3670300" cy="5857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92500" lnSpcReduction="20000"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ru-RU" sz="1400" dirty="0">
                <a:solidFill>
                  <a:schemeClr val="tx1"/>
                </a:solidFill>
                <a:latin typeface="Arial" charset="0"/>
              </a:rPr>
              <a:t>Иные доходы</a:t>
            </a:r>
            <a:r>
              <a:rPr lang="ru-RU" dirty="0">
                <a:solidFill>
                  <a:schemeClr val="tx1"/>
                </a:solidFill>
                <a:latin typeface="Arial" charset="0"/>
              </a:rPr>
              <a:t> 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1600" dirty="0" smtClean="0"/>
              <a:t>37 146,9</a:t>
            </a:r>
            <a:r>
              <a:rPr lang="ru-RU" sz="1700" dirty="0" smtClean="0">
                <a:solidFill>
                  <a:schemeClr val="tx1"/>
                </a:solidFill>
                <a:latin typeface="Arial" charset="0"/>
              </a:rPr>
              <a:t>		</a:t>
            </a:r>
            <a:r>
              <a:rPr lang="ru-RU" sz="1600" dirty="0" smtClean="0"/>
              <a:t>                    23523</a:t>
            </a:r>
          </a:p>
        </p:txBody>
      </p:sp>
      <p:sp>
        <p:nvSpPr>
          <p:cNvPr id="10" name="Объект 2"/>
          <p:cNvSpPr>
            <a:spLocks noGrp="1"/>
          </p:cNvSpPr>
          <p:nvPr>
            <p:ph idx="4294967295"/>
          </p:nvPr>
        </p:nvSpPr>
        <p:spPr>
          <a:xfrm>
            <a:off x="4933950" y="974725"/>
            <a:ext cx="1941513" cy="9017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 algn="ctr" eaLnBrk="1" hangingPunct="1">
              <a:buFont typeface="Georgia" pitchFamily="18" charset="0"/>
              <a:buNone/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</a:p>
          <a:p>
            <a:pPr marL="0" indent="0" algn="ctr">
              <a:buNone/>
              <a:defRPr/>
            </a:pPr>
            <a:r>
              <a:rPr lang="ru-RU" sz="1800" b="1" dirty="0" smtClean="0"/>
              <a:t>874976,9</a:t>
            </a:r>
            <a:endParaRPr lang="ru-RU" dirty="0" smtClean="0">
              <a:solidFill>
                <a:srgbClr val="404040"/>
              </a:solidFill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5364088" y="2060848"/>
            <a:ext cx="3672408" cy="4720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ru-RU" sz="1200" dirty="0">
                <a:solidFill>
                  <a:schemeClr val="tx1"/>
                </a:solidFill>
                <a:latin typeface="Arial" charset="0"/>
              </a:rPr>
              <a:t>Социальная политика</a:t>
            </a:r>
            <a:endParaRPr lang="en-US" sz="1200" dirty="0">
              <a:solidFill>
                <a:schemeClr val="tx1"/>
              </a:solidFill>
              <a:latin typeface="Arial" charset="0"/>
            </a:endParaRPr>
          </a:p>
          <a:p>
            <a:pPr algn="just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ru-RU" sz="1200" dirty="0" smtClean="0">
                <a:solidFill>
                  <a:schemeClr val="tx1"/>
                </a:solidFill>
                <a:latin typeface="Arial" charset="0"/>
              </a:rPr>
              <a:t>305 286,1 	       		 264 021,9</a:t>
            </a:r>
            <a:endParaRPr lang="ru-RU" sz="12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5362575" y="2663825"/>
            <a:ext cx="3670300" cy="4143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ru-RU" sz="1200" dirty="0">
                <a:solidFill>
                  <a:schemeClr val="tx1"/>
                </a:solidFill>
                <a:latin typeface="Arial" charset="0"/>
              </a:rPr>
              <a:t>Образование</a:t>
            </a:r>
            <a:endParaRPr lang="en-US" sz="1200" dirty="0">
              <a:solidFill>
                <a:schemeClr val="tx1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ru-RU" sz="1200" dirty="0" smtClean="0">
                <a:solidFill>
                  <a:schemeClr val="tx1"/>
                </a:solidFill>
                <a:latin typeface="Arial" charset="0"/>
              </a:rPr>
              <a:t>412 903,3 			 430 486,8</a:t>
            </a:r>
            <a:endParaRPr lang="ru-RU" sz="12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4294967295"/>
          </p:nvPr>
        </p:nvSpPr>
        <p:spPr>
          <a:xfrm>
            <a:off x="7091363" y="974725"/>
            <a:ext cx="1941512" cy="9017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 algn="ctr" eaLnBrk="1" hangingPunct="1">
              <a:buFont typeface="Georgia" pitchFamily="18" charset="0"/>
              <a:buNone/>
              <a:defRPr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2019 г</a:t>
            </a:r>
          </a:p>
          <a:p>
            <a:pPr marL="0" indent="0" algn="ctr">
              <a:buNone/>
              <a:defRPr/>
            </a:pPr>
            <a:r>
              <a:rPr lang="ru-RU" sz="1800" b="1" dirty="0" smtClean="0">
                <a:solidFill>
                  <a:srgbClr val="404040"/>
                </a:solidFill>
              </a:rPr>
              <a:t>863 252,8</a:t>
            </a:r>
            <a:endParaRPr lang="ru-RU" dirty="0" smtClean="0">
              <a:solidFill>
                <a:srgbClr val="404040"/>
              </a:solidFill>
            </a:endParaRPr>
          </a:p>
        </p:txBody>
      </p:sp>
      <p:sp>
        <p:nvSpPr>
          <p:cNvPr id="24591" name="WordArt 29"/>
          <p:cNvSpPr>
            <a:spLocks noChangeArrowheads="1" noChangeShapeType="1" noTextEdit="1"/>
          </p:cNvSpPr>
          <p:nvPr/>
        </p:nvSpPr>
        <p:spPr bwMode="auto">
          <a:xfrm rot="5400000">
            <a:off x="2832101" y="4006850"/>
            <a:ext cx="4203700" cy="42862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1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Расходы бюджета</a:t>
            </a: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5362575" y="3154363"/>
            <a:ext cx="3670300" cy="431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ru-RU" sz="1200" dirty="0">
                <a:solidFill>
                  <a:schemeClr val="tx1"/>
                </a:solidFill>
                <a:latin typeface="Arial" charset="0"/>
              </a:rPr>
              <a:t>Здравоохранение</a:t>
            </a:r>
            <a:endParaRPr lang="en-US" sz="1200" dirty="0">
              <a:solidFill>
                <a:schemeClr val="tx1"/>
              </a:solidFill>
              <a:latin typeface="Arial" charset="0"/>
            </a:endParaRPr>
          </a:p>
          <a:p>
            <a:pPr algn="just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en-US" sz="1200" dirty="0" smtClean="0">
                <a:solidFill>
                  <a:schemeClr val="tx1"/>
                </a:solidFill>
                <a:latin typeface="Arial" charset="0"/>
              </a:rPr>
              <a:t>6 907,1       </a:t>
            </a:r>
            <a:r>
              <a:rPr lang="ru-RU" sz="1200" dirty="0" smtClean="0">
                <a:solidFill>
                  <a:schemeClr val="tx1"/>
                </a:solidFill>
                <a:latin typeface="Arial" charset="0"/>
              </a:rPr>
              <a:t>            </a:t>
            </a:r>
            <a:r>
              <a:rPr lang="en-US" sz="1200" dirty="0" smtClean="0">
                <a:solidFill>
                  <a:schemeClr val="tx1"/>
                </a:solidFill>
                <a:latin typeface="Arial" charset="0"/>
              </a:rPr>
              <a:t>           </a:t>
            </a:r>
            <a:r>
              <a:rPr lang="ru-RU" sz="1200" dirty="0" smtClean="0">
                <a:solidFill>
                  <a:schemeClr val="tx1"/>
                </a:solidFill>
                <a:latin typeface="Arial" charset="0"/>
              </a:rPr>
              <a:t>		 5 378,3</a:t>
            </a:r>
            <a:endParaRPr lang="ru-RU" sz="12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5362575" y="4221163"/>
            <a:ext cx="3670300" cy="50398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ru-RU" sz="1200" dirty="0">
                <a:solidFill>
                  <a:schemeClr val="tx1"/>
                </a:solidFill>
                <a:latin typeface="Arial" charset="0"/>
              </a:rPr>
              <a:t>Дорожный фонд</a:t>
            </a:r>
            <a:endParaRPr lang="en-US" sz="1200" dirty="0">
              <a:solidFill>
                <a:schemeClr val="tx1"/>
              </a:solidFill>
              <a:latin typeface="Arial" charset="0"/>
            </a:endParaRPr>
          </a:p>
          <a:p>
            <a:pPr algn="just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ru-RU" sz="1200" dirty="0" smtClean="0">
                <a:solidFill>
                  <a:schemeClr val="tx1"/>
                </a:solidFill>
                <a:latin typeface="Arial" charset="0"/>
              </a:rPr>
              <a:t>10 476,5 		 	27 670,5</a:t>
            </a:r>
            <a:endParaRPr lang="ru-RU" sz="12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5362575" y="4945063"/>
            <a:ext cx="3670300" cy="50016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92500" lnSpcReduction="20000"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ru-RU" sz="1400" dirty="0">
                <a:solidFill>
                  <a:schemeClr val="tx1"/>
                </a:solidFill>
                <a:latin typeface="Arial" charset="0"/>
              </a:rPr>
              <a:t>Сельское хозяйство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Arial" charset="0"/>
              </a:rPr>
              <a:t>3 535,0 </a:t>
            </a:r>
            <a:r>
              <a:rPr lang="ru-RU" sz="1400" dirty="0" smtClean="0">
                <a:solidFill>
                  <a:schemeClr val="tx1"/>
                </a:solidFill>
                <a:latin typeface="Arial" charset="0"/>
              </a:rPr>
              <a:t>		                      1 634,6</a:t>
            </a:r>
            <a:endParaRPr lang="ru-RU" sz="14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5364088" y="6165304"/>
            <a:ext cx="3670300" cy="5857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ru-RU" sz="1400" dirty="0">
                <a:solidFill>
                  <a:schemeClr val="tx1"/>
                </a:solidFill>
                <a:latin typeface="Arial" charset="0"/>
              </a:rPr>
              <a:t>Иные расходы</a:t>
            </a:r>
            <a:endParaRPr lang="en-US" sz="1400" dirty="0">
              <a:solidFill>
                <a:schemeClr val="tx1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ru-RU" sz="1300" dirty="0" smtClean="0">
                <a:solidFill>
                  <a:schemeClr val="tx1"/>
                </a:solidFill>
                <a:latin typeface="Arial" charset="0"/>
              </a:rPr>
              <a:t>76 032,1 			76 898,6</a:t>
            </a:r>
            <a:endParaRPr lang="ru-RU" sz="13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5362575" y="3638550"/>
            <a:ext cx="3670300" cy="3665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ru-RU" sz="1200" dirty="0">
                <a:solidFill>
                  <a:schemeClr val="tx1"/>
                </a:solidFill>
                <a:latin typeface="Arial" charset="0"/>
              </a:rPr>
              <a:t>Культура</a:t>
            </a:r>
            <a:endParaRPr lang="en-US" sz="1200" dirty="0">
              <a:solidFill>
                <a:schemeClr val="tx1"/>
              </a:solidFill>
              <a:latin typeface="Arial" charset="0"/>
            </a:endParaRPr>
          </a:p>
          <a:p>
            <a:pPr algn="just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ru-RU" sz="1200" dirty="0" smtClean="0">
                <a:solidFill>
                  <a:schemeClr val="tx1"/>
                </a:solidFill>
                <a:latin typeface="Arial" charset="0"/>
              </a:rPr>
              <a:t>56 788,0 			 54 113,3</a:t>
            </a:r>
            <a:endParaRPr lang="ru-RU" sz="12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2" name="Объект 2"/>
          <p:cNvSpPr txBox="1">
            <a:spLocks/>
          </p:cNvSpPr>
          <p:nvPr/>
        </p:nvSpPr>
        <p:spPr>
          <a:xfrm>
            <a:off x="5364088" y="5517232"/>
            <a:ext cx="3670300" cy="5857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ru-RU" sz="1400" dirty="0" smtClean="0">
                <a:solidFill>
                  <a:schemeClr val="tx1"/>
                </a:solidFill>
                <a:latin typeface="Arial" charset="0"/>
              </a:rPr>
              <a:t>Жилищно –коммунальное хозяйство</a:t>
            </a:r>
            <a:endParaRPr lang="en-US" sz="1400" dirty="0">
              <a:solidFill>
                <a:schemeClr val="tx1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ru-RU" sz="1300" dirty="0" smtClean="0">
                <a:solidFill>
                  <a:schemeClr val="tx1"/>
                </a:solidFill>
                <a:latin typeface="Arial" charset="0"/>
              </a:rPr>
              <a:t>3 048,8  			</a:t>
            </a:r>
            <a:r>
              <a:rPr lang="ru-RU" sz="1400" dirty="0" smtClean="0"/>
              <a:t> 3 048,8</a:t>
            </a:r>
            <a:endParaRPr lang="ru-RU" sz="130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3"/>
          <p:cNvSpPr>
            <a:spLocks noGrp="1"/>
          </p:cNvSpPr>
          <p:nvPr>
            <p:ph type="body" idx="4294967295"/>
          </p:nvPr>
        </p:nvSpPr>
        <p:spPr>
          <a:xfrm>
            <a:off x="971600" y="620688"/>
            <a:ext cx="7162800" cy="825500"/>
          </a:xfrm>
        </p:spPr>
        <p:txBody>
          <a:bodyPr/>
          <a:lstStyle/>
          <a:p>
            <a:pPr algn="ctr"/>
            <a:r>
              <a:rPr lang="ru-RU" sz="2000" b="1" dirty="0" smtClean="0"/>
              <a:t>Динамика доходов бюджета Константиновского района</a:t>
            </a:r>
            <a:r>
              <a:rPr lang="en-US" sz="2000" dirty="0" smtClean="0"/>
              <a:t> </a:t>
            </a:r>
            <a:r>
              <a:rPr lang="ru-RU" sz="2000" b="1" dirty="0" smtClean="0"/>
              <a:t>тыс. рублей</a:t>
            </a:r>
            <a:endParaRPr lang="ru-RU" sz="2000" dirty="0" smtClean="0"/>
          </a:p>
          <a:p>
            <a:endParaRPr lang="ru-RU" dirty="0" smtClean="0"/>
          </a:p>
        </p:txBody>
      </p:sp>
      <p:graphicFrame>
        <p:nvGraphicFramePr>
          <p:cNvPr id="13315" name="Диаграмма 3"/>
          <p:cNvGraphicFramePr>
            <a:graphicFrameLocks/>
          </p:cNvGraphicFramePr>
          <p:nvPr/>
        </p:nvGraphicFramePr>
        <p:xfrm>
          <a:off x="633413" y="1346200"/>
          <a:ext cx="7902575" cy="4502150"/>
        </p:xfrm>
        <a:graphic>
          <a:graphicData uri="http://schemas.openxmlformats.org/presentationml/2006/ole">
            <p:oleObj spid="_x0000_s1026" name="Worksheet" r:id="rId3" imgW="7915343" imgH="450541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560840" cy="1143000"/>
          </a:xfrm>
        </p:spPr>
        <p:txBody>
          <a:bodyPr>
            <a:normAutofit fontScale="90000"/>
          </a:bodyPr>
          <a:lstStyle/>
          <a:p>
            <a:pPr algn="ctr">
              <a:buFont typeface="Georgia" pitchFamily="18" charset="0"/>
              <a:buNone/>
              <a:defRPr/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Налоговые и неналоговые доходы бюджета Константиновского района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                                                                                                             тыс. рублей</a:t>
            </a:r>
            <a:endParaRPr lang="ru-RU" b="1" dirty="0"/>
          </a:p>
        </p:txBody>
      </p:sp>
      <p:graphicFrame>
        <p:nvGraphicFramePr>
          <p:cNvPr id="14339" name="Содержимое 5"/>
          <p:cNvGraphicFramePr>
            <a:graphicFrameLocks noGrp="1"/>
          </p:cNvGraphicFramePr>
          <p:nvPr>
            <p:ph sz="quarter" idx="4294967295"/>
          </p:nvPr>
        </p:nvGraphicFramePr>
        <p:xfrm>
          <a:off x="812800" y="2427288"/>
          <a:ext cx="7704138" cy="3933825"/>
        </p:xfrm>
        <a:graphic>
          <a:graphicData uri="http://schemas.openxmlformats.org/presentationml/2006/ole">
            <p:oleObj spid="_x0000_s2050" name="Worksheet" r:id="rId3" imgW="8058285" imgH="411480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404664"/>
            <a:ext cx="7461448" cy="1143000"/>
          </a:xfrm>
        </p:spPr>
        <p:txBody>
          <a:bodyPr/>
          <a:lstStyle/>
          <a:p>
            <a:pPr algn="ctr">
              <a:buFont typeface="Georgia" pitchFamily="18" charset="0"/>
              <a:buNone/>
              <a:defRPr/>
            </a:pPr>
            <a:r>
              <a:rPr lang="ru-RU" sz="1800" dirty="0" smtClean="0"/>
              <a:t>Структура налоговых и неналоговых доходов бюджета Константиновского района в 2018 году, тыс. рублей</a:t>
            </a:r>
            <a:br>
              <a:rPr lang="ru-RU" sz="1800" dirty="0" smtClean="0"/>
            </a:br>
            <a:endParaRPr lang="ru-RU" sz="1800" dirty="0"/>
          </a:p>
        </p:txBody>
      </p:sp>
      <p:graphicFrame>
        <p:nvGraphicFramePr>
          <p:cNvPr id="15363" name="Содержимое 3"/>
          <p:cNvGraphicFramePr>
            <a:graphicFrameLocks noGrp="1"/>
          </p:cNvGraphicFramePr>
          <p:nvPr>
            <p:ph sz="quarter" idx="4294967295"/>
          </p:nvPr>
        </p:nvGraphicFramePr>
        <p:xfrm>
          <a:off x="841375" y="1535113"/>
          <a:ext cx="7172325" cy="4657725"/>
        </p:xfrm>
        <a:graphic>
          <a:graphicData uri="http://schemas.openxmlformats.org/presentationml/2006/ole">
            <p:oleObj spid="_x0000_s3074" name="Worksheet" r:id="rId3" imgW="8258243" imgH="536266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1258888" y="260350"/>
            <a:ext cx="6049962" cy="64611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Динамика поступлений налога на доходы физических лиц в бюджет Константиновского района</a:t>
            </a:r>
            <a:r>
              <a:rPr lang="en-US" dirty="0"/>
              <a:t> </a:t>
            </a:r>
            <a:r>
              <a:rPr lang="ru-RU" dirty="0"/>
              <a:t>тыс. рублей</a:t>
            </a:r>
            <a:endParaRPr lang="en-US" dirty="0"/>
          </a:p>
        </p:txBody>
      </p:sp>
      <p:graphicFrame>
        <p:nvGraphicFramePr>
          <p:cNvPr id="16387" name="Диаграмма 2"/>
          <p:cNvGraphicFramePr>
            <a:graphicFrameLocks/>
          </p:cNvGraphicFramePr>
          <p:nvPr/>
        </p:nvGraphicFramePr>
        <p:xfrm>
          <a:off x="414338" y="733425"/>
          <a:ext cx="8131175" cy="4475163"/>
        </p:xfrm>
        <a:graphic>
          <a:graphicData uri="http://schemas.openxmlformats.org/presentationml/2006/ole">
            <p:oleObj spid="_x0000_s4098" name="Worksheet" r:id="rId3" imgW="7629457" imgH="5334090" progId="Excel.Sheet.8">
              <p:embed/>
            </p:oleObj>
          </a:graphicData>
        </a:graphic>
      </p:graphicFrame>
      <p:sp>
        <p:nvSpPr>
          <p:cNvPr id="8" name="Стрелка вправо с вырезом 7"/>
          <p:cNvSpPr/>
          <p:nvPr/>
        </p:nvSpPr>
        <p:spPr>
          <a:xfrm rot="2756216">
            <a:off x="4460566" y="3763674"/>
            <a:ext cx="449400" cy="28115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трелка вправо с вырезом 9"/>
          <p:cNvSpPr/>
          <p:nvPr/>
        </p:nvSpPr>
        <p:spPr>
          <a:xfrm rot="2756216">
            <a:off x="3187328" y="2870259"/>
            <a:ext cx="767926" cy="27948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трелка вправо с вырезом 10"/>
          <p:cNvSpPr/>
          <p:nvPr/>
        </p:nvSpPr>
        <p:spPr>
          <a:xfrm rot="19801644">
            <a:off x="5526623" y="3781299"/>
            <a:ext cx="609042" cy="23717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трелка вправо с вырезом 12"/>
          <p:cNvSpPr/>
          <p:nvPr/>
        </p:nvSpPr>
        <p:spPr>
          <a:xfrm rot="19801644" flipV="1">
            <a:off x="6676360" y="3709931"/>
            <a:ext cx="609042" cy="22760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684213" y="260350"/>
            <a:ext cx="8085137" cy="92392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/>
              <a:t>Динамика поступлений налогов на совокупные доходы в бюджет Константиновского района</a:t>
            </a:r>
            <a:r>
              <a:rPr lang="en-US" b="1" dirty="0"/>
              <a:t> </a:t>
            </a:r>
            <a:r>
              <a:rPr lang="ru-RU" b="1" dirty="0"/>
              <a:t>тыс. рублей</a:t>
            </a:r>
            <a:endParaRPr lang="ru-RU" dirty="0"/>
          </a:p>
          <a:p>
            <a:pPr algn="ctr">
              <a:defRPr/>
            </a:pPr>
            <a:endParaRPr lang="ru-RU" dirty="0"/>
          </a:p>
        </p:txBody>
      </p:sp>
      <p:graphicFrame>
        <p:nvGraphicFramePr>
          <p:cNvPr id="17411" name="Диаграмма 2"/>
          <p:cNvGraphicFramePr>
            <a:graphicFrameLocks/>
          </p:cNvGraphicFramePr>
          <p:nvPr/>
        </p:nvGraphicFramePr>
        <p:xfrm>
          <a:off x="469900" y="712788"/>
          <a:ext cx="8639175" cy="6107112"/>
        </p:xfrm>
        <a:graphic>
          <a:graphicData uri="http://schemas.openxmlformats.org/presentationml/2006/ole">
            <p:oleObj spid="_x0000_s5122" name="Worksheet" r:id="rId3" imgW="8439285" imgH="6095910" progId="Excel.Sheet.8">
              <p:embed/>
            </p:oleObj>
          </a:graphicData>
        </a:graphic>
      </p:graphicFrame>
      <p:sp>
        <p:nvSpPr>
          <p:cNvPr id="6" name="Стрелка вправо с вырезом 5"/>
          <p:cNvSpPr/>
          <p:nvPr/>
        </p:nvSpPr>
        <p:spPr>
          <a:xfrm rot="19723884">
            <a:off x="5520459" y="2817994"/>
            <a:ext cx="662721" cy="560387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трелка вправо с вырезом 8"/>
          <p:cNvSpPr/>
          <p:nvPr/>
        </p:nvSpPr>
        <p:spPr>
          <a:xfrm rot="19529371">
            <a:off x="4072409" y="2996496"/>
            <a:ext cx="935038" cy="560387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трелка вправо с вырезом 9"/>
          <p:cNvSpPr/>
          <p:nvPr/>
        </p:nvSpPr>
        <p:spPr>
          <a:xfrm rot="19529371">
            <a:off x="6736565" y="2564898"/>
            <a:ext cx="936625" cy="560388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трелка вправо с вырезом 10"/>
          <p:cNvSpPr/>
          <p:nvPr/>
        </p:nvSpPr>
        <p:spPr>
          <a:xfrm rot="2249796">
            <a:off x="2869472" y="2505721"/>
            <a:ext cx="705526" cy="560387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716589" cy="1143000"/>
          </a:xfrm>
        </p:spPr>
        <p:txBody>
          <a:bodyPr>
            <a:normAutofit fontScale="90000"/>
          </a:bodyPr>
          <a:lstStyle/>
          <a:p>
            <a:pPr algn="ctr">
              <a:buFont typeface="Georgia" pitchFamily="18" charset="0"/>
              <a:buNone/>
              <a:defRPr/>
            </a:pPr>
            <a:r>
              <a:rPr lang="ru-RU" sz="2200" dirty="0" smtClean="0"/>
              <a:t>Динамика поступлений государственной пошлины в бюджет Константиновского района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 </a:t>
            </a:r>
            <a:r>
              <a:rPr lang="en-US" sz="2000" dirty="0" smtClean="0"/>
              <a:t>						</a:t>
            </a:r>
            <a:r>
              <a:rPr lang="ru-RU" sz="2000" dirty="0" smtClean="0"/>
              <a:t>тыс. рублей</a:t>
            </a:r>
            <a:br>
              <a:rPr lang="ru-RU" sz="2000" dirty="0" smtClean="0"/>
            </a:br>
            <a:endParaRPr lang="ru-RU" sz="2000" dirty="0"/>
          </a:p>
        </p:txBody>
      </p:sp>
      <p:graphicFrame>
        <p:nvGraphicFramePr>
          <p:cNvPr id="18435" name="Содержимое 3"/>
          <p:cNvGraphicFramePr>
            <a:graphicFrameLocks noGrp="1"/>
          </p:cNvGraphicFramePr>
          <p:nvPr>
            <p:ph sz="quarter" idx="4294967295"/>
          </p:nvPr>
        </p:nvGraphicFramePr>
        <p:xfrm>
          <a:off x="1089025" y="2433638"/>
          <a:ext cx="6643688" cy="3549650"/>
        </p:xfrm>
        <a:graphic>
          <a:graphicData uri="http://schemas.openxmlformats.org/presentationml/2006/ole">
            <p:oleObj spid="_x0000_s6146" name="Worksheet" r:id="rId3" imgW="6791257" imgH="362902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1"/>
          <p:cNvSpPr txBox="1">
            <a:spLocks noChangeArrowheads="1"/>
          </p:cNvSpPr>
          <p:nvPr/>
        </p:nvSpPr>
        <p:spPr bwMode="auto">
          <a:xfrm>
            <a:off x="250825" y="188913"/>
            <a:ext cx="8534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Динамика поступлений акцизов на нефтепродукты в бюджет Константиновского района</a:t>
            </a:r>
            <a:endParaRPr lang="en-US" b="1"/>
          </a:p>
          <a:p>
            <a:pPr algn="ctr"/>
            <a:r>
              <a:rPr lang="en-US" b="1"/>
              <a:t>							</a:t>
            </a:r>
            <a:r>
              <a:rPr lang="ru-RU" b="1"/>
              <a:t>тыс. рублей</a:t>
            </a:r>
            <a:endParaRPr lang="ru-RU"/>
          </a:p>
        </p:txBody>
      </p:sp>
      <p:graphicFrame>
        <p:nvGraphicFramePr>
          <p:cNvPr id="19459" name="Диаграмма 2"/>
          <p:cNvGraphicFramePr>
            <a:graphicFrameLocks/>
          </p:cNvGraphicFramePr>
          <p:nvPr/>
        </p:nvGraphicFramePr>
        <p:xfrm>
          <a:off x="0" y="981075"/>
          <a:ext cx="9097963" cy="3802063"/>
        </p:xfrm>
        <a:graphic>
          <a:graphicData uri="http://schemas.openxmlformats.org/presentationml/2006/ole">
            <p:oleObj spid="_x0000_s7170" name="Worksheet" r:id="rId3" imgW="8153400" imgH="3591015" progId="Excel.Sheet.8">
              <p:embed/>
            </p:oleObj>
          </a:graphicData>
        </a:graphic>
      </p:graphicFrame>
      <p:graphicFrame>
        <p:nvGraphicFramePr>
          <p:cNvPr id="4" name="Схема 3"/>
          <p:cNvGraphicFramePr/>
          <p:nvPr/>
        </p:nvGraphicFramePr>
        <p:xfrm>
          <a:off x="179512" y="4293096"/>
          <a:ext cx="8712968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4294967295"/>
          </p:nvPr>
        </p:nvGraphicFramePr>
        <p:xfrm>
          <a:off x="755650" y="1573213"/>
          <a:ext cx="7704855" cy="422561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40971"/>
                <a:gridCol w="1540971"/>
                <a:gridCol w="1540971"/>
                <a:gridCol w="1540971"/>
                <a:gridCol w="1540971"/>
              </a:tblGrid>
              <a:tr h="8902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Наименование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2017 год (первоначально утвержденный)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Проект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2018 год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Проект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2019 год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Проект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2020 год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55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Межбюджетные трансферты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kumimoji="0" lang="ru-RU" sz="1400" b="1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758 656,7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kumimoji="0" lang="ru-RU" sz="1400" b="1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862 465,5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spcAft>
                          <a:spcPts val="0"/>
                        </a:spcAft>
                      </a:pPr>
                      <a:r>
                        <a:rPr kumimoji="0" lang="ru-RU" sz="1400" b="1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685 739,5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kumimoji="0" lang="ru-RU" sz="1400" b="1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657 785,7</a:t>
                      </a: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из них: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1400" b="1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1400" b="1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1400" b="1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1400" b="1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57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Дотации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400" b="1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105 120,1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400" b="1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105 120,1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400" b="1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67 364,4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400" b="1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60 628,0</a:t>
                      </a:r>
                    </a:p>
                  </a:txBody>
                  <a:tcPr marL="68580" marR="68580" marT="0" marB="0"/>
                </a:tc>
              </a:tr>
              <a:tr h="10358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Целевые трансферты из областного бюджета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400" b="1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652 600,5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400" b="1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671 017,3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400" b="1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617 382,1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400" b="1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596 110,4</a:t>
                      </a:r>
                    </a:p>
                  </a:txBody>
                  <a:tcPr marL="68580" marR="68580" marT="0" marB="0"/>
                </a:tc>
              </a:tr>
              <a:tr h="8902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Поступления из местных бюджетов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400" b="1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936,1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400" b="1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86 328,1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400" b="1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993,0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400" b="1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1 047,3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272808" cy="864096"/>
          </a:xfrm>
        </p:spPr>
        <p:txBody>
          <a:bodyPr>
            <a:normAutofit fontScale="90000"/>
          </a:bodyPr>
          <a:lstStyle/>
          <a:p>
            <a:pPr algn="ctr">
              <a:buFont typeface="Georgia" pitchFamily="18" charset="0"/>
              <a:buNone/>
              <a:defRPr/>
            </a:pPr>
            <a:r>
              <a:rPr lang="ru-RU" sz="2200" b="1" dirty="0" smtClean="0"/>
              <a:t>Безвозмездные поступления из областного бюджета</a:t>
            </a:r>
            <a:br>
              <a:rPr lang="ru-RU" sz="2200" b="1" dirty="0" smtClean="0"/>
            </a:br>
            <a:r>
              <a:rPr lang="ru-RU" sz="2200" b="1" dirty="0" smtClean="0"/>
              <a:t>                                                                               </a:t>
            </a:r>
            <a:r>
              <a:rPr lang="ru-RU" sz="2200" b="1" spc="300" dirty="0" smtClean="0"/>
              <a:t>тыс.рублей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500" b="1" dirty="0" smtClean="0"/>
              <a:t>Основные приоритеты и подходы к формированию расходов</a:t>
            </a:r>
            <a:r>
              <a:rPr lang="ru-RU" sz="2500" dirty="0" smtClean="0"/>
              <a:t/>
            </a:r>
            <a:br>
              <a:rPr lang="ru-RU" sz="2500" dirty="0" smtClean="0"/>
            </a:br>
            <a:r>
              <a:rPr lang="ru-RU" sz="2500" b="1" dirty="0" smtClean="0"/>
              <a:t>бюджета на 2018-2020 годы</a:t>
            </a:r>
            <a:endParaRPr lang="ru-RU" sz="25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3717032"/>
            <a:ext cx="3744416" cy="2808312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6300192" y="404664"/>
            <a:ext cx="2304256" cy="302433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-Муниципальные программы Константиновского района (проекты изменений в них)</a:t>
            </a:r>
          </a:p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72200" y="3645024"/>
            <a:ext cx="2304256" cy="302433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-Проект Областного закона «Об областном бюджете на 2018 год и на плановый период 2019 и 2020 годов</a:t>
            </a:r>
          </a:p>
          <a:p>
            <a:pPr algn="ctr"/>
            <a:endParaRPr lang="ru-RU" sz="1400" b="1" dirty="0" smtClean="0"/>
          </a:p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536" y="3573016"/>
            <a:ext cx="2304256" cy="30243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- Основные направления бюджетной и налоговой политики Константиновского района на 2018-2020 годы (Постановление Администрации Константиновского района от 27.09.2017 № 899)</a:t>
            </a:r>
          </a:p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536" y="332656"/>
            <a:ext cx="2304256" cy="302433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- Прогноз социально-экономического развития Константиновского района на 2018-2020 годы (решение коллегии Администрации Константиновского района от 26 июля 2017 года № 1)</a:t>
            </a:r>
          </a:p>
          <a:p>
            <a:pPr algn="ctr"/>
            <a:endParaRPr lang="ru-RU" dirty="0"/>
          </a:p>
        </p:txBody>
      </p:sp>
      <p:sp>
        <p:nvSpPr>
          <p:cNvPr id="4" name="Двойная стрелка влево/вправо 3"/>
          <p:cNvSpPr/>
          <p:nvPr/>
        </p:nvSpPr>
        <p:spPr>
          <a:xfrm>
            <a:off x="107504" y="2924944"/>
            <a:ext cx="8712968" cy="115212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Основа формирования проекта бюджета Константиновского района на 2018 год и на плановый период 2019 и 2020 годов</a:t>
            </a:r>
            <a:endParaRPr lang="ru-RU" dirty="0"/>
          </a:p>
        </p:txBody>
      </p:sp>
      <p:sp>
        <p:nvSpPr>
          <p:cNvPr id="37891" name="AutoShape 3" descr="http://rostovnadonu.bezformata.ru/content/image22397093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7893" name="AutoShape 5" descr="http://rostovnadonu.bezformata.ru/content/image22397093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2" name="Рисунок 11" descr="image2239709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908720"/>
            <a:ext cx="3744416" cy="2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980728"/>
            <a:ext cx="686463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+mn-cs"/>
              </a:rPr>
              <a:t>Динамика расходов бюджета Константиновского района, тыс.рублей</a:t>
            </a:r>
          </a:p>
        </p:txBody>
      </p:sp>
      <p:graphicFrame>
        <p:nvGraphicFramePr>
          <p:cNvPr id="21507" name="Диаграмма 2"/>
          <p:cNvGraphicFramePr>
            <a:graphicFrameLocks/>
          </p:cNvGraphicFramePr>
          <p:nvPr/>
        </p:nvGraphicFramePr>
        <p:xfrm>
          <a:off x="1042988" y="1844675"/>
          <a:ext cx="7378700" cy="4403725"/>
        </p:xfrm>
        <a:graphic>
          <a:graphicData uri="http://schemas.openxmlformats.org/presentationml/2006/ole">
            <p:oleObj spid="_x0000_s8194" name="Worksheet" r:id="rId3" imgW="9829800" imgH="626736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03238" y="530225"/>
            <a:ext cx="8183562" cy="1385888"/>
          </a:xfrm>
        </p:spPr>
        <p:txBody>
          <a:bodyPr>
            <a:normAutofit fontScale="92500"/>
          </a:bodyPr>
          <a:lstStyle/>
          <a:p>
            <a:pPr>
              <a:defRPr/>
            </a:pPr>
            <a:endParaRPr lang="en-US" sz="2400" b="1" dirty="0" smtClean="0"/>
          </a:p>
          <a:p>
            <a:pPr marL="0" indent="0" algn="ctr">
              <a:buFont typeface="Georgia" pitchFamily="18" charset="0"/>
              <a:buNone/>
              <a:defRPr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Государственная поддержка семей и детей на       2018 год.</a:t>
            </a:r>
          </a:p>
          <a:p>
            <a:pPr marL="0" indent="0" algn="ctr">
              <a:buFont typeface="Georgia" pitchFamily="18" charset="0"/>
              <a:buNone/>
              <a:defRPr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Программная часть  - 69 063,5 тыс.руб.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683568" y="1916833"/>
          <a:ext cx="7848872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683568" y="2852936"/>
          <a:ext cx="7848872" cy="43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683568" y="3573016"/>
          <a:ext cx="7848872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9" name="Схема 8"/>
          <p:cNvGraphicFramePr/>
          <p:nvPr/>
        </p:nvGraphicFramePr>
        <p:xfrm>
          <a:off x="685625" y="4653136"/>
          <a:ext cx="7848872" cy="43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1" name="Схема 10"/>
          <p:cNvGraphicFramePr/>
          <p:nvPr/>
        </p:nvGraphicFramePr>
        <p:xfrm>
          <a:off x="685625" y="5301208"/>
          <a:ext cx="7848872" cy="43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12" name="Схема 11"/>
          <p:cNvGraphicFramePr/>
          <p:nvPr/>
        </p:nvGraphicFramePr>
        <p:xfrm>
          <a:off x="683568" y="6021288"/>
          <a:ext cx="7848872" cy="43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 rot="10800000">
            <a:off x="323528" y="1844825"/>
            <a:ext cx="3888432" cy="3096345"/>
            <a:chOff x="1378757" y="1696"/>
            <a:chExt cx="4506729" cy="974414"/>
          </a:xfrm>
          <a:scene3d>
            <a:camera prst="orthographicFront"/>
            <a:lightRig rig="chilly" dir="t"/>
          </a:scene3d>
        </p:grpSpPr>
        <p:sp>
          <p:nvSpPr>
            <p:cNvPr id="7" name="Пятиугольник 6"/>
            <p:cNvSpPr/>
            <p:nvPr/>
          </p:nvSpPr>
          <p:spPr>
            <a:xfrm rot="10800000">
              <a:off x="1378757" y="1696"/>
              <a:ext cx="4506729" cy="974414"/>
            </a:xfrm>
            <a:prstGeom prst="homePlate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Пятиугольник 4"/>
            <p:cNvSpPr/>
            <p:nvPr/>
          </p:nvSpPr>
          <p:spPr>
            <a:xfrm>
              <a:off x="2171149" y="1696"/>
              <a:ext cx="3714337" cy="97441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29690" tIns="41910" rIns="78232" bIns="41910" spcCol="1270" anchor="ctr"/>
            <a:lstStyle/>
            <a:p>
              <a:pPr defTabSz="466725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050" dirty="0"/>
            </a:p>
          </p:txBody>
        </p:sp>
      </p:grpSp>
      <p:sp>
        <p:nvSpPr>
          <p:cNvPr id="44034" name="TextBox 13"/>
          <p:cNvSpPr txBox="1">
            <a:spLocks noChangeArrowheads="1"/>
          </p:cNvSpPr>
          <p:nvPr/>
        </p:nvSpPr>
        <p:spPr bwMode="auto">
          <a:xfrm>
            <a:off x="323850" y="2933700"/>
            <a:ext cx="36004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/>
              <a:t>Финансовое обеспечение </a:t>
            </a:r>
            <a:r>
              <a:rPr lang="ru-RU" sz="1400" b="1" dirty="0" smtClean="0"/>
              <a:t>учреждений- 489 524,1 </a:t>
            </a:r>
            <a:r>
              <a:rPr lang="ru-RU" sz="1400" b="1" dirty="0"/>
              <a:t>тыс.руб.</a:t>
            </a:r>
            <a:endParaRPr lang="ru-RU" sz="1400" dirty="0"/>
          </a:p>
          <a:p>
            <a:endParaRPr lang="ru-RU" dirty="0"/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4211960" y="620688"/>
            <a:ext cx="4681537" cy="5257800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Всего: </a:t>
            </a:r>
            <a:r>
              <a:rPr lang="ru-RU" b="1" dirty="0" smtClean="0">
                <a:solidFill>
                  <a:schemeClr val="tx1"/>
                </a:solidFill>
              </a:rPr>
              <a:t>34</a:t>
            </a:r>
            <a:r>
              <a:rPr lang="ru-RU" dirty="0" smtClean="0">
                <a:solidFill>
                  <a:schemeClr val="tx1"/>
                </a:solidFill>
              </a:rPr>
              <a:t> учреждения, финансируемых из бюджета Константиновского района, в том числе за счет субвенций по переданным полномочиям, из них:</a:t>
            </a:r>
          </a:p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-14 дошкольные образовательные организации</a:t>
            </a:r>
          </a:p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-11 общеобразовательных организаций</a:t>
            </a:r>
          </a:p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-4 учреждения дополнительного образования</a:t>
            </a:r>
          </a:p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-1 учреждение здравоохранения</a:t>
            </a:r>
          </a:p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-1 муниципальное автономное учреждение </a:t>
            </a:r>
          </a:p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-2 учреждения культуры</a:t>
            </a:r>
          </a:p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-1 центр социального обслуживания населения</a:t>
            </a:r>
          </a:p>
          <a:p>
            <a:pPr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188640"/>
            <a:ext cx="792088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Структура расходов по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муниципальным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программам Константиновского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района 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n-cs"/>
            </a:endParaRPr>
          </a:p>
        </p:txBody>
      </p:sp>
      <p:graphicFrame>
        <p:nvGraphicFramePr>
          <p:cNvPr id="48130" name="Диаграмма 3"/>
          <p:cNvGraphicFramePr>
            <a:graphicFrameLocks/>
          </p:cNvGraphicFramePr>
          <p:nvPr/>
        </p:nvGraphicFramePr>
        <p:xfrm>
          <a:off x="395536" y="1412776"/>
          <a:ext cx="8748464" cy="4896544"/>
        </p:xfrm>
        <a:graphic>
          <a:graphicData uri="http://schemas.openxmlformats.org/presentationml/2006/ole">
            <p:oleObj spid="_x0000_s9218" name="Worksheet" r:id="rId3" imgW="10096500" imgH="384819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Содержимое 2"/>
          <p:cNvGraphicFramePr>
            <a:graphicFrameLocks noGrp="1"/>
          </p:cNvGraphicFramePr>
          <p:nvPr>
            <p:ph/>
          </p:nvPr>
        </p:nvGraphicFramePr>
        <p:xfrm>
          <a:off x="647700" y="1325563"/>
          <a:ext cx="7781925" cy="4922837"/>
        </p:xfrm>
        <a:graphic>
          <a:graphicData uri="http://schemas.openxmlformats.org/presentationml/2006/ole">
            <p:oleObj spid="_x0000_s36866" name="Worksheet" r:id="rId3" imgW="7905885" imgH="5000625" progId="Excel.Sheet.8">
              <p:embed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95536" y="620688"/>
            <a:ext cx="874846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/>
              <a:t>Расходы бюджета Константиновского района в </a:t>
            </a:r>
            <a:r>
              <a:rPr lang="ru-RU" sz="1600" b="1" dirty="0" smtClean="0"/>
              <a:t>2018 </a:t>
            </a:r>
            <a:r>
              <a:rPr lang="ru-RU" sz="1600" b="1" dirty="0"/>
              <a:t>году </a:t>
            </a:r>
            <a:r>
              <a:rPr lang="ru-RU" sz="1600" b="1" dirty="0" smtClean="0"/>
              <a:t>1 012 604,3 тыс.рублей</a:t>
            </a:r>
            <a:endParaRPr lang="ru-RU" sz="1600" b="1" dirty="0"/>
          </a:p>
          <a:p>
            <a:pPr algn="ctr">
              <a:defRPr/>
            </a:pP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/>
          </p:nvPr>
        </p:nvGraphicFramePr>
        <p:xfrm>
          <a:off x="395536" y="731838"/>
          <a:ext cx="8136904" cy="5505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87624" y="404664"/>
            <a:ext cx="7344816" cy="16312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Расходы бюджета Константиновского района, формируемые в рамках программ Константиновского района, 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непрограммные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 расходы</a:t>
            </a:r>
          </a:p>
          <a:p>
            <a:pPr algn="r">
              <a:defRPr/>
            </a:pPr>
            <a:r>
              <a:rPr lang="ru-RU" sz="1400" b="1" dirty="0">
                <a:cs typeface="+mn-cs"/>
              </a:rPr>
              <a:t> </a:t>
            </a:r>
            <a:endParaRPr lang="ru-RU" sz="1400" dirty="0">
              <a:cs typeface="+mn-cs"/>
            </a:endParaRPr>
          </a:p>
          <a:p>
            <a:pPr algn="r">
              <a:defRPr/>
            </a:pPr>
            <a:r>
              <a:rPr lang="ru-RU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тыс.рублей</a:t>
            </a:r>
          </a:p>
          <a:p>
            <a:pPr>
              <a:defRPr/>
            </a:pPr>
            <a:endParaRPr lang="ru-RU" dirty="0"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6021288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</a:t>
            </a:r>
            <a:r>
              <a:rPr lang="ru-RU" sz="1000" dirty="0" smtClean="0"/>
              <a:t>Ожидаемое исполнение расходов бюджета Константиновского района</a:t>
            </a: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/>
          </p:nvPr>
        </p:nvGraphicFramePr>
        <p:xfrm>
          <a:off x="395536" y="731838"/>
          <a:ext cx="8136904" cy="5505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Блок-схема: узел 10"/>
          <p:cNvSpPr/>
          <p:nvPr/>
        </p:nvSpPr>
        <p:spPr>
          <a:xfrm>
            <a:off x="684213" y="5805488"/>
            <a:ext cx="863600" cy="431800"/>
          </a:xfrm>
          <a:prstGeom prst="flowChartConnector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859338" y="5805488"/>
            <a:ext cx="865187" cy="431800"/>
          </a:xfrm>
          <a:prstGeom prst="flowChartConnector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108" name="TextBox 12"/>
          <p:cNvSpPr txBox="1">
            <a:spLocks noChangeArrowheads="1"/>
          </p:cNvSpPr>
          <p:nvPr/>
        </p:nvSpPr>
        <p:spPr bwMode="auto">
          <a:xfrm>
            <a:off x="5940425" y="5837238"/>
            <a:ext cx="295275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/>
              <a:t>Расходы бюджета Константиновского района, формируемые в рамках муниципальных программ Константиновского района</a:t>
            </a:r>
          </a:p>
        </p:txBody>
      </p:sp>
      <p:sp>
        <p:nvSpPr>
          <p:cNvPr id="47109" name="TextBox 13"/>
          <p:cNvSpPr txBox="1">
            <a:spLocks noChangeArrowheads="1"/>
          </p:cNvSpPr>
          <p:nvPr/>
        </p:nvSpPr>
        <p:spPr bwMode="auto">
          <a:xfrm>
            <a:off x="1547813" y="5837238"/>
            <a:ext cx="2952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/>
              <a:t>Непрограммные расходы бюджета Константиновского района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548680"/>
            <a:ext cx="792088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Структура расходов по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муниципальным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программам Константиновского района</a:t>
            </a:r>
          </a:p>
        </p:txBody>
      </p:sp>
      <p:graphicFrame>
        <p:nvGraphicFramePr>
          <p:cNvPr id="48130" name="Диаграмма 3"/>
          <p:cNvGraphicFramePr>
            <a:graphicFrameLocks/>
          </p:cNvGraphicFramePr>
          <p:nvPr/>
        </p:nvGraphicFramePr>
        <p:xfrm>
          <a:off x="0" y="1346200"/>
          <a:ext cx="8964488" cy="5286375"/>
        </p:xfrm>
        <a:graphic>
          <a:graphicData uri="http://schemas.openxmlformats.org/presentationml/2006/ole">
            <p:oleObj spid="_x0000_s37890" name="Worksheet" r:id="rId4" imgW="11792085" imgH="528637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694833" y="1117860"/>
          <a:ext cx="7992888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250825" y="1903413"/>
            <a:ext cx="1317625" cy="9493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/>
              <a:t>Развитие здравоохранения</a:t>
            </a:r>
            <a:r>
              <a:rPr lang="en-US" sz="1000" dirty="0"/>
              <a:t> </a:t>
            </a:r>
            <a:r>
              <a:rPr lang="ru-RU" sz="1000" dirty="0" smtClean="0"/>
              <a:t>6625,9</a:t>
            </a:r>
          </a:p>
          <a:p>
            <a:pPr algn="ctr">
              <a:defRPr/>
            </a:pPr>
            <a:r>
              <a:rPr lang="ru-RU" sz="1000" dirty="0" smtClean="0"/>
              <a:t>0,7</a:t>
            </a:r>
            <a:r>
              <a:rPr lang="en-US" sz="1000" dirty="0" smtClean="0"/>
              <a:t> </a:t>
            </a:r>
            <a:r>
              <a:rPr lang="en-US" sz="1000" dirty="0"/>
              <a:t>%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24300" y="1890713"/>
            <a:ext cx="1244600" cy="9620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/>
              <a:t>Социальная поддержка граждан</a:t>
            </a:r>
            <a:r>
              <a:rPr lang="en-US" sz="1000" dirty="0"/>
              <a:t> </a:t>
            </a:r>
            <a:endParaRPr lang="ru-RU" sz="1000" dirty="0" smtClean="0"/>
          </a:p>
          <a:p>
            <a:pPr algn="ctr">
              <a:defRPr/>
            </a:pPr>
            <a:r>
              <a:rPr lang="ru-RU" sz="1000" dirty="0" smtClean="0"/>
              <a:t>292398,3</a:t>
            </a:r>
          </a:p>
          <a:p>
            <a:pPr algn="ctr">
              <a:defRPr/>
            </a:pPr>
            <a:r>
              <a:rPr lang="ru-RU" sz="1000" dirty="0" smtClean="0"/>
              <a:t>30,1</a:t>
            </a:r>
            <a:r>
              <a:rPr lang="en-US" sz="1000" dirty="0" smtClean="0"/>
              <a:t>%</a:t>
            </a:r>
            <a:endParaRPr lang="ru-RU" sz="10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700338" y="1890713"/>
            <a:ext cx="1223962" cy="9620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 smtClean="0"/>
              <a:t>Молодежь Константиновского района 366,0</a:t>
            </a:r>
          </a:p>
          <a:p>
            <a:pPr algn="ctr">
              <a:defRPr/>
            </a:pPr>
            <a:r>
              <a:rPr lang="ru-RU" sz="1000" dirty="0" smtClean="0"/>
              <a:t>0,038%</a:t>
            </a:r>
            <a:endParaRPr lang="ru-RU" sz="10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76375" y="1890713"/>
            <a:ext cx="1243013" cy="9620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/>
              <a:t>Развитие образования</a:t>
            </a:r>
            <a:r>
              <a:rPr lang="en-US" sz="1000" dirty="0"/>
              <a:t> </a:t>
            </a:r>
            <a:r>
              <a:rPr lang="ru-RU" sz="1000" dirty="0" smtClean="0"/>
              <a:t>376464,3 </a:t>
            </a:r>
          </a:p>
          <a:p>
            <a:pPr algn="ctr">
              <a:defRPr/>
            </a:pPr>
            <a:r>
              <a:rPr lang="ru-RU" sz="1000" dirty="0" smtClean="0"/>
              <a:t>38,8</a:t>
            </a:r>
            <a:r>
              <a:rPr lang="en-US" sz="1000" dirty="0" smtClean="0"/>
              <a:t>% </a:t>
            </a:r>
            <a:endParaRPr lang="ru-RU" sz="10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50000" y="1903413"/>
            <a:ext cx="1390650" cy="9493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Обеспечение доступным и комфортным жильем населения Константиновского района</a:t>
            </a:r>
            <a:r>
              <a:rPr lang="en-US" sz="800" dirty="0"/>
              <a:t> </a:t>
            </a:r>
            <a:r>
              <a:rPr lang="ru-RU" sz="800" dirty="0"/>
              <a:t> </a:t>
            </a:r>
            <a:r>
              <a:rPr lang="ru-RU" sz="800" dirty="0" smtClean="0"/>
              <a:t>11670,2</a:t>
            </a:r>
          </a:p>
          <a:p>
            <a:pPr algn="ctr">
              <a:defRPr/>
            </a:pPr>
            <a:r>
              <a:rPr lang="ru-RU" sz="800" dirty="0" smtClean="0"/>
              <a:t>1,2%</a:t>
            </a:r>
            <a:endParaRPr lang="ru-RU" sz="8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149850" y="1890713"/>
            <a:ext cx="1243013" cy="9620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/>
              <a:t>Доступная среда</a:t>
            </a:r>
            <a:r>
              <a:rPr lang="en-US" sz="1000" dirty="0"/>
              <a:t> </a:t>
            </a:r>
            <a:endParaRPr lang="ru-RU" sz="1000" dirty="0" smtClean="0"/>
          </a:p>
          <a:p>
            <a:pPr algn="ctr">
              <a:defRPr/>
            </a:pPr>
            <a:r>
              <a:rPr lang="ru-RU" sz="1000" dirty="0" smtClean="0"/>
              <a:t>21,5</a:t>
            </a:r>
          </a:p>
          <a:p>
            <a:pPr algn="ctr">
              <a:defRPr/>
            </a:pPr>
            <a:r>
              <a:rPr lang="en-US" sz="1000" dirty="0" smtClean="0"/>
              <a:t>0</a:t>
            </a:r>
            <a:r>
              <a:rPr lang="ru-RU" sz="1000" dirty="0" smtClean="0"/>
              <a:t>,002</a:t>
            </a:r>
            <a:r>
              <a:rPr lang="en-US" sz="1000" dirty="0" smtClean="0"/>
              <a:t>% </a:t>
            </a:r>
            <a:endParaRPr lang="ru-RU" sz="10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589838" y="1903413"/>
            <a:ext cx="1223962" cy="9493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700" dirty="0"/>
              <a:t>Обеспечение качественными жилищно-коммунальными услугами населения Константиновского района</a:t>
            </a:r>
            <a:r>
              <a:rPr lang="en-US" sz="700" dirty="0"/>
              <a:t> </a:t>
            </a:r>
            <a:r>
              <a:rPr lang="ru-RU" sz="700" dirty="0"/>
              <a:t> </a:t>
            </a:r>
            <a:r>
              <a:rPr lang="ru-RU" sz="700" dirty="0" smtClean="0"/>
              <a:t>8488,8</a:t>
            </a:r>
          </a:p>
          <a:p>
            <a:pPr algn="ctr">
              <a:defRPr/>
            </a:pPr>
            <a:r>
              <a:rPr lang="ru-RU" sz="700" dirty="0" smtClean="0"/>
              <a:t>0,88%</a:t>
            </a:r>
            <a:endParaRPr lang="ru-RU" sz="7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98450" y="3357563"/>
            <a:ext cx="1223963" cy="1008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dirty="0"/>
              <a:t>Обеспечение общественного порядка и </a:t>
            </a:r>
            <a:r>
              <a:rPr lang="ru-RU" sz="900" dirty="0" err="1"/>
              <a:t>противодей</a:t>
            </a:r>
            <a:r>
              <a:rPr lang="en-US" sz="900" dirty="0"/>
              <a:t>-</a:t>
            </a:r>
            <a:r>
              <a:rPr lang="ru-RU" sz="900" dirty="0" err="1"/>
              <a:t>ствие</a:t>
            </a:r>
            <a:r>
              <a:rPr lang="ru-RU" sz="900" dirty="0"/>
              <a:t> преступности</a:t>
            </a:r>
            <a:r>
              <a:rPr lang="en-US" sz="900" dirty="0"/>
              <a:t> </a:t>
            </a:r>
            <a:r>
              <a:rPr lang="ru-RU" sz="900" dirty="0"/>
              <a:t> </a:t>
            </a:r>
            <a:r>
              <a:rPr lang="ru-RU" sz="900" dirty="0" smtClean="0"/>
              <a:t>73,3</a:t>
            </a:r>
          </a:p>
          <a:p>
            <a:pPr algn="ctr">
              <a:defRPr/>
            </a:pPr>
            <a:r>
              <a:rPr lang="ru-RU" sz="900" dirty="0" smtClean="0"/>
              <a:t>0,008%</a:t>
            </a:r>
            <a:endParaRPr lang="ru-RU" sz="9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935413" y="3343275"/>
            <a:ext cx="1223962" cy="1003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/>
              <a:t>Охрана окружающей среды и рациональное природопользование</a:t>
            </a:r>
            <a:r>
              <a:rPr lang="en-US" sz="1000" dirty="0"/>
              <a:t> </a:t>
            </a:r>
            <a:r>
              <a:rPr lang="ru-RU" sz="1000" dirty="0"/>
              <a:t> </a:t>
            </a:r>
            <a:r>
              <a:rPr lang="ru-RU" sz="1000" dirty="0" smtClean="0"/>
              <a:t>811,5</a:t>
            </a:r>
          </a:p>
          <a:p>
            <a:pPr algn="ctr">
              <a:defRPr/>
            </a:pPr>
            <a:r>
              <a:rPr lang="ru-RU" sz="1000" dirty="0" smtClean="0"/>
              <a:t>0,09%</a:t>
            </a:r>
            <a:endParaRPr lang="ru-RU" sz="10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746375" y="3343275"/>
            <a:ext cx="1223963" cy="1003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/>
              <a:t>Развитие культуры и туризма</a:t>
            </a:r>
            <a:r>
              <a:rPr lang="en-US" sz="1000" dirty="0"/>
              <a:t> </a:t>
            </a:r>
            <a:endParaRPr lang="ru-RU" sz="1000" dirty="0" smtClean="0"/>
          </a:p>
          <a:p>
            <a:pPr algn="ctr">
              <a:defRPr/>
            </a:pPr>
            <a:r>
              <a:rPr lang="ru-RU" sz="1000" dirty="0" smtClean="0"/>
              <a:t>71693,7</a:t>
            </a:r>
          </a:p>
          <a:p>
            <a:pPr algn="ctr">
              <a:defRPr/>
            </a:pPr>
            <a:r>
              <a:rPr lang="ru-RU" sz="1000" dirty="0" smtClean="0"/>
              <a:t>7,39</a:t>
            </a:r>
            <a:r>
              <a:rPr lang="en-US" sz="1000" dirty="0" smtClean="0"/>
              <a:t>%</a:t>
            </a:r>
            <a:endParaRPr lang="ru-RU" sz="10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522413" y="3343275"/>
            <a:ext cx="1321395" cy="1022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700" dirty="0"/>
              <a:t>Защита населения и территории от чрезвычайных ситуаций, обеспечение пожарной безопасности и безопасности людей на водных объекта</a:t>
            </a:r>
            <a:r>
              <a:rPr lang="en-US" sz="700" dirty="0"/>
              <a:t> </a:t>
            </a:r>
            <a:r>
              <a:rPr lang="ru-RU" sz="700" dirty="0" smtClean="0"/>
              <a:t>3843,2</a:t>
            </a:r>
          </a:p>
          <a:p>
            <a:pPr algn="ctr">
              <a:defRPr/>
            </a:pPr>
            <a:r>
              <a:rPr lang="ru-RU" sz="800" dirty="0" smtClean="0"/>
              <a:t>0,4 %</a:t>
            </a:r>
            <a:endParaRPr lang="en-US" sz="8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350000" y="3357563"/>
            <a:ext cx="1223963" cy="9890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/>
              <a:t>Экономическое развитие</a:t>
            </a:r>
            <a:r>
              <a:rPr lang="en-US" sz="1000" dirty="0"/>
              <a:t> </a:t>
            </a:r>
            <a:r>
              <a:rPr lang="ru-RU" sz="1000" dirty="0"/>
              <a:t> </a:t>
            </a:r>
            <a:r>
              <a:rPr lang="ru-RU" sz="1000" dirty="0" smtClean="0"/>
              <a:t>605,4 0,062%</a:t>
            </a:r>
            <a:endParaRPr lang="ru-RU" sz="10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126038" y="3343275"/>
            <a:ext cx="1223962" cy="1003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/>
              <a:t>Развитие физической культуры и спорта</a:t>
            </a:r>
            <a:r>
              <a:rPr lang="en-US" sz="1000" dirty="0"/>
              <a:t> </a:t>
            </a:r>
            <a:endParaRPr lang="ru-RU" sz="1000" dirty="0" smtClean="0"/>
          </a:p>
          <a:p>
            <a:pPr algn="ctr">
              <a:defRPr/>
            </a:pPr>
            <a:r>
              <a:rPr lang="ru-RU" sz="1000" dirty="0" smtClean="0"/>
              <a:t> 663,1</a:t>
            </a:r>
          </a:p>
          <a:p>
            <a:pPr algn="ctr">
              <a:defRPr/>
            </a:pPr>
            <a:r>
              <a:rPr lang="ru-RU" sz="1000" dirty="0" smtClean="0"/>
              <a:t>0,07%</a:t>
            </a:r>
            <a:endParaRPr lang="ru-RU" sz="10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567613" y="3343275"/>
            <a:ext cx="1223962" cy="1003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 err="1"/>
              <a:t>Информацион</a:t>
            </a:r>
            <a:r>
              <a:rPr lang="en-US" sz="1000" dirty="0"/>
              <a:t>-</a:t>
            </a:r>
            <a:r>
              <a:rPr lang="ru-RU" sz="1000" dirty="0" err="1"/>
              <a:t>ное</a:t>
            </a:r>
            <a:r>
              <a:rPr lang="ru-RU" sz="1000" dirty="0"/>
              <a:t> общество</a:t>
            </a:r>
            <a:r>
              <a:rPr lang="en-US" sz="1000" dirty="0"/>
              <a:t> </a:t>
            </a:r>
            <a:r>
              <a:rPr lang="ru-RU" sz="1000" dirty="0" smtClean="0"/>
              <a:t>7304,7</a:t>
            </a:r>
          </a:p>
          <a:p>
            <a:pPr algn="ctr">
              <a:defRPr/>
            </a:pPr>
            <a:r>
              <a:rPr lang="ru-RU" sz="1000" dirty="0" smtClean="0"/>
              <a:t>0,76%</a:t>
            </a:r>
            <a:endParaRPr lang="ru-RU" sz="1000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00025" y="4933950"/>
            <a:ext cx="1059607" cy="12969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/>
              <a:t>Развитие транспортной системы</a:t>
            </a:r>
            <a:r>
              <a:rPr lang="en-US" sz="1000" dirty="0"/>
              <a:t> </a:t>
            </a:r>
            <a:endParaRPr lang="ru-RU" sz="1000" dirty="0" smtClean="0"/>
          </a:p>
          <a:p>
            <a:pPr algn="ctr">
              <a:defRPr/>
            </a:pPr>
            <a:r>
              <a:rPr lang="ru-RU" sz="1000" dirty="0" smtClean="0"/>
              <a:t>163346,1</a:t>
            </a:r>
          </a:p>
          <a:p>
            <a:pPr algn="ctr">
              <a:defRPr/>
            </a:pPr>
            <a:r>
              <a:rPr lang="ru-RU" sz="1000" dirty="0" smtClean="0"/>
              <a:t>16,84</a:t>
            </a:r>
            <a:r>
              <a:rPr lang="en-US" sz="1000" dirty="0" smtClean="0"/>
              <a:t>%</a:t>
            </a:r>
            <a:endParaRPr lang="ru-RU" sz="1000" dirty="0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1259632" y="4941168"/>
            <a:ext cx="1692275" cy="12874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/>
              <a:t>Развитие сельского хозяйства и регулирование рынков сельскохозяйственной продукции, сырья и продовольствия</a:t>
            </a:r>
            <a:r>
              <a:rPr lang="en-US" sz="1000" dirty="0"/>
              <a:t> </a:t>
            </a:r>
            <a:endParaRPr lang="ru-RU" sz="1000" dirty="0" smtClean="0"/>
          </a:p>
          <a:p>
            <a:pPr algn="ctr">
              <a:defRPr/>
            </a:pPr>
            <a:r>
              <a:rPr lang="ru-RU" sz="1000" dirty="0" smtClean="0"/>
              <a:t>3768,0</a:t>
            </a:r>
          </a:p>
          <a:p>
            <a:pPr algn="ctr">
              <a:defRPr/>
            </a:pPr>
            <a:r>
              <a:rPr lang="ru-RU" sz="1000" dirty="0" smtClean="0"/>
              <a:t>0,4</a:t>
            </a:r>
            <a:r>
              <a:rPr lang="en-US" sz="1000" dirty="0" smtClean="0"/>
              <a:t>%</a:t>
            </a:r>
            <a:endParaRPr lang="ru-RU" sz="1000" dirty="0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915816" y="4941168"/>
            <a:ext cx="1239267" cy="12874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 err="1"/>
              <a:t>Энергоэффекти-вность</a:t>
            </a:r>
            <a:r>
              <a:rPr lang="ru-RU" sz="1000" dirty="0"/>
              <a:t> и развитие энергетики</a:t>
            </a:r>
            <a:r>
              <a:rPr lang="en-US" sz="1000" dirty="0"/>
              <a:t> </a:t>
            </a:r>
            <a:endParaRPr lang="ru-RU" sz="1000" dirty="0" smtClean="0"/>
          </a:p>
          <a:p>
            <a:pPr algn="ctr">
              <a:defRPr/>
            </a:pPr>
            <a:r>
              <a:rPr lang="ru-RU" sz="1000" dirty="0" smtClean="0"/>
              <a:t>5,0 </a:t>
            </a:r>
          </a:p>
          <a:p>
            <a:pPr algn="ctr">
              <a:defRPr/>
            </a:pPr>
            <a:r>
              <a:rPr lang="ru-RU" sz="1000" dirty="0" smtClean="0"/>
              <a:t>0,001</a:t>
            </a:r>
            <a:r>
              <a:rPr lang="en-US" sz="1000" dirty="0" smtClean="0"/>
              <a:t>%</a:t>
            </a:r>
            <a:endParaRPr lang="ru-RU" sz="1000" dirty="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5220072" y="4941168"/>
            <a:ext cx="1152128" cy="12604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/>
              <a:t>Муниципальная политика </a:t>
            </a:r>
            <a:r>
              <a:rPr lang="ru-RU" sz="1000" dirty="0" smtClean="0"/>
              <a:t>545,0</a:t>
            </a:r>
          </a:p>
          <a:p>
            <a:pPr algn="ctr">
              <a:defRPr/>
            </a:pPr>
            <a:r>
              <a:rPr lang="ru-RU" sz="1000" dirty="0" smtClean="0"/>
              <a:t>0,06</a:t>
            </a:r>
            <a:r>
              <a:rPr lang="en-US" sz="1000" dirty="0" smtClean="0"/>
              <a:t>%</a:t>
            </a:r>
            <a:endParaRPr lang="ru-RU" sz="1000" dirty="0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6300192" y="4943475"/>
            <a:ext cx="1100733" cy="12874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/>
              <a:t>Поддержка казачьих обществ Константиновского района</a:t>
            </a:r>
            <a:r>
              <a:rPr lang="en-US" sz="1000" dirty="0"/>
              <a:t> </a:t>
            </a:r>
            <a:r>
              <a:rPr lang="ru-RU" sz="1000" dirty="0" smtClean="0"/>
              <a:t>14914,4</a:t>
            </a:r>
          </a:p>
          <a:p>
            <a:pPr algn="ctr">
              <a:defRPr/>
            </a:pPr>
            <a:r>
              <a:rPr lang="ru-RU" sz="1000" dirty="0" smtClean="0"/>
              <a:t>1,5</a:t>
            </a:r>
            <a:r>
              <a:rPr lang="en-US" sz="1000" dirty="0" smtClean="0"/>
              <a:t>%</a:t>
            </a:r>
            <a:endParaRPr lang="ru-RU" sz="1000" dirty="0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7400925" y="4954588"/>
            <a:ext cx="1635571" cy="1276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Управление муниципальными финансами и создание условий для эффективного управления муниципальными финансами поселений</a:t>
            </a:r>
            <a:r>
              <a:rPr lang="en-US" sz="800" dirty="0"/>
              <a:t> </a:t>
            </a:r>
            <a:r>
              <a:rPr lang="ru-RU" sz="800" dirty="0" smtClean="0"/>
              <a:t>6681,5 </a:t>
            </a:r>
          </a:p>
          <a:p>
            <a:pPr algn="ctr">
              <a:defRPr/>
            </a:pPr>
            <a:r>
              <a:rPr lang="ru-RU" sz="800" dirty="0" smtClean="0"/>
              <a:t>0,7</a:t>
            </a:r>
            <a:r>
              <a:rPr lang="en-US" sz="800" dirty="0" smtClean="0"/>
              <a:t>%</a:t>
            </a:r>
            <a:endParaRPr lang="ru-RU" sz="800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139952" y="4941168"/>
            <a:ext cx="1239267" cy="12874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 smtClean="0"/>
              <a:t>Формирование законопослушного поведения участников дорожного движения 156,3 </a:t>
            </a:r>
          </a:p>
          <a:p>
            <a:pPr algn="ctr">
              <a:defRPr/>
            </a:pPr>
            <a:r>
              <a:rPr lang="ru-RU" sz="1000" dirty="0" smtClean="0"/>
              <a:t>0,02</a:t>
            </a:r>
            <a:r>
              <a:rPr lang="en-US" sz="1000" dirty="0" smtClean="0"/>
              <a:t>%</a:t>
            </a: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Содержимое 2"/>
          <p:cNvGraphicFramePr>
            <a:graphicFrameLocks noGrp="1"/>
          </p:cNvGraphicFramePr>
          <p:nvPr>
            <p:ph/>
          </p:nvPr>
        </p:nvGraphicFramePr>
        <p:xfrm>
          <a:off x="1200150" y="1052513"/>
          <a:ext cx="7064375" cy="4884737"/>
        </p:xfrm>
        <a:graphic>
          <a:graphicData uri="http://schemas.openxmlformats.org/presentationml/2006/ole">
            <p:oleObj spid="_x0000_s38914" name="Worksheet" r:id="rId3" imgW="7286557" imgH="5038635" progId="Excel.Sheet.8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19672" y="260648"/>
            <a:ext cx="6758136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cs typeface="+mn-cs"/>
              </a:rPr>
              <a:t>Расходы бюджета Константиновского района на </a:t>
            </a:r>
            <a:r>
              <a:rPr lang="ru-RU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cs typeface="+mn-cs"/>
              </a:rPr>
              <a:t>образование 2018-2020 (тыс.руб</a:t>
            </a:r>
            <a:r>
              <a:rPr lang="ru-RU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cs typeface="+mn-cs"/>
              </a:rPr>
              <a:t>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>Особенности составления проекта  бюджета Константиновского района на</a:t>
            </a:r>
            <a:br>
              <a:rPr lang="ru-RU" sz="2000" b="1" dirty="0" smtClean="0"/>
            </a:br>
            <a:r>
              <a:rPr lang="ru-RU" sz="2000" b="1" dirty="0" smtClean="0"/>
              <a:t>2018 год и на плановый период 2019 и 2020 годов</a:t>
            </a:r>
            <a:endParaRPr lang="ru-RU" sz="20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520" y="1916832"/>
            <a:ext cx="8712968" cy="72008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b="1" dirty="0" smtClean="0"/>
          </a:p>
          <a:p>
            <a:pPr algn="just"/>
            <a:r>
              <a:rPr lang="ru-RU" b="1" dirty="0" smtClean="0"/>
              <a:t>В составе основных характеристик бюджета не предусматриваются условно-утверждаемые расходы </a:t>
            </a:r>
          </a:p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2852936"/>
            <a:ext cx="8712968" cy="93610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b="1" dirty="0" smtClean="0">
              <a:solidFill>
                <a:schemeClr val="dk1"/>
              </a:solidFill>
            </a:endParaRPr>
          </a:p>
          <a:p>
            <a:pPr algn="just"/>
            <a:r>
              <a:rPr lang="ru-RU" b="1" dirty="0" smtClean="0">
                <a:solidFill>
                  <a:schemeClr val="dk1"/>
                </a:solidFill>
              </a:rPr>
              <a:t>Параметры планового периода в ведомственной структуре расходов сформированы в виде абсолютных величин (без увеличения или уменьшения утверждённых параметров трёхлетнего бюджета)</a:t>
            </a:r>
          </a:p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4005064"/>
            <a:ext cx="8712968" cy="151216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dk1"/>
                </a:solidFill>
              </a:rPr>
              <a:t>Оптимизирован формат и состав приложений к Решению Собрания депутатов, утверждающих бюджетные ассигнования. Предусмотрено их формирование не раздельно в отношении показателей очередного финансового года и показателей планового периода, а в качестве единого приложения на три года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5733256"/>
            <a:ext cx="8712968" cy="72008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b="1" dirty="0" smtClean="0">
              <a:solidFill>
                <a:schemeClr val="dk1"/>
              </a:solidFill>
            </a:endParaRPr>
          </a:p>
          <a:p>
            <a:r>
              <a:rPr lang="ru-RU" sz="1600" b="1" dirty="0" smtClean="0">
                <a:solidFill>
                  <a:schemeClr val="dk1"/>
                </a:solidFill>
              </a:rPr>
              <a:t>Реестр расходных обязательств не представляется на бумажном носителе</a:t>
            </a:r>
          </a:p>
          <a:p>
            <a:r>
              <a:rPr lang="ru-RU" sz="1600" b="1" dirty="0" smtClean="0">
                <a:solidFill>
                  <a:schemeClr val="dk1"/>
                </a:solidFill>
              </a:rPr>
              <a:t>(размещается на сайте Финансового отдела Администрации Константиновского района»</a:t>
            </a:r>
          </a:p>
          <a:p>
            <a:pPr algn="ctr"/>
            <a:endParaRPr lang="ru-RU" sz="1600" b="1" dirty="0" smtClean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72816"/>
            <a:ext cx="3114675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9939" name="Содержимое 2"/>
          <p:cNvGraphicFramePr>
            <a:graphicFrameLocks noGrp="1"/>
          </p:cNvGraphicFramePr>
          <p:nvPr/>
        </p:nvGraphicFramePr>
        <p:xfrm>
          <a:off x="3276600" y="2060575"/>
          <a:ext cx="5867400" cy="4176713"/>
        </p:xfrm>
        <a:graphic>
          <a:graphicData uri="http://schemas.openxmlformats.org/presentationml/2006/ole">
            <p:oleObj spid="_x0000_s39939" name="Worksheet" r:id="rId4" imgW="10448857" imgH="4905465" progId="Excel.Sheet.8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99592" y="908720"/>
            <a:ext cx="79928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/>
                <a:solidFill>
                  <a:schemeClr val="accent1">
                    <a:lumMod val="40000"/>
                    <a:lumOff val="60000"/>
                  </a:schemeClr>
                </a:solidFill>
                <a:effectLst/>
              </a:rPr>
              <a:t>Структура расходов бюджета Константиновского района на образование в 2018-2020 годах</a:t>
            </a:r>
            <a:endParaRPr lang="ru-RU" sz="2000" b="1" cap="none" spc="0" dirty="0">
              <a:ln/>
              <a:solidFill>
                <a:schemeClr val="accent1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/>
        </p:nvGraphicFramePr>
        <p:xfrm>
          <a:off x="395536" y="1412776"/>
          <a:ext cx="8568952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908720"/>
            <a:ext cx="909390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/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Структура расходов по разделу «Образование» (%)</a:t>
            </a:r>
            <a:endParaRPr lang="ru-RU" sz="2800" b="1" cap="none" spc="0" dirty="0">
              <a:ln/>
              <a:solidFill>
                <a:schemeClr val="accent1">
                  <a:lumMod val="60000"/>
                  <a:lumOff val="4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313" y="260648"/>
            <a:ext cx="8245415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cs typeface="+mn-cs"/>
              </a:rPr>
              <a:t>Структура расходов по разделу «Культура, кинематография» на </a:t>
            </a:r>
            <a:r>
              <a:rPr lang="ru-RU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cs typeface="+mn-cs"/>
              </a:rPr>
              <a:t>201</a:t>
            </a:r>
            <a:r>
              <a:rPr lang="en-US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cs typeface="+mn-cs"/>
              </a:rPr>
              <a:t>8</a:t>
            </a:r>
            <a:r>
              <a:rPr lang="ru-RU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cs typeface="+mn-cs"/>
              </a:rPr>
              <a:t> </a:t>
            </a:r>
            <a:r>
              <a:rPr lang="ru-RU" sz="20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cs typeface="+mn-cs"/>
              </a:rPr>
              <a:t>год и на плановый </a:t>
            </a:r>
          </a:p>
          <a:p>
            <a:pPr algn="ctr">
              <a:defRPr/>
            </a:pPr>
            <a:r>
              <a:rPr lang="ru-RU" sz="20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cs typeface="+mn-cs"/>
              </a:rPr>
              <a:t>период </a:t>
            </a:r>
            <a:r>
              <a:rPr lang="ru-RU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cs typeface="+mn-cs"/>
              </a:rPr>
              <a:t>201</a:t>
            </a:r>
            <a:r>
              <a:rPr lang="en-US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cs typeface="+mn-cs"/>
              </a:rPr>
              <a:t>9</a:t>
            </a:r>
            <a:r>
              <a:rPr lang="ru-RU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cs typeface="+mn-cs"/>
              </a:rPr>
              <a:t> </a:t>
            </a:r>
            <a:r>
              <a:rPr lang="ru-RU" sz="20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cs typeface="+mn-cs"/>
              </a:rPr>
              <a:t>и </a:t>
            </a:r>
            <a:r>
              <a:rPr lang="ru-RU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cs typeface="+mn-cs"/>
              </a:rPr>
              <a:t>20</a:t>
            </a:r>
            <a:r>
              <a:rPr lang="en-US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cs typeface="+mn-cs"/>
              </a:rPr>
              <a:t>20</a:t>
            </a:r>
            <a:r>
              <a:rPr lang="ru-RU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cs typeface="+mn-cs"/>
              </a:rPr>
              <a:t> годов            тыс.руб.</a:t>
            </a:r>
            <a:endParaRPr lang="ru-RU" sz="20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cs typeface="+mn-cs"/>
            </a:endParaRPr>
          </a:p>
        </p:txBody>
      </p:sp>
      <p:graphicFrame>
        <p:nvGraphicFramePr>
          <p:cNvPr id="34819" name="Диаграмма 3"/>
          <p:cNvGraphicFramePr>
            <a:graphicFrameLocks/>
          </p:cNvGraphicFramePr>
          <p:nvPr/>
        </p:nvGraphicFramePr>
        <p:xfrm>
          <a:off x="417513" y="4025900"/>
          <a:ext cx="2692400" cy="2549525"/>
        </p:xfrm>
        <a:graphic>
          <a:graphicData uri="http://schemas.openxmlformats.org/presentationml/2006/ole">
            <p:oleObj spid="_x0000_s47106" r:id="rId3" imgW="2694666" imgH="2554445" progId="Excel.Sheet.8">
              <p:embed/>
            </p:oleObj>
          </a:graphicData>
        </a:graphic>
      </p:graphicFrame>
      <p:graphicFrame>
        <p:nvGraphicFramePr>
          <p:cNvPr id="34820" name="Диаграмма 9"/>
          <p:cNvGraphicFramePr>
            <a:graphicFrameLocks/>
          </p:cNvGraphicFramePr>
          <p:nvPr/>
        </p:nvGraphicFramePr>
        <p:xfrm>
          <a:off x="852488" y="1339850"/>
          <a:ext cx="7693025" cy="4591050"/>
        </p:xfrm>
        <a:graphic>
          <a:graphicData uri="http://schemas.openxmlformats.org/presentationml/2006/ole">
            <p:oleObj spid="_x0000_s47107" name="Worksheet" r:id="rId4" imgW="7610543" imgH="453399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850" y="333375"/>
            <a:ext cx="856932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1600" b="1" dirty="0" smtClean="0"/>
              <a:t>Районные мероприятия в сфере культуры</a:t>
            </a:r>
            <a:endParaRPr lang="ru-RU" sz="1600" dirty="0" smtClean="0"/>
          </a:p>
          <a:p>
            <a:pPr algn="ctr"/>
            <a:r>
              <a:rPr lang="ru-RU" sz="1600" b="1" dirty="0" smtClean="0"/>
              <a:t> на 2018 год  136.3 тыс.рублей. 2019 и 2020 годы- 272.6 тыс.рублей. в том числе</a:t>
            </a:r>
            <a:endParaRPr lang="ru-RU" sz="1600" b="1" dirty="0">
              <a:solidFill>
                <a:schemeClr val="tx2">
                  <a:lumMod val="60000"/>
                  <a:lumOff val="40000"/>
                </a:schemeClr>
              </a:solidFill>
              <a:latin typeface="Constantia" pitchFamily="18" charset="0"/>
              <a:cs typeface="+mn-cs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3419872" y="1124744"/>
          <a:ext cx="280831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Схема 13"/>
          <p:cNvGraphicFramePr/>
          <p:nvPr/>
        </p:nvGraphicFramePr>
        <p:xfrm>
          <a:off x="251520" y="1124744"/>
          <a:ext cx="302433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8" name="Схема 17"/>
          <p:cNvGraphicFramePr/>
          <p:nvPr/>
        </p:nvGraphicFramePr>
        <p:xfrm>
          <a:off x="6372200" y="1124744"/>
          <a:ext cx="259228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88640"/>
            <a:ext cx="33528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611560" y="620688"/>
            <a:ext cx="494293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/>
              <a:t>Расходы бюджета Константиновского района на здравоохранение</a:t>
            </a:r>
            <a:endParaRPr lang="ru-RU" dirty="0" smtClean="0"/>
          </a:p>
          <a:p>
            <a:pPr algn="ctr"/>
            <a:r>
              <a:rPr lang="ru-RU" b="1" dirty="0" smtClean="0"/>
              <a:t> в 2017-2020 годах</a:t>
            </a:r>
            <a:endParaRPr lang="ru-RU" dirty="0"/>
          </a:p>
        </p:txBody>
      </p:sp>
      <p:graphicFrame>
        <p:nvGraphicFramePr>
          <p:cNvPr id="49154" name="Содержимое 2"/>
          <p:cNvGraphicFramePr>
            <a:graphicFrameLocks noGrp="1"/>
          </p:cNvGraphicFramePr>
          <p:nvPr/>
        </p:nvGraphicFramePr>
        <p:xfrm>
          <a:off x="1116013" y="2204863"/>
          <a:ext cx="6624339" cy="3787949"/>
        </p:xfrm>
        <a:graphic>
          <a:graphicData uri="http://schemas.openxmlformats.org/presentationml/2006/ole">
            <p:oleObj spid="_x0000_s49154" name="Worksheet" r:id="rId4" imgW="7277100" imgH="4971898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88640"/>
            <a:ext cx="3107879" cy="229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8914" name="Содержимое 2"/>
          <p:cNvGraphicFramePr>
            <a:graphicFrameLocks noGrp="1"/>
          </p:cNvGraphicFramePr>
          <p:nvPr>
            <p:ph/>
          </p:nvPr>
        </p:nvGraphicFramePr>
        <p:xfrm>
          <a:off x="555625" y="2492375"/>
          <a:ext cx="7959725" cy="4032250"/>
        </p:xfrm>
        <a:graphic>
          <a:graphicData uri="http://schemas.openxmlformats.org/presentationml/2006/ole">
            <p:oleObj spid="_x0000_s50178" name="Worksheet" r:id="rId4" imgW="8629785" imgH="4371975" progId="Excel.Sheet.8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836712"/>
            <a:ext cx="5832648" cy="92333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Динамика и структура расходов бюджета Константиновского района на социальную политику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		</a:t>
            </a:r>
            <a:r>
              <a:rPr lang="ru-RU" sz="1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тыс.руб</a:t>
            </a:r>
            <a:endParaRPr lang="ru-RU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56272" cy="1821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064897" cy="79208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                                </a:t>
            </a:r>
            <a:r>
              <a:rPr lang="ru-RU" sz="2200" dirty="0" smtClean="0">
                <a:solidFill>
                  <a:schemeClr val="tx1"/>
                </a:solidFill>
              </a:rPr>
              <a:t>Поддержка детей-сирот и детей, оставшихся без попечения родителей, семей, имеющих детей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>
                <a:solidFill>
                  <a:schemeClr val="tx1"/>
                </a:solidFill>
              </a:rPr>
              <a:t>                                                                                         </a:t>
            </a:r>
            <a:r>
              <a:rPr lang="ru-RU" sz="2200" dirty="0" err="1" smtClean="0">
                <a:solidFill>
                  <a:schemeClr val="tx1"/>
                </a:solidFill>
              </a:rPr>
              <a:t>тыс.руб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11563" y="1564178"/>
          <a:ext cx="7704853" cy="5015678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619029"/>
                <a:gridCol w="993596"/>
                <a:gridCol w="994376"/>
                <a:gridCol w="1069966"/>
                <a:gridCol w="1027886"/>
              </a:tblGrid>
              <a:tr h="2227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/>
                        <a:t>Вид поддержки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950" marR="459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/>
                        <a:t>2017 год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950" marR="459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/>
                        <a:t>2018 год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950" marR="459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/>
                        <a:t>2019 год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950" marR="459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/>
                        <a:t>2020 год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950" marR="45950" marT="0" marB="0"/>
                </a:tc>
              </a:tr>
              <a:tr h="5571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/>
                        <a:t>Поддержка граждан, усыновивших (удочеривших) ребенка (детей), в части назначения и выплаты единовременного денежного пособия (</a:t>
                      </a:r>
                      <a:r>
                        <a:rPr lang="ru-RU" sz="1200" dirty="0" err="1"/>
                        <a:t>тыс.руб</a:t>
                      </a:r>
                      <a:r>
                        <a:rPr lang="ru-RU" sz="1200" dirty="0"/>
                        <a:t>)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950" marR="459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60,0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950" marR="459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30,0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950" marR="459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30,0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950" marR="459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60,0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950" marR="45950" marT="0" marB="0"/>
                </a:tc>
              </a:tr>
              <a:tr h="5571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/>
                        <a:t>Поддержка детей-сирот и детей, оставшихся без попечения родителей, в части содержания в приемных семьях (тыс.руб)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950" marR="459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5821,4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950" marR="459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6344,5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950" marR="459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6920,4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950" marR="459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7532,7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950" marR="45950" marT="0" marB="0"/>
                </a:tc>
              </a:tr>
              <a:tr h="6963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/>
                        <a:t>Поддержка детей-сирот и детей, оставшихся без попечения родителей, в части ежемесячного денежного содержания в семьях опекунов или попечителей (тыс.руб.)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950" marR="459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8831,4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950" marR="459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11006,4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950" marR="459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11446,5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950" marR="459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10664,9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950" marR="45950" marT="0" marB="0"/>
                </a:tc>
              </a:tr>
              <a:tr h="8356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/>
                        <a:t>Поддержка лиц из числа детей-сирот и детей, оставшихся без попечения родителей, продолжающих обучение в муниципальных общеобразовательных учреждениях после достижения ими 18 лет (тыс.руб.)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950" marR="459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94,2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950" marR="459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177,0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950" marR="459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184,1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950" marR="459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127,7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950" marR="45950" marT="0" marB="0"/>
                </a:tc>
              </a:tr>
              <a:tr h="11695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/>
                        <a:t>Поддержка детей-сирот и детей, оставшихся без попечения родителей, обучающихся в муниципальных общеобразовательных учреждениях, в части обеспечения бесплатным проездом на городском, пригородном, в сельской местности-внутрирайонном транспорте (кроме такси) (тыс.руб.)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950" marR="459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161,5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950" marR="459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165,6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950" marR="459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165,6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950" marR="459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165,6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950" marR="45950" marT="0" marB="0"/>
                </a:tc>
              </a:tr>
              <a:tr h="6963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/>
                        <a:t>Компенсация родительской платы за присмотр и уход за детьми в образовательной организации, реализующей образовательную программу дошкольного образования (тыс.руб.)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950" marR="459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3844,2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950" marR="459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3940,7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950" marR="459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3940,7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950" marR="459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3940,7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950" marR="4595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49" y="117025"/>
            <a:ext cx="7886700" cy="1085700"/>
          </a:xfrm>
          <a:effectLst/>
          <a:scene3d>
            <a:camera prst="orthographicFront"/>
            <a:lightRig rig="balanced" dir="t"/>
          </a:scene3d>
          <a:sp3d prstMaterial="plastic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Меры социальной поддержки отдельных категорий граждан – 470537,70 тыс. рублей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3119" y="1304925"/>
            <a:ext cx="4808935" cy="5715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/>
          <a:lstStyle/>
          <a:p>
            <a:pPr marL="0" indent="0" algn="ctr" eaLnBrk="1" hangingPunct="1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Около</a:t>
            </a: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тыс. человек, из них:</a:t>
            </a:r>
            <a:endParaRPr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/>
          <p:nvPr/>
        </p:nvSpPr>
        <p:spPr>
          <a:xfrm>
            <a:off x="1447800" y="2092325"/>
            <a:ext cx="3587354" cy="5715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just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Ветераны труда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1877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</a:t>
            </a:r>
            <a:endParaRPr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/>
          <p:nvPr/>
        </p:nvSpPr>
        <p:spPr>
          <a:xfrm>
            <a:off x="1447800" y="2798763"/>
            <a:ext cx="3587354" cy="5715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just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Труженики тыла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</a:t>
            </a:r>
            <a:endParaRPr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Объект 2"/>
          <p:cNvSpPr txBox="1"/>
          <p:nvPr/>
        </p:nvSpPr>
        <p:spPr>
          <a:xfrm>
            <a:off x="1447800" y="3505200"/>
            <a:ext cx="3587354" cy="635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just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Граждане, пострадавшие от политических репрессий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2"/>
          <p:cNvSpPr txBox="1"/>
          <p:nvPr/>
        </p:nvSpPr>
        <p:spPr>
          <a:xfrm>
            <a:off x="1447800" y="4275139"/>
            <a:ext cx="3587354" cy="6254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just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Ветераны труда Ростовской области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499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</a:t>
            </a:r>
            <a:endParaRPr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Объект 2"/>
          <p:cNvSpPr txBox="1"/>
          <p:nvPr/>
        </p:nvSpPr>
        <p:spPr>
          <a:xfrm>
            <a:off x="1447800" y="5035551"/>
            <a:ext cx="3587354" cy="6905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just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Граждане, работающие и проживающие в сельской местности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2129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</a:t>
            </a:r>
            <a:endParaRPr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Объект 2"/>
          <p:cNvSpPr txBox="1"/>
          <p:nvPr/>
        </p:nvSpPr>
        <p:spPr>
          <a:xfrm>
            <a:off x="1447800" y="5862638"/>
            <a:ext cx="3587354" cy="6492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just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Малоимущие семьи и одиноко проживающие граждане 50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семей</a:t>
            </a:r>
            <a:endParaRPr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407194" y="2122488"/>
            <a:ext cx="754856" cy="5095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407194" y="2830513"/>
            <a:ext cx="754856" cy="508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407194" y="3568700"/>
            <a:ext cx="754856" cy="508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407194" y="4333875"/>
            <a:ext cx="754856" cy="508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407194" y="5126038"/>
            <a:ext cx="754856" cy="508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407194" y="5918200"/>
            <a:ext cx="754856" cy="5095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68263"/>
            <a:ext cx="7886700" cy="615950"/>
          </a:xfrm>
        </p:spPr>
        <p:txBody>
          <a:bodyPr vert="horz" wrap="square" lIns="91440" tIns="45720" rIns="91440" bIns="45720" numCol="1" rtlCol="0" anchor="t" anchorCtr="0" compatLnSpc="1">
            <a:noAutofit/>
          </a:bodyPr>
          <a:lstStyle/>
          <a:p>
            <a:pPr algn="ctr" eaLnBrk="1" hangingPunct="1"/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Меры социальной поддержки семей, имеющих детей и проживающих на</a:t>
            </a:r>
            <a:b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Константиновского района (часть 1)</a:t>
            </a:r>
            <a:endParaRPr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6242447" y="1638301"/>
            <a:ext cx="2108597" cy="803275"/>
          </a:xfrm>
        </p:spPr>
        <p:txBody>
          <a:bodyPr vert="horz" wrap="square" lIns="91440" tIns="45720" rIns="91440" bIns="45720" anchor="t">
            <a:normAutofit fontScale="92500"/>
          </a:bodyPr>
          <a:lstStyle/>
          <a:p>
            <a:pPr marL="0" indent="0" algn="ctr" eaLnBrk="1" hangingPunct="1">
              <a:buNone/>
            </a:pP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 –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4769,3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рублей,</a:t>
            </a:r>
          </a:p>
          <a:p>
            <a:pPr marL="0" indent="0" algn="ctr" eaLnBrk="1" hangingPunct="1">
              <a:buNone/>
            </a:pP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 –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4960,1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рублей,</a:t>
            </a:r>
          </a:p>
          <a:p>
            <a:pPr marL="0" indent="0" algn="ctr" eaLnBrk="1" hangingPunct="1">
              <a:buNone/>
            </a:pP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 –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5158,5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 рублей</a:t>
            </a:r>
            <a:endParaRPr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64394" y="714375"/>
            <a:ext cx="7415213" cy="76993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 закон от 22.10.2004 №165-ЗС «О социальной поддержке детства в Ростовской области»</a:t>
            </a:r>
            <a:endParaRPr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864394" y="1647825"/>
            <a:ext cx="4745831" cy="79375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eaLnBrk="1" hangingPunct="1"/>
            <a:r>
              <a:rPr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обеспечение отдыха и оздоровления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255 </a:t>
            </a:r>
            <a:r>
              <a:rPr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  </a:t>
            </a:r>
            <a:endParaRPr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864394" y="2605088"/>
            <a:ext cx="4745831" cy="852488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eaLnBrk="1" hangingPunct="1"/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50 % компенсация расходов на оплату коммунальных услуг и ежемесячная денежная выплата в размере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405</a:t>
            </a:r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рублей 252   многодетным семьям</a:t>
            </a:r>
            <a:endParaRPr sz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03" name="Объект 2"/>
          <p:cNvSpPr txBox="1"/>
          <p:nvPr/>
        </p:nvSpPr>
        <p:spPr>
          <a:xfrm>
            <a:off x="6242447" y="2581275"/>
            <a:ext cx="2108597" cy="8763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 –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4014,5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рублей,</a:t>
            </a:r>
          </a:p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 –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4223,3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рублей,</a:t>
            </a:r>
          </a:p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 –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4468,6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864394" y="3598863"/>
            <a:ext cx="4745831" cy="1296988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eaLnBrk="1" hangingPunct="1"/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Ежемесячная денежная выплата на полноценное питание малоимущим семьям в размерах: беременным женщинам –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473</a:t>
            </a:r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рубля; кормящим матерям – 5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рублей; детям до 1 года – 2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рубль; детям от 1 года до 2 лет – 1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</a:t>
            </a:r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рубля; детям от 2 лет до 3 лет – 2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рублей</a:t>
            </a:r>
            <a:endParaRPr sz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Объект 2"/>
          <p:cNvSpPr txBox="1"/>
          <p:nvPr/>
        </p:nvSpPr>
        <p:spPr>
          <a:xfrm>
            <a:off x="6242448" y="3708401"/>
            <a:ext cx="2108597" cy="830263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 – 3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рублей,</a:t>
            </a:r>
          </a:p>
          <a:p>
            <a:pPr algn="ctr" eaLnBrk="1" hangingPunct="1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  - 3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рублей,</a:t>
            </a:r>
          </a:p>
          <a:p>
            <a:pPr algn="ctr" eaLnBrk="1" hangingPunct="1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 – 3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</a:t>
            </a:r>
            <a:endParaRPr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864394" y="5019675"/>
            <a:ext cx="4745831" cy="79375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eaLnBrk="1" hangingPunct="1"/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Ежемесячная денежная выплата в размере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806</a:t>
            </a:r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рублей на детей первого-второго года жизни из малоимущих семей</a:t>
            </a:r>
            <a:endParaRPr sz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07" name="Объект 2"/>
          <p:cNvSpPr txBox="1"/>
          <p:nvPr/>
        </p:nvSpPr>
        <p:spPr>
          <a:xfrm>
            <a:off x="6242447" y="5019675"/>
            <a:ext cx="2108597" cy="7937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 – 4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625,8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рублей,</a:t>
            </a:r>
          </a:p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 –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4815,2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рублей,</a:t>
            </a:r>
          </a:p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 –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5010,3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</a:t>
            </a:r>
            <a:endParaRPr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178594" y="1797051"/>
            <a:ext cx="544116" cy="48577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178594" y="2776539"/>
            <a:ext cx="544116" cy="48577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178594" y="4003676"/>
            <a:ext cx="544116" cy="48577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178594" y="5173664"/>
            <a:ext cx="544116" cy="48577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Стрелка вправо 23"/>
          <p:cNvSpPr/>
          <p:nvPr/>
        </p:nvSpPr>
        <p:spPr>
          <a:xfrm>
            <a:off x="5800725" y="1789113"/>
            <a:ext cx="544116" cy="48577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Стрелка вправо 24"/>
          <p:cNvSpPr/>
          <p:nvPr/>
        </p:nvSpPr>
        <p:spPr>
          <a:xfrm>
            <a:off x="5800725" y="2765426"/>
            <a:ext cx="544116" cy="48577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Стрелка вправо 25"/>
          <p:cNvSpPr/>
          <p:nvPr/>
        </p:nvSpPr>
        <p:spPr>
          <a:xfrm>
            <a:off x="5800725" y="3937001"/>
            <a:ext cx="544116" cy="48577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Стрелка вправо 26"/>
          <p:cNvSpPr/>
          <p:nvPr/>
        </p:nvSpPr>
        <p:spPr>
          <a:xfrm>
            <a:off x="5800725" y="5145089"/>
            <a:ext cx="544116" cy="48577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68897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algn="ctr" eaLnBrk="1" hangingPunct="1"/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Меры социальной поддержки семей, имеющих детей и проживающих на</a:t>
            </a:r>
            <a:b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Константиновского района (часть 2)</a:t>
            </a:r>
            <a:endParaRPr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141685" y="2027238"/>
            <a:ext cx="4560094" cy="622300"/>
          </a:xfr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ctr" eaLnBrk="1" hangingPunct="1">
              <a:buNone/>
            </a:pPr>
            <a:r>
              <a:rPr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ежемесячная денежная выплата в размере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8313</a:t>
            </a:r>
            <a:r>
              <a:rPr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рублей при рождении после 31 декабря 2012 года третьего ребенка (родного, усыновленного) или последующих детей (родных, усыновленных) до достижения ребенком возраста трех лет</a:t>
            </a:r>
            <a:endParaRPr sz="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с двумя усеченными противолежащими углами 3"/>
          <p:cNvSpPr/>
          <p:nvPr/>
        </p:nvSpPr>
        <p:spPr>
          <a:xfrm>
            <a:off x="141685" y="688975"/>
            <a:ext cx="4560094" cy="1250950"/>
          </a:xfrm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just" eaLnBrk="1" hangingPunct="1"/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 закон от 22.06.2012 № 882-ЗС «О ежемесячной денежной выплате на третьего ребенка или последующих детей гражданам Российской Федерации, проживающим на территории Ростовской области»</a:t>
            </a:r>
            <a:endParaRPr sz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с двумя усеченными противолежащими углами 4"/>
          <p:cNvSpPr/>
          <p:nvPr/>
        </p:nvSpPr>
        <p:spPr>
          <a:xfrm>
            <a:off x="141685" y="2744788"/>
            <a:ext cx="4560094" cy="801688"/>
          </a:xfrm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eaLnBrk="1" hangingPunct="1"/>
            <a:r>
              <a:rPr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 закон от 18.11.2011 № 727-ЗС «О региональном материнском капитале»</a:t>
            </a:r>
            <a:endParaRPr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26" name="Объект 2"/>
          <p:cNvSpPr txBox="1"/>
          <p:nvPr/>
        </p:nvSpPr>
        <p:spPr>
          <a:xfrm>
            <a:off x="141685" y="3633789"/>
            <a:ext cx="4560094" cy="1087437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материнский капитал в размере 117 754 рублей при рождении (усыновлении) третьего ребенка или последующих детей может быть направлен на: улучшение жилищных условий, получение ребенком (детьми) образования, лечения, приобретение автотранспортного средства, компенсацию расходов, связанных с газификацией, подключением к централизованным системам холодного водоснабжения, устройством бытовых колодцев и скважин для целей водоснабжения</a:t>
            </a:r>
            <a:endParaRPr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с двумя усеченными противолежащими углами 6"/>
          <p:cNvSpPr/>
          <p:nvPr/>
        </p:nvSpPr>
        <p:spPr>
          <a:xfrm>
            <a:off x="141685" y="4894263"/>
            <a:ext cx="4560094" cy="971550"/>
          </a:xfrm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eaLnBrk="1" hangingPunct="1"/>
            <a:r>
              <a:rPr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 закон от 22.10.2004 № 176-ЗС «О пособии на ребенка гражданам, проживающим на территории Ростовской области»</a:t>
            </a:r>
            <a:endParaRPr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28" name="Объект 2"/>
          <p:cNvSpPr txBox="1"/>
          <p:nvPr/>
        </p:nvSpPr>
        <p:spPr>
          <a:xfrm>
            <a:off x="141685" y="6038850"/>
            <a:ext cx="4560094" cy="62388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на ребенка в размере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405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рублей на более чем 4 тыс. детей из малоимущих семей</a:t>
            </a:r>
            <a:endParaRPr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Блок-схема: перфолента 8"/>
          <p:cNvSpPr/>
          <p:nvPr/>
        </p:nvSpPr>
        <p:spPr>
          <a:xfrm>
            <a:off x="4876800" y="798513"/>
            <a:ext cx="2935559" cy="1422400"/>
          </a:xfrm>
          <a:prstGeom prst="flowChartPunched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 –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16428,4</a:t>
            </a:r>
            <a:r>
              <a:rPr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рублей,</a:t>
            </a:r>
          </a:p>
          <a:p>
            <a:pPr lvl="0" algn="ctr" eaLnBrk="1" hangingPunct="1"/>
            <a:r>
              <a:rPr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 –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18243,7</a:t>
            </a:r>
            <a:r>
              <a:rPr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рублей,</a:t>
            </a:r>
          </a:p>
          <a:p>
            <a:pPr lvl="0" algn="ctr" eaLnBrk="1" hangingPunct="1"/>
            <a:r>
              <a:rPr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 –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19748,4</a:t>
            </a:r>
            <a:r>
              <a:rPr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</a:t>
            </a:r>
            <a:endParaRPr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Блок-схема: перфолента 9"/>
          <p:cNvSpPr/>
          <p:nvPr/>
        </p:nvSpPr>
        <p:spPr>
          <a:xfrm>
            <a:off x="4876800" y="3084513"/>
            <a:ext cx="2935559" cy="1422400"/>
          </a:xfrm>
          <a:prstGeom prst="flowChartPunched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20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годы по</a:t>
            </a:r>
          </a:p>
          <a:p>
            <a:pPr lvl="0" algn="ctr" eaLnBrk="1" hangingPunct="1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6812,7</a:t>
            </a:r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</a:t>
            </a:r>
            <a:endParaRPr sz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Блок-схема: перфолента 10"/>
          <p:cNvSpPr/>
          <p:nvPr/>
        </p:nvSpPr>
        <p:spPr>
          <a:xfrm>
            <a:off x="4876800" y="5154613"/>
            <a:ext cx="2935559" cy="1422400"/>
          </a:xfrm>
          <a:prstGeom prst="flowChartPunched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 –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18249,5</a:t>
            </a:r>
            <a:r>
              <a:rPr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рублей,</a:t>
            </a:r>
          </a:p>
          <a:p>
            <a:pPr lvl="0" algn="ctr" eaLnBrk="1" hangingPunct="1"/>
            <a:r>
              <a:rPr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 –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18732,6</a:t>
            </a:r>
            <a:r>
              <a:rPr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рублей,</a:t>
            </a:r>
          </a:p>
          <a:p>
            <a:pPr lvl="0" algn="ctr" eaLnBrk="1" hangingPunct="1"/>
            <a:r>
              <a:rPr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 –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19500,3</a:t>
            </a:r>
            <a:r>
              <a:rPr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</a:t>
            </a:r>
            <a:endParaRPr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Проект бюджета на 2018 год и плановый период  2019 и 2020 годов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Основные приоритеты бюджетной политики:</a:t>
            </a:r>
            <a:endParaRPr lang="ru-RU" sz="20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259632" y="1772816"/>
            <a:ext cx="2880320" cy="1224136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Наращивание темпов экономического роста</a:t>
            </a:r>
          </a:p>
          <a:p>
            <a:r>
              <a:rPr lang="ru-RU" dirty="0" smtClean="0"/>
              <a:t> </a:t>
            </a:r>
          </a:p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20072" y="1772816"/>
            <a:ext cx="2880320" cy="1224136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 smtClean="0"/>
          </a:p>
          <a:p>
            <a:pPr algn="ctr"/>
            <a:r>
              <a:rPr lang="ru-RU" dirty="0" smtClean="0"/>
              <a:t> Повышение качества жизни населения</a:t>
            </a:r>
          </a:p>
          <a:p>
            <a:r>
              <a:rPr lang="ru-RU" dirty="0" smtClean="0"/>
              <a:t> </a:t>
            </a:r>
          </a:p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11560" y="3573016"/>
            <a:ext cx="1872208" cy="280831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-обеспечение наполняемости бюджета Константиновского района собственными доходами</a:t>
            </a:r>
          </a:p>
          <a:p>
            <a:pPr algn="ctr"/>
            <a:endParaRPr lang="ru-RU" sz="14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627784" y="3573016"/>
            <a:ext cx="1944216" cy="280831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 </a:t>
            </a:r>
            <a:r>
              <a:rPr lang="ru-RU" sz="2400" dirty="0" smtClean="0"/>
              <a:t>-</a:t>
            </a:r>
            <a:r>
              <a:rPr lang="ru-RU" dirty="0" smtClean="0"/>
              <a:t>эффективное управление расходами</a:t>
            </a:r>
          </a:p>
          <a:p>
            <a:pPr algn="ctr"/>
            <a:endParaRPr lang="ru-RU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88024" y="3573016"/>
            <a:ext cx="1728192" cy="280831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-</a:t>
            </a:r>
            <a:r>
              <a:rPr lang="ru-RU" dirty="0" err="1" smtClean="0"/>
              <a:t>инвестиро-вание</a:t>
            </a:r>
            <a:r>
              <a:rPr lang="ru-RU" dirty="0" smtClean="0"/>
              <a:t> в человеческий капитал</a:t>
            </a:r>
          </a:p>
          <a:p>
            <a:pPr algn="ctr"/>
            <a:endParaRPr lang="ru-RU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732240" y="3573016"/>
            <a:ext cx="1872208" cy="280831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-стабильность налоговых и неналоговых условий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628650" y="68263"/>
            <a:ext cx="7886700" cy="442912"/>
          </a:xfrm>
        </p:spPr>
        <p:txBody>
          <a:bodyPr vert="horz" wrap="square" lIns="91440" tIns="45720" rIns="91440" bIns="45720" anchor="t">
            <a:normAutofit/>
          </a:bodyPr>
          <a:lstStyle/>
          <a:p>
            <a:pPr algn="ctr" eaLnBrk="1" hangingPunct="1"/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Меры социальной поддержки тыла</a:t>
            </a:r>
            <a:endParaRPr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37284" y="511176"/>
            <a:ext cx="7107123" cy="58610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 закон от 22.10.2004 № 163-ЗС «О социальной поддержке тружеников тыла»</a:t>
            </a:r>
            <a:endParaRPr sz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184673" y="1495426"/>
            <a:ext cx="2755106" cy="411163"/>
          </a:xfrm>
          <a:prstGeom prst="round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</a:t>
            </a: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труженика тыла</a:t>
            </a:r>
            <a:endParaRPr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4572001" y="1233488"/>
            <a:ext cx="2755106" cy="933450"/>
          </a:xfrm>
          <a:prstGeom prst="round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 –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238,8</a:t>
            </a:r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рублей,</a:t>
            </a:r>
          </a:p>
          <a:p>
            <a:pPr lvl="0" algn="ctr" eaLnBrk="1" hangingPunct="1"/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 –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243,0</a:t>
            </a:r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рублей,</a:t>
            </a:r>
          </a:p>
          <a:p>
            <a:pPr lvl="0" algn="ctr" eaLnBrk="1" hangingPunct="1"/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 – 2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</a:t>
            </a:r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</a:t>
            </a:r>
            <a:endParaRPr sz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3939778" y="2616201"/>
            <a:ext cx="4129088" cy="447675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бесплатное изготовление и ремонт зубных протезов</a:t>
            </a:r>
            <a:endParaRPr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3939778" y="3195638"/>
            <a:ext cx="4129088" cy="1416050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бесплатный проезд на территории Ростовской области независимо от места регистрации на всех видах городского пассажирского транспорта (кроме такси), на автомобильном транспорте общего пользования (кроме такси) пригородных и внутрирайонных маршрутов</a:t>
            </a:r>
            <a:endParaRPr sz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5813822" y="2257425"/>
            <a:ext cx="271463" cy="28575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3939778" y="4745039"/>
            <a:ext cx="4129088" cy="1374775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бесплатный проезд на железнодорожном транспорте пригородного сообщения, на автомобильном транспорте пригородного межмуниципального и междугородного внутриобластного сообщений и оплата в размере 50 % стоимости проезда на водном транспорте пригородного сообщения</a:t>
            </a:r>
            <a:endParaRPr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3946923" y="6207126"/>
            <a:ext cx="4127897" cy="447675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50 % стоимости лекарств</a:t>
            </a:r>
            <a:endParaRPr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/>
          <p:nvPr/>
        </p:nvSpPr>
        <p:spPr>
          <a:xfrm>
            <a:off x="628650" y="26988"/>
            <a:ext cx="7886700" cy="425450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Меры социальной поддержки ветеранов труда и ветеранов труда Константиновского района </a:t>
            </a:r>
            <a:endParaRPr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807244" y="452438"/>
            <a:ext cx="3429000" cy="60960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 закон от 02.10.2004 №175-ЗС «О социальной поддержке ветеранов труда»</a:t>
            </a:r>
            <a:endParaRPr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с двумя усеченными противолежащими углами 6"/>
          <p:cNvSpPr/>
          <p:nvPr/>
        </p:nvSpPr>
        <p:spPr>
          <a:xfrm>
            <a:off x="4851797" y="452438"/>
            <a:ext cx="3429000" cy="609600"/>
          </a:xfrm>
          <a:prstGeom prst="snip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 закон от 20.09.2007 № 763-ЗС</a:t>
            </a:r>
          </a:p>
          <a:p>
            <a:pPr lvl="0" algn="ctr" eaLnBrk="1" hangingPunct="1"/>
            <a:r>
              <a:rPr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ветеранах труда Ростовской области»</a:t>
            </a:r>
            <a:endParaRPr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1376363" y="1125539"/>
            <a:ext cx="2159794" cy="481013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1877</a:t>
            </a:r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ветеранов труда</a:t>
            </a:r>
            <a:endParaRPr sz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Прямоугольник с двумя усеченными противолежащими углами 8"/>
          <p:cNvSpPr/>
          <p:nvPr/>
        </p:nvSpPr>
        <p:spPr>
          <a:xfrm>
            <a:off x="5486400" y="1125539"/>
            <a:ext cx="2159794" cy="481013"/>
          </a:xfrm>
          <a:prstGeom prst="snip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499</a:t>
            </a:r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ветеранов труда</a:t>
            </a:r>
          </a:p>
          <a:p>
            <a:pPr lvl="0" algn="ctr" eaLnBrk="1" hangingPunct="1"/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Ростовской области</a:t>
            </a:r>
            <a:endParaRPr sz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807244" y="1700214"/>
            <a:ext cx="3429000" cy="785813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 –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16314,6</a:t>
            </a:r>
            <a:r>
              <a:rPr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</a:t>
            </a:r>
          </a:p>
          <a:p>
            <a:pPr lvl="0" algn="ctr" eaLnBrk="1" hangingPunct="1"/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 –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16720,4</a:t>
            </a:r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рублей,</a:t>
            </a:r>
          </a:p>
          <a:p>
            <a:pPr lvl="0" algn="ctr" eaLnBrk="1" hangingPunct="1"/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 –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17280,1</a:t>
            </a:r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</a:t>
            </a:r>
            <a:endParaRPr sz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Прямоугольник с двумя усеченными противолежащими углами 11"/>
          <p:cNvSpPr/>
          <p:nvPr/>
        </p:nvSpPr>
        <p:spPr>
          <a:xfrm>
            <a:off x="4851797" y="1700214"/>
            <a:ext cx="3429000" cy="785813"/>
          </a:xfrm>
          <a:prstGeom prst="snip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 –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4768,1</a:t>
            </a:r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рублей,</a:t>
            </a:r>
          </a:p>
          <a:p>
            <a:pPr lvl="0" algn="ctr" eaLnBrk="1" hangingPunct="1"/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 –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4898,1</a:t>
            </a:r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рублей,</a:t>
            </a:r>
          </a:p>
          <a:p>
            <a:pPr lvl="0" algn="ctr" eaLnBrk="1" hangingPunct="1"/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 –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5033,3</a:t>
            </a:r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</a:t>
            </a:r>
            <a:endParaRPr sz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1500188" y="3017838"/>
            <a:ext cx="6382941" cy="34290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бесплатное изготовление и ремонт зубных протезов</a:t>
            </a:r>
            <a:endParaRPr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2301479" y="2579688"/>
            <a:ext cx="308372" cy="3444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6411516" y="2579688"/>
            <a:ext cx="309563" cy="3444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1500188" y="3454400"/>
            <a:ext cx="6382941" cy="89535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бесплатный проезд на территории Ростовской области независимо от места регистрации на всех видах городского пассажирского транспорта (кроме такси), на автомобильном транспорте общего пользования (кроме такси) пригородных и внутрирайонных маршрутов</a:t>
            </a:r>
            <a:endParaRPr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1500188" y="4440238"/>
            <a:ext cx="6382941" cy="1049338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бесплатный проезд на железнодорожном транспорте пригородного сообщения и на автомобильном транспорте пригородного межмуниципального и междугородного внутриобластного сообщений и оплата в размере 50 % стоимости проезда на водном транспорте пригородного сообщения в сроки действия сезонных тарифов</a:t>
            </a:r>
            <a:endParaRPr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1500188" y="5580063"/>
            <a:ext cx="6382941" cy="1049338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Компенсация в размере 50 %:</a:t>
            </a:r>
          </a:p>
          <a:p>
            <a:pPr lvl="0" algn="ctr" eaLnBrk="1" hangingPunct="1"/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расходов на оплату жилого помещения и коммунальных услуг;</a:t>
            </a:r>
          </a:p>
          <a:p>
            <a:pPr lvl="0" algn="ctr" eaLnBrk="1" hangingPunct="1"/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затрат на абонентскую плату за пользование услуг связи (телефон и радио)</a:t>
            </a:r>
            <a:endParaRPr sz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 txBox="1"/>
          <p:nvPr/>
        </p:nvSpPr>
        <p:spPr>
          <a:xfrm>
            <a:off x="628650" y="26988"/>
            <a:ext cx="7886700" cy="58261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Меры социальной поддержки граждан, пострадавших от политических репрессий</a:t>
            </a:r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768079" y="760413"/>
            <a:ext cx="4992291" cy="60960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 закон от 22.10.2004 № 164-ЗС «О социальной поддержке граждан, пострадавших от политических репрессий»</a:t>
            </a:r>
            <a:endParaRPr sz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1768079" y="1398589"/>
            <a:ext cx="4992291" cy="396875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r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граждан, пострадавших от политических репрессий</a:t>
            </a:r>
            <a:endParaRPr sz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456260" y="1855789"/>
            <a:ext cx="3429000" cy="785813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 –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448,7</a:t>
            </a:r>
            <a:r>
              <a:rPr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рублей,</a:t>
            </a:r>
          </a:p>
          <a:p>
            <a:pPr lvl="0" algn="ctr" eaLnBrk="1" hangingPunct="1"/>
            <a:r>
              <a:rPr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 –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463,7</a:t>
            </a:r>
            <a:r>
              <a:rPr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рублей,</a:t>
            </a:r>
          </a:p>
          <a:p>
            <a:pPr lvl="0" algn="ctr" eaLnBrk="1" hangingPunct="1"/>
            <a:r>
              <a:rPr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 –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479,3</a:t>
            </a:r>
            <a:r>
              <a:rPr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</a:t>
            </a:r>
            <a:endParaRPr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017169" y="2670176"/>
            <a:ext cx="308372" cy="3460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917972" y="3032125"/>
            <a:ext cx="6382941" cy="34290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бесплатное изготовление и ремонт зубных протезов</a:t>
            </a:r>
            <a:endParaRPr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917972" y="3463926"/>
            <a:ext cx="6382941" cy="893763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бесплатный проезд на территории Ростовской области независимо от места регистрации на</a:t>
            </a:r>
          </a:p>
          <a:p>
            <a:pPr lvl="0" algn="ctr" eaLnBrk="1" hangingPunct="1"/>
            <a:r>
              <a:rPr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 видах городского пассажирского транспорта (кроме такси), на автомобильном</a:t>
            </a:r>
          </a:p>
          <a:p>
            <a:pPr lvl="0" algn="ctr" eaLnBrk="1" hangingPunct="1"/>
            <a:r>
              <a:rPr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транспорте общего пользования (кроме такси) пригородных и внутрирайонных маршрутов</a:t>
            </a:r>
            <a:endParaRPr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917972" y="4419600"/>
            <a:ext cx="6382941" cy="642938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бесплатный проезд на железнодорожном водном транспорте пригородного сообщения и</a:t>
            </a:r>
          </a:p>
          <a:p>
            <a:pPr lvl="0" algn="ctr" eaLnBrk="1" hangingPunct="1"/>
            <a:r>
              <a:rPr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автомобильном транспорте пригородного межмуниципального сообщения</a:t>
            </a:r>
            <a:endParaRPr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917972" y="5162550"/>
            <a:ext cx="6382941" cy="104775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компенсация расходов:</a:t>
            </a:r>
          </a:p>
          <a:p>
            <a:pPr lvl="0" algn="ctr" eaLnBrk="1" hangingPunct="1"/>
            <a:r>
              <a:rPr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 оплату жилого помещения и коммунальных услуг в размере 50 %;</a:t>
            </a:r>
          </a:p>
          <a:p>
            <a:pPr lvl="0" algn="ctr" eaLnBrk="1" hangingPunct="1"/>
            <a:r>
              <a:rPr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 установку телефона;</a:t>
            </a:r>
          </a:p>
          <a:p>
            <a:pPr lvl="0" algn="ctr" eaLnBrk="1" hangingPunct="1"/>
            <a:r>
              <a:rPr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стоимости проезда по территории РФ туда и обратно один раз в год</a:t>
            </a:r>
            <a:endParaRPr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/>
          <p:nvPr/>
        </p:nvSpPr>
        <p:spPr>
          <a:xfrm>
            <a:off x="628650" y="587546"/>
            <a:ext cx="7886700" cy="89526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Социальное обслуживание граждан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26344" y="1895474"/>
            <a:ext cx="6691313" cy="19655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финансовое обеспечение выполнения Центром социального обслуживания граждан пожилого возраста и инвалидов муниципального задания будет направлено </a:t>
            </a:r>
          </a:p>
          <a:p>
            <a:pPr lvl="0" algn="ctr" eaLnBrk="1" hangingPunct="1"/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году –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75776,6</a:t>
            </a: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рублей,</a:t>
            </a:r>
          </a:p>
          <a:p>
            <a:pPr lvl="0" algn="ctr" eaLnBrk="1" hangingPunct="1"/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году –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79928,7</a:t>
            </a: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рублей,</a:t>
            </a:r>
          </a:p>
          <a:p>
            <a:pPr lvl="0" algn="ctr" eaLnBrk="1" hangingPunct="1"/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году –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74210,1</a:t>
            </a: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</a:t>
            </a:r>
            <a:endParaRPr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/>
          <p:nvPr/>
        </p:nvSpPr>
        <p:spPr>
          <a:xfrm>
            <a:off x="628650" y="587546"/>
            <a:ext cx="7886700" cy="89526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Оценка потребности в услугах социальной сферы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07307" y="1903413"/>
            <a:ext cx="6690122" cy="15811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Планируемое количество получателей социальных услуг в муниципальном учреждении «Центр социального облуживания граждан пожилого возраста и инвалидов Константиновского района» 201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20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1165 человек  </a:t>
            </a:r>
            <a:endParaRPr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s://smartspaceproperty.co.uk/wp-content/uploads/2014/09/landlord-services-768x5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7315200" cy="50006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124744"/>
            <a:ext cx="81369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 обеспечение жильем жителей района в 2018 – 2020 годах предусмотрено 43 520,9 тыс. рублей</a:t>
            </a:r>
            <a:endParaRPr lang="ru-RU" sz="1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395536" y="1988840"/>
            <a:ext cx="6984776" cy="1080120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50" b="1" dirty="0" smtClean="0">
                <a:solidFill>
                  <a:schemeClr val="tx1"/>
                </a:solidFill>
              </a:rPr>
              <a:t>2018 – 2020 годы – 24 750.0 тыс. рублей. в том числе 2018 год – 8 250.0тыс. рублей</a:t>
            </a:r>
            <a:endParaRPr lang="ru-RU" sz="1050" dirty="0" smtClean="0">
              <a:solidFill>
                <a:schemeClr val="tx1"/>
              </a:solidFill>
            </a:endParaRPr>
          </a:p>
          <a:p>
            <a:r>
              <a:rPr lang="ru-RU" sz="1050" dirty="0" smtClean="0">
                <a:solidFill>
                  <a:schemeClr val="tx1"/>
                </a:solidFill>
              </a:rPr>
              <a:t>Обеспечение жилыми помещениями детей-сирот и детей. оставшихся без попечения родителей</a:t>
            </a:r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6" name="Двенадцатиугольник 5"/>
          <p:cNvSpPr/>
          <p:nvPr/>
        </p:nvSpPr>
        <p:spPr>
          <a:xfrm>
            <a:off x="7380312" y="1988840"/>
            <a:ext cx="1440160" cy="1080120"/>
          </a:xfrm>
          <a:prstGeom prst="do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27 человек</a:t>
            </a:r>
            <a:endParaRPr lang="ru-RU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395536" y="3068960"/>
            <a:ext cx="6984776" cy="1080120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b="1" dirty="0" smtClean="0">
                <a:solidFill>
                  <a:schemeClr val="tx1"/>
                </a:solidFill>
              </a:rPr>
              <a:t>2018 – 2020 годы – 6 391.8 тыс. рублей. в том числе 2018 год – 2 130.6 тыс. рублей</a:t>
            </a:r>
            <a:endParaRPr lang="ru-RU" sz="1100" dirty="0" smtClean="0">
              <a:solidFill>
                <a:schemeClr val="tx1"/>
              </a:solidFill>
            </a:endParaRPr>
          </a:p>
          <a:p>
            <a:r>
              <a:rPr lang="ru-RU" sz="1100" dirty="0" smtClean="0">
                <a:solidFill>
                  <a:schemeClr val="tx1"/>
                </a:solidFill>
              </a:rPr>
              <a:t>Обеспечение жильем молодых семей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395536" y="4149080"/>
            <a:ext cx="6984776" cy="1080120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b="1" dirty="0" smtClean="0">
                <a:solidFill>
                  <a:schemeClr val="tx1"/>
                </a:solidFill>
              </a:rPr>
              <a:t>2018 – 2020 годы – 699.0 тыс. рублей. в том числе 2018 год – 233.0 тыс. рублей</a:t>
            </a:r>
            <a:endParaRPr lang="ru-RU" sz="1100" dirty="0" smtClean="0">
              <a:solidFill>
                <a:schemeClr val="tx1"/>
              </a:solidFill>
            </a:endParaRPr>
          </a:p>
          <a:p>
            <a:r>
              <a:rPr lang="ru-RU" sz="1100" dirty="0" smtClean="0">
                <a:solidFill>
                  <a:schemeClr val="tx1"/>
                </a:solidFill>
              </a:rPr>
              <a:t>Обеспечение жильем граждан. проживающих в сельской местности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2" name="Двенадцатиугольник 11"/>
          <p:cNvSpPr/>
          <p:nvPr/>
        </p:nvSpPr>
        <p:spPr>
          <a:xfrm>
            <a:off x="7380312" y="3068960"/>
            <a:ext cx="1440160" cy="1080120"/>
          </a:xfrm>
          <a:prstGeom prst="do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 человек</a:t>
            </a:r>
            <a:endParaRPr lang="ru-RU" dirty="0"/>
          </a:p>
        </p:txBody>
      </p:sp>
      <p:sp>
        <p:nvSpPr>
          <p:cNvPr id="15" name="Двенадцатиугольник 14"/>
          <p:cNvSpPr/>
          <p:nvPr/>
        </p:nvSpPr>
        <p:spPr>
          <a:xfrm>
            <a:off x="7380312" y="4149080"/>
            <a:ext cx="1440160" cy="1080120"/>
          </a:xfrm>
          <a:prstGeom prst="do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 человек</a:t>
            </a:r>
            <a:endParaRPr lang="ru-RU" dirty="0"/>
          </a:p>
        </p:txBody>
      </p:sp>
      <p:sp>
        <p:nvSpPr>
          <p:cNvPr id="16" name="Стрелка вправо 15"/>
          <p:cNvSpPr/>
          <p:nvPr/>
        </p:nvSpPr>
        <p:spPr>
          <a:xfrm>
            <a:off x="395536" y="5301208"/>
            <a:ext cx="6984776" cy="1080120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b="1" dirty="0" smtClean="0">
                <a:solidFill>
                  <a:schemeClr val="tx1"/>
                </a:solidFill>
              </a:rPr>
              <a:t>2018 – 2020 годы – 2 579.2 тыс. рублей. в том числе 2018 год – 1 289.6 тыс. рублей</a:t>
            </a:r>
            <a:endParaRPr lang="ru-RU" sz="1100" dirty="0" smtClean="0">
              <a:solidFill>
                <a:schemeClr val="tx1"/>
              </a:solidFill>
            </a:endParaRPr>
          </a:p>
          <a:p>
            <a:r>
              <a:rPr lang="ru-RU" sz="1100" dirty="0" smtClean="0">
                <a:solidFill>
                  <a:schemeClr val="tx1"/>
                </a:solidFill>
              </a:rPr>
              <a:t>Обеспечение жильем ветеранов ВОВ. ветеранов боевых действий. инвалидов и семей. имеющих детей инвалидов. граждан. уволенных с военной службы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7" name="Двенадцатиугольник 16"/>
          <p:cNvSpPr/>
          <p:nvPr/>
        </p:nvSpPr>
        <p:spPr>
          <a:xfrm>
            <a:off x="7380312" y="5229200"/>
            <a:ext cx="1440160" cy="1080120"/>
          </a:xfrm>
          <a:prstGeom prst="do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 </a:t>
            </a:r>
            <a:r>
              <a:rPr lang="ru-RU" sz="1600" dirty="0" smtClean="0"/>
              <a:t>человека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stopress.ru/files/node-5440_param-img.jpg"/>
          <p:cNvPicPr>
            <a:picLocks noChangeAspect="1" noChangeArrowheads="1"/>
          </p:cNvPicPr>
          <p:nvPr/>
        </p:nvPicPr>
        <p:blipFill>
          <a:blip r:embed="rId2" cstate="print">
            <a:lum bright="60000"/>
          </a:blip>
          <a:srcRect/>
          <a:stretch>
            <a:fillRect/>
          </a:stretch>
        </p:blipFill>
        <p:spPr bwMode="auto">
          <a:xfrm>
            <a:off x="755576" y="1196752"/>
            <a:ext cx="7632847" cy="5184577"/>
          </a:xfrm>
          <a:prstGeom prst="rect">
            <a:avLst/>
          </a:prstGeom>
          <a:noFill/>
        </p:spPr>
      </p:pic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1043608" y="682825"/>
            <a:ext cx="72728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600" b="1" dirty="0" smtClean="0"/>
              <a:t>Расходы по разделу «жилищно-коммунальное хозяйство» в 2018 – 2020 годах – 14 586.4 тыс. рублей</a:t>
            </a:r>
            <a:endParaRPr lang="ru-RU" sz="16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27584" y="1556792"/>
          <a:ext cx="7848872" cy="2952328"/>
        </p:xfrm>
        <a:graphic>
          <a:graphicData uri="http://schemas.openxmlformats.org/drawingml/2006/table">
            <a:tbl>
              <a:tblPr/>
              <a:tblGrid>
                <a:gridCol w="3924026"/>
                <a:gridCol w="3924846"/>
              </a:tblGrid>
              <a:tr h="14761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Строительство, реконструкция и приобретение объектов водопроводно-канализационного хозяйства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5 500.9 тыс. рублей. из них </a:t>
                      </a:r>
                      <a:endParaRPr lang="ru-RU" sz="1800" b="1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2018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год – 5 500.9 тыс. рублей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61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Реализация мероприятий по формированию современной городской среды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9 085.5 тыс. рублей. из них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2018 год – 2 987.9 ты. рублей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dirty="0" smtClean="0"/>
              <a:t> 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РАСХОДЫ НА РЕАЛИЗАЦИЮ МЕРОПРИЯТИЙ ПО ФОРМИРОВАНИЮ СОВРЕМЕННОЙ ГОРОДСКОЙ СРЕДЫ НА ТЕРРИТОРИИ КОНСТАНТИНОВСКОГО РАЙОНА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 НА 2018 – 2020 ГОДЫ – 9 085.5 тыс. рублей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536" y="1988840"/>
            <a:ext cx="3888432" cy="37444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Благоустройство общественных территорий муниципальных образований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2018 год – 996.0 тыс. рублей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2019 – 2020 годы – по 1 016.3 тыс. рублей ежегодно</a:t>
            </a:r>
          </a:p>
          <a:p>
            <a:pPr algn="ctr"/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44008" y="1988840"/>
            <a:ext cx="3672408" cy="37444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Благоустройство дворовых территорий многоквартирных домов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2018 год – 1 991.9 тыс. рублей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2019 – 2020 годы – по 2032.5 тыс. рублей ежегодно</a:t>
            </a: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rot="10800000" flipV="1">
            <a:off x="395536" y="980728"/>
            <a:ext cx="8496944" cy="135421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 smtClean="0"/>
              <a:t>Расходы на организацию и осуществление мероприятий по территориальной обороне и гражданской обороне, защите населения и территорий поселений от чрезвычайных ситуаций природного и техногенного характера на территории Константиновского района предусмотрено по 180,0 тыс. рублей ежегодно</a:t>
            </a:r>
          </a:p>
          <a:p>
            <a:pPr algn="ctr"/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539552" y="3995678"/>
            <a:ext cx="8064896" cy="2308324"/>
          </a:xfrm>
          <a:prstGeom prst="rect">
            <a:avLst/>
          </a:prstGeom>
          <a:gradFill flip="none" rotWithShape="1">
            <a:gsLst>
              <a:gs pos="5900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5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Расходы на реализацию мероприятий на создание системы обеспечения вызова экстренных оперативных служб по единому номеру «112»</a:t>
            </a:r>
            <a:endParaRPr lang="ru-RU" dirty="0" smtClean="0"/>
          </a:p>
          <a:p>
            <a:r>
              <a:rPr lang="ru-RU" b="1" dirty="0" smtClean="0"/>
              <a:t> </a:t>
            </a:r>
            <a:r>
              <a:rPr lang="ru-RU" dirty="0" smtClean="0"/>
              <a:t>- финансовое обеспечение деятельности единой дежурно-диспетчерской службы в 2018 году – 2 275.0 тыс. рублей. в 2019 году – 2 297.7 тыс. рублей. в 2020 году – 2 465.4 тыс. рублей;</a:t>
            </a:r>
          </a:p>
          <a:p>
            <a:r>
              <a:rPr lang="ru-RU" dirty="0" smtClean="0"/>
              <a:t>- мероприятия по созданию центра обработки вызовов системы - 112 Константиновского района - по 210.0 тыс. рублей ежегодно.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848872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000" dirty="0" smtClean="0"/>
              <a:t>Расходы на поддержку сельского хозяйства и малого и среднего предпринимательства на 2017-2019 годы              </a:t>
            </a:r>
            <a:br>
              <a:rPr lang="ru-RU" sz="2000" dirty="0" smtClean="0"/>
            </a:br>
            <a:r>
              <a:rPr lang="ru-RU" sz="2000" dirty="0" smtClean="0"/>
              <a:t>							 </a:t>
            </a:r>
            <a:r>
              <a:rPr lang="ru-RU" sz="2000" dirty="0" err="1" smtClean="0"/>
              <a:t>тыс.руб</a:t>
            </a:r>
            <a:r>
              <a:rPr lang="ru-RU" sz="2000" dirty="0" smtClean="0"/>
              <a:t> </a:t>
            </a:r>
            <a:br>
              <a:rPr lang="ru-RU" sz="2000" dirty="0" smtClean="0"/>
            </a:br>
            <a:endParaRPr lang="ru-RU" sz="2000" dirty="0"/>
          </a:p>
        </p:txBody>
      </p:sp>
      <p:graphicFrame>
        <p:nvGraphicFramePr>
          <p:cNvPr id="50179" name="Содержимое 4"/>
          <p:cNvGraphicFramePr>
            <a:graphicFrameLocks noGrp="1"/>
          </p:cNvGraphicFramePr>
          <p:nvPr>
            <p:ph sz="quarter" idx="4294967295"/>
          </p:nvPr>
        </p:nvGraphicFramePr>
        <p:xfrm>
          <a:off x="688975" y="1484313"/>
          <a:ext cx="7940675" cy="4025900"/>
        </p:xfrm>
        <a:graphic>
          <a:graphicData uri="http://schemas.openxmlformats.org/presentationml/2006/ole">
            <p:oleObj spid="_x0000_s66562" name="Worksheet" r:id="rId3" imgW="8210685" imgH="4162515" progId="Excel.Sheet.8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/>
              <a:t>Меры, принимаемые для обеспечения сбалансированности бюджета Константиновского района</a:t>
            </a:r>
            <a:endParaRPr lang="ru-RU" sz="3000" dirty="0"/>
          </a:p>
        </p:txBody>
      </p:sp>
      <p:sp>
        <p:nvSpPr>
          <p:cNvPr id="3" name="Блок-схема: данные 2"/>
          <p:cNvSpPr/>
          <p:nvPr/>
        </p:nvSpPr>
        <p:spPr>
          <a:xfrm>
            <a:off x="395536" y="2132856"/>
            <a:ext cx="8568952" cy="1008112"/>
          </a:xfrm>
          <a:prstGeom prst="flowChartInputOutp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План мероприятий ("Дорожная карта") по увеличению поступлений налоговых и неналоговых доходов консолидированного бюджета Константиновского района на 2017-2019 годы  (распоряжение Администрации Константиновского района от 08.08.2017 № 294)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4" name="Блок-схема: данные 3"/>
          <p:cNvSpPr/>
          <p:nvPr/>
        </p:nvSpPr>
        <p:spPr>
          <a:xfrm>
            <a:off x="575048" y="3356992"/>
            <a:ext cx="8568952" cy="720080"/>
          </a:xfrm>
          <a:prstGeom prst="flowChartInputOutp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 smtClean="0">
              <a:solidFill>
                <a:schemeClr val="tx1"/>
              </a:solidFill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Программа оптимизации расходов бюджета Константиновского района на 2017–2019 годы (распоряжение Администрации Константиновского района  от 17.04.2017 № 137)</a:t>
            </a:r>
          </a:p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5" name="Блок-схема: данные 4"/>
          <p:cNvSpPr/>
          <p:nvPr/>
        </p:nvSpPr>
        <p:spPr>
          <a:xfrm>
            <a:off x="575048" y="4293096"/>
            <a:ext cx="8568952" cy="1080120"/>
          </a:xfrm>
          <a:prstGeom prst="flowChartInputOutp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План мероприятий, по отмене установленных муниципальным образованием «Константиновский район» расходных обязательств, не связанных с решением вопросов, отнесенных Конституцией РФ, федеральными законами, областными законами к полномочиям органов местного самоуправления муниципальных районов (постановление Администрации Константиновского района от 27.06.2017 № 582)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6" name="Блок-схема: данные 5"/>
          <p:cNvSpPr/>
          <p:nvPr/>
        </p:nvSpPr>
        <p:spPr>
          <a:xfrm>
            <a:off x="323528" y="5589240"/>
            <a:ext cx="8568952" cy="792088"/>
          </a:xfrm>
          <a:prstGeom prst="flowChartInputOutp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Программа повышения эффективности управления муниципальными финансами на период до 2018 года в Константиновском районе (постановление Администрации Константиновского района от 22.05.2014 № 807)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251520" y="731838"/>
            <a:ext cx="8712968" cy="5721498"/>
          </a:xfrm>
          <a:blipFill>
            <a:blip r:embed="rId2" cstate="print"/>
            <a:tile tx="0" ty="0" sx="100000" sy="100000" flip="none" algn="tl"/>
          </a:blip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/>
              <a:t>ПЛАНИРУЕМЫЕ РЕЗУЛЬТАТЫ ПОДДЕРЖКИ РАЙОННОЙ ЭКОНОМИКИ НА 3 ПРЕДСТОЯЩИХ ГОДА</a:t>
            </a:r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endParaRPr lang="ru-RU" sz="2400" dirty="0" smtClean="0"/>
          </a:p>
          <a:p>
            <a:pPr lvl="0">
              <a:buNone/>
            </a:pPr>
            <a:endParaRPr lang="ru-RU" dirty="0" smtClean="0"/>
          </a:p>
          <a:p>
            <a:pPr lvl="0"/>
            <a:r>
              <a:rPr lang="ru-RU" dirty="0" smtClean="0"/>
              <a:t>Темп роста оборота  малых  и средних  предприятий к 2020 году по сравнению с 2017 годом – 123,3  процента .</a:t>
            </a:r>
          </a:p>
          <a:p>
            <a:pPr lvl="0"/>
            <a:r>
              <a:rPr lang="ru-RU" dirty="0" smtClean="0"/>
              <a:t>Количество субъектов  малого и среднего предпринимательства в  расчете  на 1 тысячу человек населения Константиновского района к 2020 году – не менее 5,2 единиц, в 2017 году должно составить  не менее  4,3 единицы.</a:t>
            </a:r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75656" y="1844824"/>
            <a:ext cx="6336704" cy="5040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Малое и среднее предпринимательство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251520" y="731838"/>
            <a:ext cx="8712968" cy="5721498"/>
          </a:xfrm>
          <a:blipFill>
            <a:blip r:embed="rId2" cstate="print"/>
            <a:tile tx="0" ty="0" sx="100000" sy="100000" flip="none" algn="tl"/>
          </a:blip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/>
              <a:t>ПЛАНИРУЕМЫЕ РЕЗУЛЬТАТЫ ПОДДЕРЖКИ РАЙОННОЙ ЭКОНОМИКИ НА 3 ПРЕДСТОЯЩИХ ГОДА</a:t>
            </a:r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endParaRPr lang="ru-RU" sz="2400" dirty="0" smtClean="0"/>
          </a:p>
          <a:p>
            <a:pPr lvl="0">
              <a:buNone/>
            </a:pPr>
            <a:endParaRPr lang="ru-RU" dirty="0" smtClean="0"/>
          </a:p>
          <a:p>
            <a:r>
              <a:rPr lang="ru-RU" dirty="0" err="1" smtClean="0"/>
              <a:t>Валовый</a:t>
            </a:r>
            <a:r>
              <a:rPr lang="ru-RU" dirty="0" smtClean="0"/>
              <a:t> сбор зерновых и зернобобовых культур в хозяйствах всех категорий-582,5 тыс.тонн</a:t>
            </a:r>
          </a:p>
          <a:p>
            <a:r>
              <a:rPr lang="ru-RU" dirty="0" smtClean="0"/>
              <a:t>Валовое производство молока– 62,7 тысяч тонн.</a:t>
            </a:r>
          </a:p>
          <a:p>
            <a:r>
              <a:rPr lang="ru-RU" dirty="0" smtClean="0"/>
              <a:t>Валовое производство мяса  – 7,7 тысяч тонн.</a:t>
            </a:r>
          </a:p>
          <a:p>
            <a:r>
              <a:rPr lang="ru-RU" dirty="0" smtClean="0"/>
              <a:t>Приобретение сельхозтехники– 90 единиц.</a:t>
            </a:r>
          </a:p>
          <a:p>
            <a:r>
              <a:rPr lang="ru-RU" dirty="0" err="1" smtClean="0"/>
              <a:t>Валовый</a:t>
            </a:r>
            <a:r>
              <a:rPr lang="ru-RU" dirty="0" smtClean="0"/>
              <a:t> сбор картофеля, овощей открытого грунта– 21,0 тысяч тонн. 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75656" y="1844824"/>
            <a:ext cx="6336704" cy="5040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/>
              <a:t>Сельскохозяйственное производство</a:t>
            </a:r>
            <a:endParaRPr lang="ru-RU" sz="2000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79512" y="731838"/>
            <a:ext cx="8712968" cy="5937522"/>
          </a:xfrm>
          <a:blipFill dpi="0" rotWithShape="1">
            <a:blip r:embed="rId2" cstate="print">
              <a:alphaModFix amt="25000"/>
            </a:blip>
            <a:srcRect/>
            <a:stretch>
              <a:fillRect/>
            </a:stretch>
          </a:blipFill>
        </p:spPr>
        <p:txBody>
          <a:bodyPr/>
          <a:lstStyle/>
          <a:p>
            <a:pPr algn="ctr">
              <a:buNone/>
            </a:pPr>
            <a:r>
              <a:rPr lang="ru-RU" sz="2000" b="1" dirty="0" smtClean="0"/>
              <a:t>Основные источники формирования доходов дорожного фонда Константиновского района</a:t>
            </a:r>
            <a:endParaRPr lang="ru-RU" sz="2000" dirty="0" smtClean="0"/>
          </a:p>
          <a:p>
            <a:pPr>
              <a:buNone/>
            </a:pP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39552" y="1556792"/>
          <a:ext cx="8136903" cy="4663440"/>
        </p:xfrm>
        <a:graphic>
          <a:graphicData uri="http://schemas.openxmlformats.org/drawingml/2006/table">
            <a:tbl>
              <a:tblPr/>
              <a:tblGrid>
                <a:gridCol w="4272009"/>
                <a:gridCol w="1288298"/>
                <a:gridCol w="1288298"/>
                <a:gridCol w="1288298"/>
              </a:tblGrid>
              <a:tr h="1515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</a:rPr>
                        <a:t>2018 год</a:t>
                      </a:r>
                      <a:endParaRPr lang="ru-RU" sz="20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</a:rPr>
                        <a:t>2019 год</a:t>
                      </a:r>
                      <a:endParaRPr lang="ru-RU" sz="20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</a:rPr>
                        <a:t>2020 год</a:t>
                      </a:r>
                      <a:endParaRPr lang="ru-RU" sz="20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74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</a:rPr>
                        <a:t>акцизы на автомобильный бензин, прямогонный бензин, дизельное топливо, моторные масла для дизельных и (или) карбюраторных (</a:t>
                      </a:r>
                      <a:r>
                        <a:rPr lang="ru-RU" sz="1800" b="1" dirty="0" err="1">
                          <a:latin typeface="Times New Roman"/>
                          <a:ea typeface="Calibri"/>
                        </a:rPr>
                        <a:t>инжекторных</a:t>
                      </a:r>
                      <a:r>
                        <a:rPr lang="ru-RU" sz="1800" b="1" dirty="0">
                          <a:latin typeface="Times New Roman"/>
                          <a:ea typeface="Calibri"/>
                        </a:rPr>
                        <a:t>) двигателей, производимые на территории Российской Федерации, подлежащих зачислению в бюджет Константиновского района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8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+mn-cs"/>
                        </a:rPr>
                        <a:t>6 002.2 тыс. рублей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8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+mn-cs"/>
                        </a:rPr>
                        <a:t>6 756.8 тыс. рублей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8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+mn-cs"/>
                        </a:rPr>
                        <a:t>6 756.8 тыс. рублей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92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</a:rPr>
                        <a:t>поступлений в виде межбюджетных трансфертов, передаваемых бюджету Константиновского района на финансовое обеспечение дорожной деятельности в отношении автомобильных дорог общего пользования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8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+mn-cs"/>
                        </a:rPr>
                        <a:t>157 287.6 тыс. рублей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8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+mn-cs"/>
                        </a:rPr>
                        <a:t>3 719.7 тыс. рублей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8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+mn-cs"/>
                        </a:rPr>
                        <a:t>20 913.7 тыс. рублей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2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/>
          </p:nvPr>
        </p:nvGraphicFramePr>
        <p:xfrm>
          <a:off x="179512" y="2204864"/>
          <a:ext cx="8676455" cy="2923835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4561142"/>
                <a:gridCol w="1371771"/>
                <a:gridCol w="1371771"/>
                <a:gridCol w="1371771"/>
              </a:tblGrid>
              <a:tr h="2820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2018 год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2019 год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2020 год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3930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/>
                        <a:t>обеспечение деятельности по проектированию, строительству</a:t>
                      </a:r>
                      <a:r>
                        <a:rPr lang="ru-RU" sz="1400" dirty="0" smtClean="0"/>
                        <a:t>,, </a:t>
                      </a:r>
                      <a:r>
                        <a:rPr lang="ru-RU" sz="1400" dirty="0"/>
                        <a:t>капитальному ремонту, ремонту и </a:t>
                      </a:r>
                      <a:r>
                        <a:rPr lang="ru-RU" sz="1400" dirty="0" err="1" smtClean="0"/>
                        <a:t>сореконструкциидержанию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/>
                        <a:t>автомобильных дорог общего пользования местного значения Константиновского района и искусственных </a:t>
                      </a:r>
                      <a:r>
                        <a:rPr lang="ru-RU" sz="1400" dirty="0" smtClean="0"/>
                        <a:t>сооружений </a:t>
                      </a:r>
                      <a:r>
                        <a:rPr lang="ru-RU" sz="1400" dirty="0"/>
                        <a:t>на них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E6DCAC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92 370.0 тыс. рублей</a:t>
                      </a:r>
                    </a:p>
                  </a:txBody>
                  <a:tcPr marL="68580" marR="68580" marT="0" marB="0">
                    <a:gradFill>
                      <a:gsLst>
                        <a:gs pos="0">
                          <a:srgbClr val="E6DCAC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9 557.4 тыс. рублей</a:t>
                      </a:r>
                    </a:p>
                  </a:txBody>
                  <a:tcPr marL="68580" marR="68580" marT="0" marB="0">
                    <a:gradFill>
                      <a:gsLst>
                        <a:gs pos="0">
                          <a:srgbClr val="E6DCAC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26 751.4 тыс. рублей</a:t>
                      </a:r>
                    </a:p>
                  </a:txBody>
                  <a:tcPr marL="68580" marR="68580" marT="0" marB="0">
                    <a:gradFill>
                      <a:gsLst>
                        <a:gs pos="0">
                          <a:srgbClr val="E6DCAC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5400000" scaled="0"/>
                    </a:gradFill>
                  </a:tcPr>
                </a:tc>
              </a:tr>
              <a:tr h="12487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/>
                        <a:t>предоставление бюджетам муниципальных образований Константиновского района иных межбюджетных трансфертов на финансовое обеспечение дорожной деятельности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E6DCAC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70 919.8 тыс. рублей</a:t>
                      </a:r>
                    </a:p>
                  </a:txBody>
                  <a:tcPr marL="68580" marR="68580" marT="0" marB="0">
                    <a:gradFill>
                      <a:gsLst>
                        <a:gs pos="0">
                          <a:srgbClr val="E6DCAC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919.1 тыс. рублей</a:t>
                      </a:r>
                    </a:p>
                  </a:txBody>
                  <a:tcPr marL="68580" marR="68580" marT="0" marB="0">
                    <a:gradFill>
                      <a:gsLst>
                        <a:gs pos="0">
                          <a:srgbClr val="E6DCAC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919.1 тыс. рублей</a:t>
                      </a:r>
                    </a:p>
                  </a:txBody>
                  <a:tcPr marL="68580" marR="68580" marT="0" marB="0">
                    <a:gradFill>
                      <a:gsLst>
                        <a:gs pos="0">
                          <a:srgbClr val="E6DCAC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467544" y="836712"/>
            <a:ext cx="8309199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Объем бюджетных ассигнований дорожного фонда Константиновского района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8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/>
          </p:nvPr>
        </p:nvGraphicFramePr>
        <p:xfrm>
          <a:off x="1115616" y="2348880"/>
          <a:ext cx="7390804" cy="3096344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528392"/>
                <a:gridCol w="1118870"/>
                <a:gridCol w="1371771"/>
                <a:gridCol w="1371771"/>
              </a:tblGrid>
              <a:tr h="2820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</a:rPr>
                        <a:t>2018 год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</a:rPr>
                        <a:t>2019 год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</a:rPr>
                        <a:t>2020 год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3930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</a:rPr>
                        <a:t>ТЕКУЩИЕ РАСХОДЫ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20.4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10.5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27.7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</a:tr>
              <a:tr h="13985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</a:rPr>
                        <a:t>КАПИТАЛЬНЫЕ РАСХОДЫ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142.9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467544" y="744380"/>
            <a:ext cx="7848872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dirty="0" smtClean="0"/>
              <a:t>Расходы дорожного фонда (млн. рублей</a:t>
            </a:r>
            <a:r>
              <a:rPr lang="ru-RU" sz="1600" b="1" dirty="0" smtClean="0"/>
              <a:t>)</a:t>
            </a:r>
            <a:endParaRPr lang="ru-RU" sz="160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9552" y="404664"/>
            <a:ext cx="8136904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+mn-cs"/>
              </a:rPr>
              <a:t>Развития сельскохозяйственного производства и АПК</a:t>
            </a:r>
          </a:p>
          <a:p>
            <a:pPr algn="ctr">
              <a:defRPr/>
            </a:pPr>
            <a:r>
              <a:rPr lang="ru-RU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+mn-cs"/>
              </a:rPr>
              <a:t>в Константиновском районе на период </a:t>
            </a: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2018-2020 годов</a:t>
            </a:r>
            <a:endParaRPr lang="ru-RU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4" y="1196752"/>
          <a:ext cx="8064895" cy="4955173"/>
        </p:xfrm>
        <a:graphic>
          <a:graphicData uri="http://schemas.openxmlformats.org/drawingml/2006/table">
            <a:tbl>
              <a:tblPr/>
              <a:tblGrid>
                <a:gridCol w="1882843"/>
                <a:gridCol w="594360"/>
                <a:gridCol w="691148"/>
                <a:gridCol w="648072"/>
                <a:gridCol w="576064"/>
                <a:gridCol w="648072"/>
                <a:gridCol w="720080"/>
                <a:gridCol w="576064"/>
                <a:gridCol w="576064"/>
                <a:gridCol w="1152128"/>
              </a:tblGrid>
              <a:tr h="266436"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Направление государственной поддержки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34365" marR="34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4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Предусмотрено средств, тыс. рублей, в том числе за счет средств:</a:t>
                      </a:r>
                    </a:p>
                  </a:txBody>
                  <a:tcPr marL="34365" marR="34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40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4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2018 год</a:t>
                      </a:r>
                    </a:p>
                  </a:txBody>
                  <a:tcPr marL="34365" marR="34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4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2019 год</a:t>
                      </a:r>
                    </a:p>
                  </a:txBody>
                  <a:tcPr marL="34365" marR="34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4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2020 год</a:t>
                      </a:r>
                    </a:p>
                  </a:txBody>
                  <a:tcPr marL="34365" marR="34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14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Всего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34365" marR="34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Федерального бюджета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34365" marR="34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Областного бюджета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34365" marR="34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Всего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34365" marR="34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Федерального бюджета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34365" marR="34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Областного бюджета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34365" marR="34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Всего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34365" marR="34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Федерального бюджета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34365" marR="34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Областного бюджета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34365" marR="34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222">
                <a:tc gridSpan="10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Государственная поддержка отраслей растениеводства и животноводства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34365" marR="34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202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Субсидии сельскохозяйственным товаропроизводителям на оказание несвязанной поддержки в области растениеводства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2073.7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1804.1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269.6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2073.7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1804.1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269.6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269.6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269.6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43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Субсидии сельхозтоваропроизводителям на оказание содействия достижению целевых показателей реализации региональных программ развития агропромышленного комплекса в части возмещения части затрат по наращиванию маточного поголовья овец и коз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150.0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130.5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19.5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150.0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130.5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19.5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150.0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130.5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19.5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9552" y="6381328"/>
            <a:ext cx="83529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/>
              <a:t>Расходы на 2018-2020 годы составили 10 234.6 тыс. рублей (из них за счет средств областного бюджета 8 704.6 тыс. рублей)</a:t>
            </a:r>
          </a:p>
          <a:p>
            <a:endParaRPr lang="ru-RU" sz="1050" b="1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 descr="https://24smi.org/public/media/news/2014/08/15/1408103277-likvidaciya-chs-avarijno-spasatelnymi-sluzhba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2816"/>
            <a:ext cx="2520000" cy="19861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Овал 6"/>
          <p:cNvSpPr/>
          <p:nvPr/>
        </p:nvSpPr>
        <p:spPr>
          <a:xfrm>
            <a:off x="3347864" y="1340768"/>
            <a:ext cx="5184576" cy="460851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Расходы на финансовое обеспечение деятельности аварийно-спасательного формирования на территории Константиновского района</a:t>
            </a:r>
            <a:endPara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2018 году - 1 178.2 тыс. рублей.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2019 году – 1 189.0 тыс. рублей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2020 году – 1 270.2 тыс. рублей</a:t>
            </a:r>
          </a:p>
          <a:p>
            <a:pPr algn="ctr"/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64519" name="Picture 7" descr="https://i09.fotocdn.net/s12/217/public_pin_m/432/23274249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293096"/>
            <a:ext cx="2880320" cy="20882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7016" y="332656"/>
            <a:ext cx="8856984" cy="6063952"/>
          </a:xfrm>
          <a:blipFill dpi="0" rotWithShape="1">
            <a:blip r:embed="rId2" cstate="print">
              <a:alphaModFix amt="24000"/>
            </a:blip>
            <a:srcRect/>
            <a:stretch>
              <a:fillRect/>
            </a:stretch>
          </a:blipFill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Объемы межбюджетных трансфертов бюджетам поселений на 2018-2020 годы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1520" y="1196752"/>
          <a:ext cx="8712968" cy="4896547"/>
        </p:xfrm>
        <a:graphic>
          <a:graphicData uri="http://schemas.openxmlformats.org/drawingml/2006/table">
            <a:tbl>
              <a:tblPr/>
              <a:tblGrid>
                <a:gridCol w="6075097"/>
                <a:gridCol w="892414"/>
                <a:gridCol w="892414"/>
                <a:gridCol w="853043"/>
              </a:tblGrid>
              <a:tr h="3060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Наименование показателей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2018 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2019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2020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0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Иные межбюджетные трансферты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91 310.0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19 054.4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17 148.1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0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в том числе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06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Ремонт и содержание автомобильных дорог общего пользования местного значения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919.1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919.1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919.1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06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Капитальный ремонт муниципальных объектов транспортной инфраструктуры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70 000.7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0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Капитальный ремонт памятников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4 257.9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06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Софинансирование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повышения заработной платы работникам муниципальных учреждений культуры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13 144.4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15 086.5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13 180.2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810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Реализация мероприятий по формированию современной городской среды в части благоустройства общественных территорий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996.0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1 016.3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1 016.3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810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Реализация мероприятий по формированию современной среды в части благоустройства дворовых территорий многоквартирных домов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1 991.9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2 032.5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2 032.5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WordArt 49"/>
          <p:cNvSpPr>
            <a:spLocks noChangeArrowheads="1" noChangeShapeType="1" noTextEdit="1"/>
          </p:cNvSpPr>
          <p:nvPr/>
        </p:nvSpPr>
        <p:spPr bwMode="auto">
          <a:xfrm>
            <a:off x="467544" y="1340768"/>
            <a:ext cx="8064896" cy="8640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Показатели прогноза социально-экономического </a:t>
            </a:r>
            <a:endParaRPr lang="ru-RU" kern="10" dirty="0" smtClean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  <a:p>
            <a:pPr algn="ctr"/>
            <a:r>
              <a:rPr lang="ru-RU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развития </a:t>
            </a:r>
            <a:r>
              <a:rPr lang="ru-RU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Константиновского района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4" y="2564904"/>
          <a:ext cx="8208913" cy="3044701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970353"/>
                <a:gridCol w="1051909"/>
                <a:gridCol w="996822"/>
                <a:gridCol w="1023053"/>
                <a:gridCol w="1083388"/>
                <a:gridCol w="1083388"/>
              </a:tblGrid>
              <a:tr h="37482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Показатель 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2016 отчет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2017 оценка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Прогноз 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53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2018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2019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2020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74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Численность постоянного населения (среднегодовая) тыс.чел.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31,7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31,5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/>
                        <a:t>31,3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/>
                        <a:t>31,1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30,9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49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Индекс потребительских цен (декабрь к декабрю), %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107,1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104,0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104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/>
                        <a:t>104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104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496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/>
                        <a:t>Уровень регистрируемой  безработицы , %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/>
                        <a:t>1,06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/>
                        <a:t>1,09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1,08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1,07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1,05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11560" y="1700808"/>
          <a:ext cx="8280922" cy="4512879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279779"/>
                <a:gridCol w="752811"/>
                <a:gridCol w="677530"/>
                <a:gridCol w="746264"/>
                <a:gridCol w="648072"/>
                <a:gridCol w="638254"/>
                <a:gridCol w="677530"/>
                <a:gridCol w="752811"/>
                <a:gridCol w="677530"/>
                <a:gridCol w="602249"/>
                <a:gridCol w="715942"/>
                <a:gridCol w="112150"/>
              </a:tblGrid>
              <a:tr h="28330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/>
                        <a:t>Показатель </a:t>
                      </a:r>
                      <a:endParaRPr lang="ru-RU" sz="14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77" marR="66377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/>
                        <a:t>2016 отчет</a:t>
                      </a:r>
                      <a:endParaRPr lang="ru-RU" sz="14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77" marR="66377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/>
                        <a:t>Темп роста</a:t>
                      </a:r>
                      <a:endParaRPr lang="ru-RU" sz="14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77" marR="66377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/>
                        <a:t>2017 оценка</a:t>
                      </a:r>
                      <a:endParaRPr lang="ru-RU" sz="14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77" marR="66377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/>
                        <a:t>Темп роста</a:t>
                      </a:r>
                      <a:endParaRPr lang="ru-RU" sz="14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77" marR="66377" marT="0" marB="0" anchor="ctr"/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Прогноз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77" marR="6637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332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/>
                        <a:t>2018</a:t>
                      </a:r>
                      <a:endParaRPr lang="ru-RU" sz="14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77" marR="6637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/>
                        <a:t>Темп роста</a:t>
                      </a:r>
                      <a:endParaRPr lang="ru-RU" sz="14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77" marR="6637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/>
                        <a:t>2019</a:t>
                      </a:r>
                      <a:endParaRPr lang="ru-RU" sz="14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77" marR="6637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/>
                        <a:t>Темп роста</a:t>
                      </a:r>
                      <a:endParaRPr lang="ru-RU" sz="14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77" marR="6637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/>
                        <a:t>2020</a:t>
                      </a:r>
                      <a:endParaRPr lang="ru-RU" sz="14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77" marR="6637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/>
                        <a:t>Темп роста</a:t>
                      </a:r>
                      <a:endParaRPr lang="ru-RU" sz="14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77" marR="6637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/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6798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Прибыль прибыльных предприятий (в действующих ценах)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77" marR="66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533,4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77" marR="66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201,2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77" marR="66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481,4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77" marR="66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90,2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77" marR="66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503,4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77" marR="66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104,6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77" marR="66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528,8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77" marR="66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105,1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77" marR="66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559,7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77" marR="66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105,8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77" marR="663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/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4165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Фонд заработной платы (в действующих ценах)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77" marR="66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1298,0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77" marR="66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106,4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77" marR="66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1353,1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77" marR="66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104,2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77" marR="66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1429,4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77" marR="66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105,6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77" marR="66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1501,4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77" marR="66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105,0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77" marR="66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1580,3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77" marR="663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105,3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77" marR="663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 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4" name="WordArt 49"/>
          <p:cNvSpPr>
            <a:spLocks noChangeArrowheads="1" noChangeShapeType="1" noTextEdit="1"/>
          </p:cNvSpPr>
          <p:nvPr/>
        </p:nvSpPr>
        <p:spPr bwMode="auto">
          <a:xfrm>
            <a:off x="611560" y="980728"/>
            <a:ext cx="8077200" cy="276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31"/>
              </a:avLst>
            </a:prstTxWarp>
          </a:bodyPr>
          <a:lstStyle/>
          <a:p>
            <a:pPr algn="ctr"/>
            <a:r>
              <a:rPr lang="ru-RU" sz="1400" dirty="0">
                <a:solidFill>
                  <a:schemeClr val="dk1"/>
                </a:solidFill>
              </a:rPr>
              <a:t>Показатели прогноза социально-экономического развития Константиновского района </a:t>
            </a:r>
            <a:endParaRPr lang="ru-RU" sz="1400" dirty="0" smtClean="0">
              <a:solidFill>
                <a:schemeClr val="dk1"/>
              </a:solidFill>
            </a:endParaRPr>
          </a:p>
          <a:p>
            <a:pPr algn="ctr"/>
            <a:r>
              <a:rPr lang="ru-RU" sz="1400" dirty="0" smtClean="0">
                <a:solidFill>
                  <a:schemeClr val="dk1"/>
                </a:solidFill>
              </a:rPr>
              <a:t>						млн.руб.</a:t>
            </a:r>
            <a:endParaRPr lang="ru-RU" sz="14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3"/>
          <p:cNvSpPr>
            <a:spLocks noGrp="1"/>
          </p:cNvSpPr>
          <p:nvPr>
            <p:ph type="body" idx="4294967295"/>
          </p:nvPr>
        </p:nvSpPr>
        <p:spPr>
          <a:xfrm>
            <a:off x="1476375" y="333375"/>
            <a:ext cx="6400800" cy="825500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Основные параметры бюджета Константиновского района на 2018 год</a:t>
            </a:r>
          </a:p>
        </p:txBody>
      </p:sp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179388" y="1158875"/>
            <a:ext cx="4103687" cy="5762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b="1" i="1" dirty="0" smtClean="0"/>
              <a:t>Доходы бюджета 968 853,2 тыс. рублей</a:t>
            </a:r>
            <a:endParaRPr lang="ru-RU" sz="1200" dirty="0"/>
          </a:p>
        </p:txBody>
      </p:sp>
      <p:sp>
        <p:nvSpPr>
          <p:cNvPr id="23555" name="Rectangle 6"/>
          <p:cNvSpPr>
            <a:spLocks noChangeArrowheads="1"/>
          </p:cNvSpPr>
          <p:nvPr/>
        </p:nvSpPr>
        <p:spPr bwMode="auto">
          <a:xfrm>
            <a:off x="323850" y="1878013"/>
            <a:ext cx="3743325" cy="504825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1200" dirty="0" smtClean="0"/>
              <a:t>Налог на доходы физических лиц   55 304,0</a:t>
            </a:r>
            <a:endParaRPr lang="ru-RU" sz="1200" dirty="0"/>
          </a:p>
        </p:txBody>
      </p:sp>
      <p:sp>
        <p:nvSpPr>
          <p:cNvPr id="23556" name="Rectangle 9"/>
          <p:cNvSpPr>
            <a:spLocks noChangeArrowheads="1"/>
          </p:cNvSpPr>
          <p:nvPr/>
        </p:nvSpPr>
        <p:spPr bwMode="auto">
          <a:xfrm>
            <a:off x="323850" y="2598738"/>
            <a:ext cx="3743325" cy="431800"/>
          </a:xfrm>
          <a:prstGeom prst="rect">
            <a:avLst/>
          </a:pr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dirty="0" smtClean="0"/>
              <a:t>Налоги на совокупный доход   17 687,2</a:t>
            </a:r>
            <a:endParaRPr lang="ru-RU" sz="1200" dirty="0"/>
          </a:p>
        </p:txBody>
      </p:sp>
      <p:sp>
        <p:nvSpPr>
          <p:cNvPr id="23557" name="Rectangle 10"/>
          <p:cNvSpPr>
            <a:spLocks noChangeArrowheads="1"/>
          </p:cNvSpPr>
          <p:nvPr/>
        </p:nvSpPr>
        <p:spPr bwMode="auto">
          <a:xfrm>
            <a:off x="323850" y="3175000"/>
            <a:ext cx="3743325" cy="50323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dirty="0" smtClean="0"/>
              <a:t>Акцизы на нефтепродукты   6 002,2</a:t>
            </a:r>
            <a:endParaRPr lang="ru-RU" sz="1200" dirty="0"/>
          </a:p>
        </p:txBody>
      </p:sp>
      <p:sp>
        <p:nvSpPr>
          <p:cNvPr id="23558" name="Rectangle 11"/>
          <p:cNvSpPr>
            <a:spLocks noChangeArrowheads="1"/>
          </p:cNvSpPr>
          <p:nvPr/>
        </p:nvSpPr>
        <p:spPr bwMode="auto">
          <a:xfrm>
            <a:off x="323850" y="3822700"/>
            <a:ext cx="3743325" cy="576263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dirty="0" smtClean="0"/>
              <a:t>Государственная пошлина    5 303,3</a:t>
            </a:r>
            <a:endParaRPr lang="ru-RU" sz="1200" dirty="0"/>
          </a:p>
        </p:txBody>
      </p:sp>
      <p:sp>
        <p:nvSpPr>
          <p:cNvPr id="23559" name="Rectangle 12"/>
          <p:cNvSpPr>
            <a:spLocks noChangeArrowheads="1"/>
          </p:cNvSpPr>
          <p:nvPr/>
        </p:nvSpPr>
        <p:spPr bwMode="auto">
          <a:xfrm>
            <a:off x="323850" y="4614863"/>
            <a:ext cx="3743325" cy="576262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dirty="0" smtClean="0"/>
              <a:t>Финансовая помощь из областного бюджета    776 137,4</a:t>
            </a:r>
            <a:endParaRPr lang="ru-RU" sz="1200" dirty="0"/>
          </a:p>
        </p:txBody>
      </p:sp>
      <p:sp>
        <p:nvSpPr>
          <p:cNvPr id="23560" name="Rectangle 13"/>
          <p:cNvSpPr>
            <a:spLocks noChangeArrowheads="1"/>
          </p:cNvSpPr>
          <p:nvPr/>
        </p:nvSpPr>
        <p:spPr bwMode="auto">
          <a:xfrm>
            <a:off x="323850" y="5335588"/>
            <a:ext cx="3743325" cy="576262"/>
          </a:xfrm>
          <a:prstGeom prst="rect">
            <a:avLst/>
          </a:prstGeom>
          <a:solidFill>
            <a:srgbClr val="C28FC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dirty="0" smtClean="0"/>
              <a:t>Иные доходы    108 719,1</a:t>
            </a:r>
            <a:endParaRPr lang="ru-RU" sz="1200" dirty="0"/>
          </a:p>
        </p:txBody>
      </p:sp>
      <p:sp>
        <p:nvSpPr>
          <p:cNvPr id="23561" name="Rectangle 14"/>
          <p:cNvSpPr>
            <a:spLocks noChangeArrowheads="1"/>
          </p:cNvSpPr>
          <p:nvPr/>
        </p:nvSpPr>
        <p:spPr bwMode="auto">
          <a:xfrm>
            <a:off x="4787900" y="1158875"/>
            <a:ext cx="4103688" cy="5762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b="1" i="1" dirty="0" smtClean="0"/>
              <a:t>Расходы бюджета 1 012 604,3 тыс. рублей</a:t>
            </a:r>
            <a:endParaRPr lang="ru-RU" sz="1200" dirty="0"/>
          </a:p>
        </p:txBody>
      </p:sp>
      <p:sp>
        <p:nvSpPr>
          <p:cNvPr id="23562" name="Rectangle 15"/>
          <p:cNvSpPr>
            <a:spLocks noChangeArrowheads="1"/>
          </p:cNvSpPr>
          <p:nvPr/>
        </p:nvSpPr>
        <p:spPr bwMode="auto">
          <a:xfrm>
            <a:off x="5148263" y="1878013"/>
            <a:ext cx="3384550" cy="504825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dirty="0" smtClean="0"/>
              <a:t>Социальная политика 295 456,3</a:t>
            </a:r>
            <a:endParaRPr lang="ru-RU" sz="1200" dirty="0"/>
          </a:p>
        </p:txBody>
      </p:sp>
      <p:sp>
        <p:nvSpPr>
          <p:cNvPr id="23563" name="Rectangle 16"/>
          <p:cNvSpPr>
            <a:spLocks noChangeArrowheads="1"/>
          </p:cNvSpPr>
          <p:nvPr/>
        </p:nvSpPr>
        <p:spPr bwMode="auto">
          <a:xfrm>
            <a:off x="5148263" y="2525713"/>
            <a:ext cx="3384550" cy="327025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dirty="0" smtClean="0"/>
              <a:t>Образование  400 494,3</a:t>
            </a:r>
            <a:endParaRPr lang="ru-RU" sz="1200" dirty="0"/>
          </a:p>
        </p:txBody>
      </p:sp>
      <p:sp>
        <p:nvSpPr>
          <p:cNvPr id="23564" name="Rectangle 17"/>
          <p:cNvSpPr>
            <a:spLocks noChangeArrowheads="1"/>
          </p:cNvSpPr>
          <p:nvPr/>
        </p:nvSpPr>
        <p:spPr bwMode="auto">
          <a:xfrm>
            <a:off x="5148263" y="3030538"/>
            <a:ext cx="3384550" cy="322262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dirty="0" smtClean="0"/>
              <a:t>Здравоохранение 6 625,90</a:t>
            </a:r>
            <a:endParaRPr lang="ru-RU" sz="1200" dirty="0"/>
          </a:p>
        </p:txBody>
      </p:sp>
      <p:sp>
        <p:nvSpPr>
          <p:cNvPr id="23565" name="Rectangle 18"/>
          <p:cNvSpPr>
            <a:spLocks noChangeArrowheads="1"/>
          </p:cNvSpPr>
          <p:nvPr/>
        </p:nvSpPr>
        <p:spPr bwMode="auto">
          <a:xfrm>
            <a:off x="5148263" y="3429000"/>
            <a:ext cx="3384550" cy="504825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dirty="0" smtClean="0"/>
              <a:t>Культура 57 077,2</a:t>
            </a:r>
            <a:endParaRPr lang="ru-RU" sz="1200" dirty="0"/>
          </a:p>
        </p:txBody>
      </p:sp>
      <p:sp>
        <p:nvSpPr>
          <p:cNvPr id="23566" name="Rectangle 19"/>
          <p:cNvSpPr>
            <a:spLocks noChangeArrowheads="1"/>
          </p:cNvSpPr>
          <p:nvPr/>
        </p:nvSpPr>
        <p:spPr bwMode="auto">
          <a:xfrm>
            <a:off x="5148263" y="4110038"/>
            <a:ext cx="3384550" cy="504825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dirty="0" smtClean="0"/>
              <a:t>Дорожный фонд 163 289,8</a:t>
            </a:r>
            <a:endParaRPr lang="ru-RU" sz="1200" dirty="0"/>
          </a:p>
        </p:txBody>
      </p:sp>
      <p:sp>
        <p:nvSpPr>
          <p:cNvPr id="23567" name="Rectangle 20"/>
          <p:cNvSpPr>
            <a:spLocks noChangeArrowheads="1"/>
          </p:cNvSpPr>
          <p:nvPr/>
        </p:nvSpPr>
        <p:spPr bwMode="auto">
          <a:xfrm>
            <a:off x="5148263" y="4686300"/>
            <a:ext cx="3384550" cy="504825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dirty="0" smtClean="0"/>
              <a:t>Сельское хозяйство 3 535,0</a:t>
            </a:r>
            <a:endParaRPr lang="ru-RU" sz="1200" dirty="0"/>
          </a:p>
        </p:txBody>
      </p:sp>
      <p:sp>
        <p:nvSpPr>
          <p:cNvPr id="23568" name="Rectangle 21"/>
          <p:cNvSpPr>
            <a:spLocks noChangeArrowheads="1"/>
          </p:cNvSpPr>
          <p:nvPr/>
        </p:nvSpPr>
        <p:spPr bwMode="auto">
          <a:xfrm>
            <a:off x="5148263" y="5335588"/>
            <a:ext cx="3384550" cy="504825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1200" dirty="0" smtClean="0"/>
              <a:t>Жилищно-коммунальное хозяйство 8 488,8</a:t>
            </a:r>
            <a:endParaRPr lang="ru-RU" sz="1200" dirty="0"/>
          </a:p>
        </p:txBody>
      </p:sp>
      <p:sp>
        <p:nvSpPr>
          <p:cNvPr id="23569" name="Rectangle 22"/>
          <p:cNvSpPr>
            <a:spLocks noChangeArrowheads="1"/>
          </p:cNvSpPr>
          <p:nvPr/>
        </p:nvSpPr>
        <p:spPr bwMode="auto">
          <a:xfrm>
            <a:off x="5148263" y="5911850"/>
            <a:ext cx="3384550" cy="504825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dirty="0" smtClean="0"/>
              <a:t>Иные расходы  77 637,0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41"/>
          <p:cNvSpPr txBox="1">
            <a:spLocks noChangeArrowheads="1"/>
          </p:cNvSpPr>
          <p:nvPr/>
        </p:nvSpPr>
        <p:spPr bwMode="auto">
          <a:xfrm>
            <a:off x="827584" y="908720"/>
            <a:ext cx="76327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Основные характеристики бюджета Константиновского района на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2018-2020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годы</a:t>
            </a:r>
          </a:p>
          <a:p>
            <a:pPr>
              <a:defRPr/>
            </a:pPr>
            <a:r>
              <a:rPr lang="ru-RU" b="1" dirty="0">
                <a:cs typeface="+mn-cs"/>
              </a:rPr>
              <a:t>						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(тыс.рублей)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11560" y="1988840"/>
          <a:ext cx="8064896" cy="39800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484293"/>
                <a:gridCol w="2339771"/>
                <a:gridCol w="1462356"/>
                <a:gridCol w="1462356"/>
                <a:gridCol w="1316120"/>
              </a:tblGrid>
              <a:tr h="1584176"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200" dirty="0"/>
                        <a:t>Показатель</a:t>
                      </a:r>
                      <a:endParaRPr lang="ru-RU" sz="1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301" marR="66301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Первоначально принятый бюджет на 2017 год от 27.12.2016  № 109</a:t>
                      </a:r>
                      <a:endParaRPr lang="ru-RU" sz="1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301" marR="66301" marT="0" marB="0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Плановые бюджетные назначения на 2018 год</a:t>
                      </a:r>
                      <a:endParaRPr lang="ru-RU" sz="1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301" marR="66301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Плановые бюджетные назначения на 2019 год</a:t>
                      </a:r>
                      <a:endParaRPr lang="ru-RU" sz="1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301" marR="66301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Плановые бюджетные назначения на 2020 год</a:t>
                      </a:r>
                      <a:endParaRPr lang="ru-RU" sz="1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301" marR="66301" marT="0" marB="0"/>
                </a:tc>
              </a:tr>
              <a:tr h="5324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/>
                        <a:t>I</a:t>
                      </a:r>
                      <a:r>
                        <a:rPr lang="ru-RU" sz="1200"/>
                        <a:t>. Доходы, всего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301" marR="66301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887 029,7</a:t>
                      </a:r>
                      <a:endParaRPr lang="ru-RU" sz="1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kumimoji="0" lang="ru-RU" sz="1200" b="1" kern="1200" dirty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968 853,2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796 691,7</a:t>
                      </a:r>
                      <a:endParaRPr lang="ru-RU" sz="1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771 963,7</a:t>
                      </a:r>
                      <a:endParaRPr lang="ru-RU" sz="1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24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безвозмездные поступления 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301" marR="66301" marT="0" marB="0"/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758 656,7</a:t>
                      </a:r>
                      <a:endParaRPr lang="ru-RU" sz="1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kumimoji="0" lang="ru-RU" sz="1200" b="1" kern="1200" dirty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862 465,5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685 739,5</a:t>
                      </a:r>
                      <a:endParaRPr lang="ru-RU" sz="1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657 785,7</a:t>
                      </a:r>
                      <a:endParaRPr lang="ru-RU" sz="1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24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/>
                        <a:t>II</a:t>
                      </a:r>
                      <a:r>
                        <a:rPr lang="ru-RU" sz="1200"/>
                        <a:t>. Расходы, всего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301" marR="66301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993 687,5</a:t>
                      </a:r>
                      <a:endParaRPr lang="ru-RU" sz="1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kumimoji="0" lang="ru-RU" sz="1200" b="1" kern="1200" dirty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1 012 604,3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874 976,9</a:t>
                      </a:r>
                      <a:endParaRPr lang="ru-RU" sz="1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863 252,8</a:t>
                      </a:r>
                      <a:endParaRPr lang="ru-RU" sz="1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986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/>
                        <a:t>III</a:t>
                      </a:r>
                      <a:r>
                        <a:rPr lang="ru-RU" sz="1200"/>
                        <a:t>. Дефицит </a:t>
                      </a:r>
                      <a:endParaRPr lang="ru-RU" sz="1400"/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/>
                        <a:t>(-), профицит (+),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301" marR="66301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- 106 657,8</a:t>
                      </a:r>
                      <a:endParaRPr lang="ru-RU" sz="1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kumimoji="0" lang="ru-RU" sz="1200" b="1" kern="1200" dirty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-43 751,1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6858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-78 285,2</a:t>
                      </a:r>
                      <a:endParaRPr lang="ru-RU" sz="1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-91 289,1</a:t>
                      </a:r>
                      <a:endParaRPr lang="ru-RU" sz="1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1341</TotalTime>
  <Words>3652</Words>
  <Application>Microsoft Office PowerPoint</Application>
  <PresentationFormat>Экран (4:3)</PresentationFormat>
  <Paragraphs>644</Paragraphs>
  <Slides>57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57</vt:i4>
      </vt:variant>
    </vt:vector>
  </HeadingPairs>
  <TitlesOfParts>
    <vt:vector size="60" baseType="lpstr">
      <vt:lpstr>Поток</vt:lpstr>
      <vt:lpstr>Лист Microsoft Office Excel 97-2003</vt:lpstr>
      <vt:lpstr>Worksheet</vt:lpstr>
      <vt:lpstr>Слайд 1</vt:lpstr>
      <vt:lpstr>Слайд 2</vt:lpstr>
      <vt:lpstr>Особенности составления проекта  бюджета Константиновского района на 2018 год и на плановый период 2019 и 2020 годов</vt:lpstr>
      <vt:lpstr>Проект бюджета на 2018 год и плановый период  2019 и 2020 годов  Основные приоритеты бюджетной политики:</vt:lpstr>
      <vt:lpstr>Меры, принимаемые для обеспечения сбалансированности бюджета Константиновского района</vt:lpstr>
      <vt:lpstr>Слайд 6</vt:lpstr>
      <vt:lpstr>Слайд 7</vt:lpstr>
      <vt:lpstr>Слайд 8</vt:lpstr>
      <vt:lpstr>Слайд 9</vt:lpstr>
      <vt:lpstr>Слайд 10</vt:lpstr>
      <vt:lpstr>Слайд 11</vt:lpstr>
      <vt:lpstr> Налоговые и неналоговые доходы бюджета Константиновского района                                                                                                               тыс. рублей</vt:lpstr>
      <vt:lpstr>Структура налоговых и неналоговых доходов бюджета Константиновского района в 2018 году, тыс. рублей </vt:lpstr>
      <vt:lpstr>Слайд 14</vt:lpstr>
      <vt:lpstr>Слайд 15</vt:lpstr>
      <vt:lpstr>Динамика поступлений государственной пошлины в бюджет Константиновского района        тыс. рублей </vt:lpstr>
      <vt:lpstr>Слайд 17</vt:lpstr>
      <vt:lpstr>Безвозмездные поступления из областного бюджета                                                                                тыс.рублей </vt:lpstr>
      <vt:lpstr>Основные приоритеты и подходы к формированию расходов бюджета на 2018-2020 годы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                                Поддержка детей-сирот и детей, оставшихся без попечения родителей, семей, имеющих детей                                                                                          тыс.руб </vt:lpstr>
      <vt:lpstr>Меры социальной поддержки отдельных категорий граждан – 470537,70 тыс. рублей</vt:lpstr>
      <vt:lpstr>Меры социальной поддержки семей, имеющих детей и проживающих на территории Константиновского района (часть 1)</vt:lpstr>
      <vt:lpstr>Меры социальной поддержки семей, имеющих детей и проживающих на территории Константиновского района (часть 2)</vt:lpstr>
      <vt:lpstr>Меры социальной поддержки тыла</vt:lpstr>
      <vt:lpstr>Слайд 41</vt:lpstr>
      <vt:lpstr>Слайд 42</vt:lpstr>
      <vt:lpstr>Слайд 43</vt:lpstr>
      <vt:lpstr>Слайд 44</vt:lpstr>
      <vt:lpstr>Слайд 45</vt:lpstr>
      <vt:lpstr>Слайд 46</vt:lpstr>
      <vt:lpstr>  РАСХОДЫ НА РЕАЛИЗАЦИЮ МЕРОПРИЯТИЙ ПО ФОРМИРОВАНИЮ СОВРЕМЕННОЙ ГОРОДСКОЙ СРЕДЫ НА ТЕРРИТОРИИ КОНСТАНТИНОВСКОГО РАЙОНА   НА 2018 – 2020 ГОДЫ – 9 085.5 тыс. рублей </vt:lpstr>
      <vt:lpstr>Слайд 48</vt:lpstr>
      <vt:lpstr>Расходы на поддержку сельского хозяйства и малого и среднего предпринимательства на 2017-2019 годы                       тыс.руб  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Николенко Е.В.</dc:creator>
  <cp:lastModifiedBy>Николенко</cp:lastModifiedBy>
  <cp:revision>192</cp:revision>
  <dcterms:created xsi:type="dcterms:W3CDTF">2018-02-20T05:37:09Z</dcterms:created>
  <dcterms:modified xsi:type="dcterms:W3CDTF">2018-02-26T10:47:59Z</dcterms:modified>
</cp:coreProperties>
</file>