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1"/>
  </p:notesMasterIdLst>
  <p:handoutMasterIdLst>
    <p:handoutMasterId r:id="rId52"/>
  </p:handoutMasterIdLst>
  <p:sldIdLst>
    <p:sldId id="257" r:id="rId5"/>
    <p:sldId id="272" r:id="rId6"/>
    <p:sldId id="277" r:id="rId7"/>
    <p:sldId id="265" r:id="rId8"/>
    <p:sldId id="273" r:id="rId9"/>
    <p:sldId id="326" r:id="rId10"/>
    <p:sldId id="258" r:id="rId11"/>
    <p:sldId id="278" r:id="rId12"/>
    <p:sldId id="279" r:id="rId13"/>
    <p:sldId id="267" r:id="rId14"/>
    <p:sldId id="280" r:id="rId15"/>
    <p:sldId id="281" r:id="rId16"/>
    <p:sldId id="286" r:id="rId17"/>
    <p:sldId id="284" r:id="rId18"/>
    <p:sldId id="289" r:id="rId19"/>
    <p:sldId id="276" r:id="rId20"/>
    <p:sldId id="290" r:id="rId21"/>
    <p:sldId id="293" r:id="rId22"/>
    <p:sldId id="294" r:id="rId23"/>
    <p:sldId id="296" r:id="rId24"/>
    <p:sldId id="295" r:id="rId25"/>
    <p:sldId id="298" r:id="rId26"/>
    <p:sldId id="301" r:id="rId27"/>
    <p:sldId id="302" r:id="rId28"/>
    <p:sldId id="313" r:id="rId29"/>
    <p:sldId id="314" r:id="rId30"/>
    <p:sldId id="316" r:id="rId31"/>
    <p:sldId id="303" r:id="rId32"/>
    <p:sldId id="306" r:id="rId33"/>
    <p:sldId id="319" r:id="rId34"/>
    <p:sldId id="318" r:id="rId35"/>
    <p:sldId id="308" r:id="rId36"/>
    <p:sldId id="321" r:id="rId37"/>
    <p:sldId id="322" r:id="rId38"/>
    <p:sldId id="323" r:id="rId39"/>
    <p:sldId id="324" r:id="rId40"/>
    <p:sldId id="325" r:id="rId41"/>
    <p:sldId id="300" r:id="rId42"/>
    <p:sldId id="304" r:id="rId43"/>
    <p:sldId id="305" r:id="rId44"/>
    <p:sldId id="299" r:id="rId45"/>
    <p:sldId id="309" r:id="rId46"/>
    <p:sldId id="310" r:id="rId47"/>
    <p:sldId id="297" r:id="rId48"/>
    <p:sldId id="312" r:id="rId49"/>
    <p:sldId id="317" r:id="rId50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тьяна Зеленкова" initials="ТЗ" lastIdx="2" clrIdx="0">
    <p:extLst>
      <p:ext uri="{19B8F6BF-5375-455C-9EA6-DF929625EA0E}">
        <p15:presenceInfo xmlns:p15="http://schemas.microsoft.com/office/powerpoint/2012/main" userId="S-1-5-21-1113945617-2144481396-3275912564-1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6C5A"/>
    <a:srgbClr val="F2582E"/>
    <a:srgbClr val="FF9933"/>
    <a:srgbClr val="FF9966"/>
    <a:srgbClr val="FFFF66"/>
    <a:srgbClr val="4C6268"/>
    <a:srgbClr val="57200F"/>
    <a:srgbClr val="8F5943"/>
    <a:srgbClr val="FFFF99"/>
    <a:srgbClr val="D6D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280" autoAdjust="0"/>
  </p:normalViewPr>
  <p:slideViewPr>
    <p:cSldViewPr>
      <p:cViewPr varScale="1">
        <p:scale>
          <a:sx n="76" d="100"/>
          <a:sy n="76" d="100"/>
        </p:scale>
        <p:origin x="126" y="78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\\My\!!\&#1046;&#1091;&#1082;&#1086;&#1074;&#1072;%20&#1053;%20&#1051;\&#1050;&#1086;&#1085;&#1092;&#1077;&#1088;&#1077;&#1085;&#1094;&#1080;&#1103;%202019\&#1076;&#1086;&#1087;&#1086;&#1073;&#1088;&#1072;&#1079;&#1086;&#1074;&#1072;&#1085;&#1080;&#1077;\&#1076;&#1080;&#1072;&#1075;&#1088;.xlsx" TargetMode="External"/><Relationship Id="rId1" Type="http://schemas.openxmlformats.org/officeDocument/2006/relationships/themeOverride" Target="../theme/themeOverride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elenkova1\Downloads\Telegram%20Desktop\&#1055;&#1088;&#1080;&#1084;&#1077;&#1088;&#1099;%20&#1076;&#1080;&#1086;&#1075;&#1088;&#1072;&#1084;&#108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elenkova1\Downloads\Telegram%20Desktop\&#1055;&#1088;&#1080;&#1084;&#1077;&#1088;&#1099;%20&#1076;&#1080;&#1086;&#1075;&#1088;&#1072;&#1084;&#1084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228582061246262E-3"/>
          <c:w val="1"/>
          <c:h val="0.785388711166455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Консолидированного бюджета Константиновского района</c:v>
                </c:pt>
              </c:strCache>
            </c:strRef>
          </c:tx>
          <c:spPr>
            <a:solidFill>
              <a:srgbClr val="FF9933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942.3</c:v>
                </c:pt>
                <c:pt idx="1">
                  <c:v>1270.3</c:v>
                </c:pt>
                <c:pt idx="2">
                  <c:v>1164.5999999999999</c:v>
                </c:pt>
                <c:pt idx="3">
                  <c:v>1225.4000000000001</c:v>
                </c:pt>
                <c:pt idx="4">
                  <c:v>1425.3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F-439E-BA02-437545FF74F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 Консолидированного бюджета Константиновского района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920.3</c:v>
                </c:pt>
                <c:pt idx="1">
                  <c:v>1128.5999999999999</c:v>
                </c:pt>
                <c:pt idx="2">
                  <c:v>1245.4000000000001</c:v>
                </c:pt>
                <c:pt idx="3">
                  <c:v>1209.8</c:v>
                </c:pt>
                <c:pt idx="4">
                  <c:v>1445.8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F-439E-BA02-437545FF74F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41204480"/>
        <c:axId val="282361360"/>
      </c:barChart>
      <c:catAx>
        <c:axId val="24120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2361360"/>
        <c:crosses val="autoZero"/>
        <c:auto val="1"/>
        <c:lblAlgn val="ctr"/>
        <c:lblOffset val="100"/>
        <c:noMultiLvlLbl val="0"/>
      </c:catAx>
      <c:valAx>
        <c:axId val="28236136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120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843032642859475E-2"/>
          <c:y val="0.8569620534721295"/>
          <c:w val="0.78006724871832844"/>
          <c:h val="0.1176142177143111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2582E"/>
                </a:solidFill>
              </a:rPr>
              <a:t>Субсидии, полученные сельхозтоваропроизводителями Константиновского района</a:t>
            </a:r>
          </a:p>
        </c:rich>
      </c:tx>
      <c:layout>
        <c:manualLayout>
          <c:xMode val="edge"/>
          <c:yMode val="edge"/>
          <c:x val="9.5787092874668467E-2"/>
          <c:y val="2.259879689166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Субсидии, полученные сельхозтоваропроизводителями Константиновского района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D3F-426F-936F-F46CC83868E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D3F-426F-936F-F46CC83868E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D3F-426F-936F-F46CC83868E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D3F-426F-936F-F46CC83868E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D3F-426F-936F-F46CC83868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72.7</c:v>
                </c:pt>
                <c:pt idx="1">
                  <c:v>85.7</c:v>
                </c:pt>
                <c:pt idx="2">
                  <c:v>38</c:v>
                </c:pt>
                <c:pt idx="3">
                  <c:v>46.7</c:v>
                </c:pt>
                <c:pt idx="4">
                  <c:v>36.4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D3F-426F-936F-F46CC83868E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1551375166962103E-4"/>
          <c:y val="4.4589433453477975E-2"/>
          <c:w val="0.63656605999811344"/>
          <c:h val="0.9129423383337154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2"/>
            <c:spPr>
              <a:solidFill>
                <a:srgbClr val="8064A2"/>
              </a:solidFill>
              <a:ln w="18342" cap="flat" cmpd="sng" algn="ctr">
                <a:solidFill>
                  <a:srgbClr val="8064A2">
                    <a:shade val="50000"/>
                  </a:srgb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0-CE14-479F-8243-5D12B73E17C8}"/>
              </c:ext>
            </c:extLst>
          </c:dPt>
          <c:dPt>
            <c:idx val="1"/>
            <c:bubble3D val="0"/>
            <c:explosion val="4"/>
            <c:spPr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6879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E14-479F-8243-5D12B73E17C8}"/>
              </c:ext>
            </c:extLst>
          </c:dPt>
          <c:dPt>
            <c:idx val="2"/>
            <c:bubble3D val="0"/>
            <c:explosion val="6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2-CE14-479F-8243-5D12B73E17C8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14-479F-8243-5D12B73E17C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Дошкольное образование</c:v>
                </c:pt>
                <c:pt idx="1">
                  <c:v>Общеобразовательные организации 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14</c:v>
                </c:pt>
                <c:pt idx="1">
                  <c:v>10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14-479F-8243-5D12B73E1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8349">
          <a:noFill/>
        </a:ln>
      </c:spPr>
    </c:plotArea>
    <c:plotVisOnly val="1"/>
    <c:dispBlanksAs val="gap"/>
    <c:showDLblsOverMax val="0"/>
  </c:chart>
  <c:txPr>
    <a:bodyPr/>
    <a:lstStyle/>
    <a:p>
      <a:pPr>
        <a:defRPr sz="2000" b="1">
          <a:solidFill>
            <a:schemeClr val="bg2">
              <a:lumMod val="10000"/>
            </a:schemeClr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76734227922601"/>
          <c:y val="6.2500000000000014E-2"/>
          <c:w val="0.2602599851675923"/>
          <c:h val="0.85877950342290799"/>
        </c:manualLayout>
      </c:layout>
      <c:doughnutChart>
        <c:varyColors val="1"/>
        <c:ser>
          <c:idx val="0"/>
          <c:order val="0"/>
          <c:spPr>
            <a:solidFill>
              <a:srgbClr val="FF0000"/>
            </a:solidFill>
          </c:spPr>
          <c:explosion val="25"/>
          <c:dPt>
            <c:idx val="1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F636-4F05-94AA-EBFC94A78D2C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F636-4F05-94AA-EBFC94A78D2C}"/>
              </c:ext>
            </c:extLst>
          </c:dPt>
          <c:dLbls>
            <c:dLbl>
              <c:idx val="0"/>
              <c:layout>
                <c:manualLayout>
                  <c:x val="-5.4949226747000257E-2"/>
                  <c:y val="0.148148148148148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36-4F05-94AA-EBFC94A78D2C}"/>
                </c:ext>
              </c:extLst>
            </c:dLbl>
            <c:dLbl>
              <c:idx val="1"/>
              <c:layout>
                <c:manualLayout>
                  <c:x val="7.0902228060645408E-3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36-4F05-94AA-EBFC94A78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Школьники</c:v>
                </c:pt>
                <c:pt idx="1">
                  <c:v>Дошкольники</c:v>
                </c:pt>
                <c:pt idx="2">
                  <c:v>Дополнительное образование</c:v>
                </c:pt>
              </c:strCache>
            </c:strRef>
          </c:cat>
          <c:val>
            <c:numRef>
              <c:f>Лист1!$B$1:$B$3</c:f>
              <c:numCache>
                <c:formatCode>General</c:formatCode>
                <c:ptCount val="3"/>
                <c:pt idx="0">
                  <c:v>3113</c:v>
                </c:pt>
                <c:pt idx="1">
                  <c:v>1298</c:v>
                </c:pt>
                <c:pt idx="2">
                  <c:v>1101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36-4F05-94AA-EBFC94A78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35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1477381675910304"/>
          <c:y val="0.32753726469292727"/>
          <c:w val="0.629854303757312"/>
          <c:h val="0.61894303780060833"/>
        </c:manualLayout>
      </c:layout>
      <c:pie3DChart>
        <c:varyColors val="1"/>
        <c:ser>
          <c:idx val="0"/>
          <c:order val="0"/>
          <c:explosion val="9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FD2-4B66-B8DF-1E3D3318CB11}"/>
              </c:ext>
            </c:extLst>
          </c:dPt>
          <c:dPt>
            <c:idx val="1"/>
            <c:bubble3D val="0"/>
            <c:explosion val="6"/>
            <c:extLst>
              <c:ext xmlns:c16="http://schemas.microsoft.com/office/drawing/2014/chart" uri="{C3380CC4-5D6E-409C-BE32-E72D297353CC}">
                <c16:uniqueId val="{00000002-5FD2-4B66-B8DF-1E3D3318CB11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5FD2-4B66-B8DF-1E3D3318CB11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4-5FD2-4B66-B8DF-1E3D3318CB11}"/>
              </c:ext>
            </c:extLst>
          </c:dPt>
          <c:dPt>
            <c:idx val="4"/>
            <c:bubble3D val="0"/>
            <c:spPr>
              <a:solidFill>
                <a:srgbClr val="1F497D">
                  <a:lumMod val="20000"/>
                  <a:lumOff val="8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6-5FD2-4B66-B8DF-1E3D3318CB11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7-5FD2-4B66-B8DF-1E3D3318CB11}"/>
              </c:ext>
            </c:extLst>
          </c:dPt>
          <c:dLbls>
            <c:dLbl>
              <c:idx val="0"/>
              <c:layout>
                <c:manualLayout>
                  <c:x val="-1.698100845796844E-2"/>
                  <c:y val="-0.2079591340635002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D2-4B66-B8DF-1E3D3318CB11}"/>
                </c:ext>
              </c:extLst>
            </c:dLbl>
            <c:dLbl>
              <c:idx val="1"/>
              <c:layout>
                <c:manualLayout>
                  <c:x val="5.8018445564725393E-2"/>
                  <c:y val="-0.2015274082677218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D2-4B66-B8DF-1E3D3318CB11}"/>
                </c:ext>
              </c:extLst>
            </c:dLbl>
            <c:dLbl>
              <c:idx val="2"/>
              <c:layout>
                <c:manualLayout>
                  <c:x val="0.1004709667096466"/>
                  <c:y val="-8.1468526746525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D2-4B66-B8DF-1E3D3318CB11}"/>
                </c:ext>
              </c:extLst>
            </c:dLbl>
            <c:dLbl>
              <c:idx val="3"/>
              <c:layout>
                <c:manualLayout>
                  <c:x val="4.5282689221249173E-2"/>
                  <c:y val="9.43319783380825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D2-4B66-B8DF-1E3D3318CB11}"/>
                </c:ext>
              </c:extLst>
            </c:dLbl>
            <c:dLbl>
              <c:idx val="4"/>
              <c:layout>
                <c:manualLayout>
                  <c:x val="-7.0754201908201822E-2"/>
                  <c:y val="3.85903547746701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D2-4B66-B8DF-1E3D3318CB11}"/>
                </c:ext>
              </c:extLst>
            </c:dLbl>
            <c:dLbl>
              <c:idx val="5"/>
              <c:layout>
                <c:manualLayout>
                  <c:x val="-7.6414538060857976E-2"/>
                  <c:y val="-6.002944076059807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D2-4B66-B8DF-1E3D3318CB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Lit>
              <c:ptCount val="6"/>
              <c:pt idx="0">
                <c:v>техническая</c:v>
              </c:pt>
              <c:pt idx="1">
                <c:v>естественнонаучная</c:v>
              </c:pt>
              <c:pt idx="2">
                <c:v>художественная</c:v>
              </c:pt>
              <c:pt idx="3">
                <c:v>социально-педагогическая</c:v>
              </c:pt>
              <c:pt idx="4">
                <c:v>туристско-краеведческая</c:v>
              </c:pt>
              <c:pt idx="5">
                <c:v>физкультурно-спортивная</c:v>
              </c:pt>
            </c:strLit>
          </c:cat>
          <c:val>
            <c:numRef>
              <c:f>Лист1!$A$1:$A$6</c:f>
              <c:numCache>
                <c:formatCode>General</c:formatCode>
                <c:ptCount val="6"/>
                <c:pt idx="0">
                  <c:v>19</c:v>
                </c:pt>
                <c:pt idx="1">
                  <c:v>9</c:v>
                </c:pt>
                <c:pt idx="2">
                  <c:v>26</c:v>
                </c:pt>
                <c:pt idx="3">
                  <c:v>25</c:v>
                </c:pt>
                <c:pt idx="4">
                  <c:v>11</c:v>
                </c:pt>
                <c:pt idx="5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D2-4B66-B8DF-1E3D3318CB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1.1180991492762141E-2"/>
          <c:y val="0.25219199850247476"/>
          <c:w val="0.29771251108111085"/>
          <c:h val="0.71301791429767591"/>
        </c:manualLayout>
      </c:layout>
      <c:overlay val="0"/>
      <c:txPr>
        <a:bodyPr rot="0" vert="horz"/>
        <a:lstStyle/>
        <a:p>
          <a:pPr rtl="0">
            <a:defRPr sz="20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9196079067852763E-2"/>
          <c:w val="0.93048433215022897"/>
          <c:h val="0.91080392093214713"/>
        </c:manualLayout>
      </c:layout>
      <c:pie3DChart>
        <c:varyColors val="1"/>
        <c:ser>
          <c:idx val="0"/>
          <c:order val="0"/>
          <c:spPr>
            <a:solidFill>
              <a:srgbClr val="FF0000"/>
            </a:solidFill>
          </c:spPr>
          <c:explosion val="16"/>
          <c:dPt>
            <c:idx val="0"/>
            <c:bubble3D val="0"/>
            <c:explosion val="2"/>
            <c:spPr>
              <a:solidFill>
                <a:srgbClr val="FF9933"/>
              </a:solidFill>
            </c:spPr>
            <c:extLst>
              <c:ext xmlns:c16="http://schemas.microsoft.com/office/drawing/2014/chart" uri="{C3380CC4-5D6E-409C-BE32-E72D297353CC}">
                <c16:uniqueId val="{00000001-F373-44BB-B69E-829ADBEC8215}"/>
              </c:ext>
            </c:extLst>
          </c:dPt>
          <c:dPt>
            <c:idx val="1"/>
            <c:bubble3D val="0"/>
            <c:explosion val="15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F373-44BB-B69E-829ADBEC8215}"/>
              </c:ext>
            </c:extLst>
          </c:dPt>
          <c:dPt>
            <c:idx val="2"/>
            <c:bubble3D val="0"/>
            <c:explosion val="11"/>
            <c:spPr>
              <a:solidFill>
                <a:srgbClr val="389066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F373-44BB-B69E-829ADBEC8215}"/>
              </c:ext>
            </c:extLst>
          </c:dPt>
          <c:val>
            <c:numRef>
              <c:f>Лист1!$A$1:$A$3</c:f>
              <c:numCache>
                <c:formatCode>General</c:formatCode>
                <c:ptCount val="3"/>
                <c:pt idx="0">
                  <c:v>20</c:v>
                </c:pt>
                <c:pt idx="1">
                  <c:v>30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73-44BB-B69E-829ADBEC82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95072237515133"/>
          <c:y val="3.2651230592981098E-2"/>
          <c:w val="0.74847584787000754"/>
          <c:h val="0.864950052191419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</c:v>
                </c:pt>
              </c:strCache>
            </c:strRef>
          </c:tx>
          <c:spPr>
            <a:solidFill>
              <a:srgbClr val="FFFF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32879.1</c:v>
                </c:pt>
                <c:pt idx="1">
                  <c:v>44058.1</c:v>
                </c:pt>
                <c:pt idx="2">
                  <c:v>64525.1</c:v>
                </c:pt>
                <c:pt idx="3">
                  <c:v>75287.100000000006</c:v>
                </c:pt>
                <c:pt idx="4">
                  <c:v>75764.7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00-400B-8BEA-0B12D79954F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1933440"/>
        <c:axId val="81934976"/>
      </c:barChart>
      <c:catAx>
        <c:axId val="81933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934976"/>
        <c:crosses val="autoZero"/>
        <c:auto val="1"/>
        <c:lblAlgn val="ctr"/>
        <c:lblOffset val="100"/>
        <c:noMultiLvlLbl val="0"/>
      </c:catAx>
      <c:valAx>
        <c:axId val="81934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19334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3977006740499154"/>
          <c:y val="3.5110373318327955E-2"/>
          <c:w val="0.13631295533373003"/>
          <c:h val="0.12036839734649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свидительства о праве на получение социальной выплаты 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-1.3508951116105411E-3"/>
                  <c:y val="-0.119843698543659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92DCC6D-9039-48AB-B820-C597B6009EBC}" type="VALUE">
                      <a:rPr lang="en-US" sz="2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371733785588909E-2"/>
                      <c:h val="0.104958900572536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63B-4020-B3D0-6068900D1731}"/>
                </c:ext>
              </c:extLst>
            </c:dLbl>
            <c:dLbl>
              <c:idx val="1"/>
              <c:layout>
                <c:manualLayout>
                  <c:x val="-5.4035804464421149E-3"/>
                  <c:y val="-8.33695294216758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3B-4020-B3D0-6068900D1731}"/>
                </c:ext>
              </c:extLst>
            </c:dLbl>
            <c:dLbl>
              <c:idx val="2"/>
              <c:layout>
                <c:manualLayout>
                  <c:x val="0"/>
                  <c:y val="-6.25271470662568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3B-4020-B3D0-6068900D1731}"/>
                </c:ext>
              </c:extLst>
            </c:dLbl>
            <c:dLbl>
              <c:idx val="3"/>
              <c:layout>
                <c:manualLayout>
                  <c:x val="1.4127601068189631E-3"/>
                  <c:y val="-0.208162697840220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17889467847313E-2"/>
                      <c:h val="0.129275013320525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63B-4020-B3D0-6068900D1731}"/>
                </c:ext>
              </c:extLst>
            </c:dLbl>
            <c:dLbl>
              <c:idx val="4"/>
              <c:layout>
                <c:manualLayout>
                  <c:x val="-1.0899976203696458E-2"/>
                  <c:y val="-0.382052578224739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725778078354914E-2"/>
                      <c:h val="9.80114397873967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63B-4020-B3D0-6068900D1731}"/>
                </c:ext>
              </c:extLst>
            </c:dLbl>
            <c:dLbl>
              <c:idx val="5"/>
              <c:layout>
                <c:manualLayout>
                  <c:x val="-2.1490706221411384E-2"/>
                  <c:y val="-0.416176089623965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400" b="1" i="0" u="none" strike="noStrike" kern="1200" baseline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8D-4AB2-8C9A-0EC4D1CC03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  <c:pt idx="5">
                  <c:v>2020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</c:v>
                </c:pt>
                <c:pt idx="1">
                  <c:v>2</c:v>
                </c:pt>
                <c:pt idx="2">
                  <c:v>2</c:v>
                </c:pt>
                <c:pt idx="3">
                  <c:v>8</c:v>
                </c:pt>
                <c:pt idx="4">
                  <c:v>29</c:v>
                </c:pt>
                <c:pt idx="5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63B-4020-B3D0-6068900D17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248849816"/>
        <c:axId val="248852440"/>
      </c:areaChart>
      <c:catAx>
        <c:axId val="248849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852440"/>
        <c:crosses val="autoZero"/>
        <c:auto val="1"/>
        <c:lblAlgn val="ctr"/>
        <c:lblOffset val="100"/>
        <c:noMultiLvlLbl val="0"/>
      </c:catAx>
      <c:valAx>
        <c:axId val="24885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8498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002060"/>
                </a:solidFill>
              </a:rPr>
              <a:t>Среднемесячная заработная плата,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FFC000">
                  <a:alpha val="63000"/>
                </a:srgb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chemeClr val="bg1">
                    <a:alpha val="63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BF3-4182-936D-C2A6CB687B3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2CCE61E-B12D-46A0-A77B-F495C247F293}" type="VALUE">
                      <a:rPr lang="en-US" sz="1600" baseline="0" smtClean="0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BF3-4182-936D-C2A6CB687B3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E4437C5D-A420-4871-A427-FD3283D5C759}" type="VALUE">
                      <a:rPr lang="en-US" sz="1600" baseline="0" smtClean="0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BF3-4182-936D-C2A6CB687B3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5CEB938-2F81-4A31-8418-874B9F1E4B79}" type="VALUE">
                      <a:rPr lang="en-US" sz="1600" baseline="0" smtClean="0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BF3-4182-936D-C2A6CB687B3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F44EFDC-2678-4460-B616-79FABB62F4E5}" type="VALUE">
                      <a:rPr lang="en-US" sz="1600" baseline="0" smtClean="0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BF3-4182-936D-C2A6CB687B35}"/>
                </c:ext>
              </c:extLst>
            </c:dLbl>
            <c:dLbl>
              <c:idx val="4"/>
              <c:layout>
                <c:manualLayout>
                  <c:x val="5.6300507249344746E-2"/>
                  <c:y val="1.5800457842513584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aseline="0" dirty="0"/>
                      <a:t> </a:t>
                    </a:r>
                    <a:fld id="{0E1D8AB7-1574-4FC6-BB4A-F8B6D8D883E7}" type="VALUE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/>
                      </a:pPr>
                      <a:t>[ЗНАЧЕНИЕ]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33597090035266"/>
                      <c:h val="4.015557202588361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BF3-4182-936D-C2A6CB687B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17668</c:v>
                </c:pt>
                <c:pt idx="1">
                  <c:v>20174</c:v>
                </c:pt>
                <c:pt idx="2">
                  <c:v>20100</c:v>
                </c:pt>
                <c:pt idx="3">
                  <c:v>22604</c:v>
                </c:pt>
                <c:pt idx="4">
                  <c:v>23485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F3-4182-936D-C2A6CB687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876384"/>
        <c:axId val="341503880"/>
      </c:barChart>
      <c:valAx>
        <c:axId val="341503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876384"/>
        <c:crosses val="autoZero"/>
        <c:crossBetween val="between"/>
      </c:valAx>
      <c:catAx>
        <c:axId val="176876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15038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470352967317364E-2"/>
          <c:y val="0.16183889922495617"/>
          <c:w val="0.88978593881725565"/>
          <c:h val="0.5398431210695626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D6D69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Лист2!$A$8:$A$13</c:f>
              <c:strCache>
                <c:ptCount val="6"/>
                <c:pt idx="0">
                  <c:v>Уровень регистрируемой безработицы, %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  <c:pt idx="5">
                  <c:v>2019 год</c:v>
                </c:pt>
              </c:strCache>
            </c:strRef>
          </c:cat>
          <c:val>
            <c:numRef>
              <c:f>Лист2!$B$8:$B$13</c:f>
              <c:numCache>
                <c:formatCode>General</c:formatCode>
                <c:ptCount val="6"/>
                <c:pt idx="1">
                  <c:v>1.5</c:v>
                </c:pt>
                <c:pt idx="2">
                  <c:v>1.06</c:v>
                </c:pt>
                <c:pt idx="3">
                  <c:v>1.1100000000000001</c:v>
                </c:pt>
                <c:pt idx="4">
                  <c:v>1</c:v>
                </c:pt>
                <c:pt idx="5">
                  <c:v>1.0900000000000001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E-4900-81C6-2E5E132F85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8243904"/>
        <c:axId val="215933248"/>
        <c:axId val="0"/>
      </c:bar3DChart>
      <c:catAx>
        <c:axId val="21824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933248"/>
        <c:crosses val="autoZero"/>
        <c:auto val="1"/>
        <c:lblAlgn val="ctr"/>
        <c:lblOffset val="100"/>
        <c:noMultiLvlLbl val="0"/>
      </c:catAx>
      <c:valAx>
        <c:axId val="21593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>
              <a:outerShdw blurRad="50800" dist="50800" dir="5400000" algn="ctr" rotWithShape="0">
                <a:srgbClr val="000000">
                  <a:alpha val="9000"/>
                </a:srgbClr>
              </a:outerShdw>
            </a:effectLst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24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719433570913993E-2"/>
          <c:y val="8.2696546738421861E-2"/>
          <c:w val="0.95528056642908599"/>
          <c:h val="0.7205755509958338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Лист1!$B$4</c:f>
              <c:strCache>
                <c:ptCount val="1"/>
              </c:strCache>
            </c:strRef>
          </c:tx>
          <c:spPr>
            <a:ln w="22225" cap="rnd">
              <a:solidFill>
                <a:srgbClr val="C00000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4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stdErr"/>
            <c:noEndCap val="0"/>
            <c:spPr>
              <a:noFill/>
              <a:ln w="9525">
                <a:solidFill>
                  <a:schemeClr val="lt1">
                    <a:lumMod val="50000"/>
                  </a:schemeClr>
                </a:solidFill>
                <a:round/>
              </a:ln>
              <a:effectLst/>
            </c:spPr>
          </c:errBars>
          <c:cat>
            <c:strRef>
              <c:f>Лист1!$A$5:$A$9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Лист1!$B$5:$B$9</c:f>
              <c:numCache>
                <c:formatCode>General</c:formatCode>
                <c:ptCount val="5"/>
                <c:pt idx="0">
                  <c:v>326.7</c:v>
                </c:pt>
                <c:pt idx="1">
                  <c:v>668.6</c:v>
                </c:pt>
                <c:pt idx="2">
                  <c:v>674.9</c:v>
                </c:pt>
                <c:pt idx="3">
                  <c:v>600.5</c:v>
                </c:pt>
                <c:pt idx="4">
                  <c:v>918.3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92-4516-BED9-3BFB4AD0C15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0564544"/>
        <c:axId val="410564216"/>
      </c:lineChart>
      <c:catAx>
        <c:axId val="41056454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>
              <a:softEdge rad="0"/>
            </a:effectLst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0564216"/>
        <c:crosses val="autoZero"/>
        <c:auto val="1"/>
        <c:lblAlgn val="ctr"/>
        <c:lblOffset val="100"/>
        <c:noMultiLvlLbl val="0"/>
      </c:catAx>
      <c:valAx>
        <c:axId val="410564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alpha val="57000"/>
                </a:schemeClr>
              </a:solidFill>
              <a:round/>
            </a:ln>
            <a:effectLst>
              <a:glow>
                <a:schemeClr val="accent1"/>
              </a:glow>
              <a:softEdge rad="0"/>
            </a:effectLst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0564544"/>
        <c:crosses val="autoZero"/>
        <c:crossBetween val="between"/>
      </c:valAx>
      <c:spPr>
        <a:solidFill>
          <a:schemeClr val="accent5">
            <a:lumMod val="60000"/>
            <a:lumOff val="40000"/>
          </a:schemeClr>
        </a:solidFill>
        <a:ln>
          <a:noFill/>
        </a:ln>
        <a:effectLst>
          <a:softEdge rad="571500"/>
        </a:effectLst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>
      <a:softEdge rad="152400"/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Поступления</a:t>
            </a:r>
            <a:r>
              <a:rPr lang="ru-RU" sz="1400" baseline="0" dirty="0"/>
              <a:t> денежных средств от аренды земельных участков</a:t>
            </a:r>
            <a:r>
              <a:rPr lang="ru-RU" sz="1400" dirty="0"/>
              <a:t>, тыс. рублей</a:t>
            </a:r>
          </a:p>
        </c:rich>
      </c:tx>
      <c:layout>
        <c:manualLayout>
          <c:xMode val="edge"/>
          <c:yMode val="edge"/>
          <c:x val="9.485783316260189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409282914423585"/>
          <c:y val="0.17787446060767828"/>
          <c:w val="0.85140055210590004"/>
          <c:h val="0.6962373771075225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Поступило арендной платы, тыс. рублей</c:v>
                </c:pt>
              </c:strCache>
            </c:strRef>
          </c:tx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8.6841657187158097E-2"/>
                  <c:y val="-4.62748165403926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32-4CA3-9097-00C44134D65A}"/>
                </c:ext>
              </c:extLst>
            </c:dLbl>
            <c:dLbl>
              <c:idx val="1"/>
              <c:layout>
                <c:manualLayout>
                  <c:x val="-8.6841657187158153E-2"/>
                  <c:y val="-5.3987285963791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32-4CA3-9097-00C44134D65A}"/>
                </c:ext>
              </c:extLst>
            </c:dLbl>
            <c:dLbl>
              <c:idx val="2"/>
              <c:layout>
                <c:manualLayout>
                  <c:x val="-8.6841657187158097E-2"/>
                  <c:y val="-8.22663405162536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32-4CA3-9097-00C44134D65A}"/>
                </c:ext>
              </c:extLst>
            </c:dLbl>
            <c:dLbl>
              <c:idx val="3"/>
              <c:layout>
                <c:manualLayout>
                  <c:x val="-8.6841657187158194E-2"/>
                  <c:y val="-7.19830479517219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32-4CA3-9097-00C44134D65A}"/>
                </c:ext>
              </c:extLst>
            </c:dLbl>
            <c:dLbl>
              <c:idx val="4"/>
              <c:layout>
                <c:manualLayout>
                  <c:x val="-7.0187187085648875E-2"/>
                  <c:y val="-4.8845639681525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32-4CA3-9097-00C44134D6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20449.3</c:v>
                </c:pt>
                <c:pt idx="1">
                  <c:v>22485.8</c:v>
                </c:pt>
                <c:pt idx="2">
                  <c:v>21912.400000000001</c:v>
                </c:pt>
                <c:pt idx="3">
                  <c:v>24244.2</c:v>
                </c:pt>
                <c:pt idx="4">
                  <c:v>27947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D32-4CA3-9097-00C44134D65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76575824"/>
        <c:axId val="176575168"/>
      </c:lineChart>
      <c:catAx>
        <c:axId val="17657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spc="100" baseline="0">
                <a:solidFill>
                  <a:schemeClr val="tx2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575168"/>
        <c:crosses val="autoZero"/>
        <c:auto val="1"/>
        <c:lblAlgn val="ctr"/>
        <c:lblOffset val="100"/>
        <c:noMultiLvlLbl val="0"/>
      </c:catAx>
      <c:valAx>
        <c:axId val="17657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57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655343182361594"/>
          <c:y val="0.93907424707504783"/>
          <c:w val="0.71643074219349323"/>
          <c:h val="6.0925793955781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accent4">
                    <a:lumMod val="50000"/>
                  </a:schemeClr>
                </a:solidFill>
              </a:rPr>
              <a:t>Заключено договоров аренды земельных участков</a:t>
            </a:r>
          </a:p>
        </c:rich>
      </c:tx>
      <c:layout>
        <c:manualLayout>
          <c:xMode val="edge"/>
          <c:yMode val="edge"/>
          <c:x val="0.15526546073834765"/>
          <c:y val="1.6514267286666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700898108143038E-2"/>
          <c:y val="0.4870915435887801"/>
          <c:w val="0.88353751858909579"/>
          <c:h val="0.512908456411219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Заключено договоров аренды земельных участков</c:v>
                </c:pt>
              </c:strCache>
            </c:strRef>
          </c:tx>
          <c:explosion val="28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AFC-495C-95E8-65CF0E6611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AFC-495C-95E8-65CF0E6611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AFC-495C-95E8-65CF0E6611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AFC-495C-95E8-65CF0E6611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AFC-495C-95E8-65CF0E66119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AFC-495C-95E8-65CF0E66119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AFC-495C-95E8-65CF0E66119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AFC-495C-95E8-65CF0E66119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AFC-495C-95E8-65CF0E66119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3AFC-495C-95E8-65CF0E6611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115</c:v>
                </c:pt>
                <c:pt idx="1">
                  <c:v>98</c:v>
                </c:pt>
                <c:pt idx="2">
                  <c:v>105</c:v>
                </c:pt>
                <c:pt idx="3">
                  <c:v>97</c:v>
                </c:pt>
                <c:pt idx="4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AFC-495C-95E8-65CF0E66119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регистрация права</a:t>
            </a:r>
            <a:r>
              <a:rPr lang="ru-RU" sz="1800" b="1" baseline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муниципальной собственности по земельным участкам</a:t>
            </a:r>
            <a:endParaRPr lang="ru-RU" sz="1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земельных участков в муниципальном образовании, подлежащих оформлению в муниципальную собственность</c:v>
                </c:pt>
              </c:strCache>
            </c:strRef>
          </c:tx>
          <c:spPr>
            <a:solidFill>
              <a:srgbClr val="FF993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404</c:v>
                </c:pt>
                <c:pt idx="1">
                  <c:v>400</c:v>
                </c:pt>
                <c:pt idx="2">
                  <c:v>403</c:v>
                </c:pt>
                <c:pt idx="3">
                  <c:v>412</c:v>
                </c:pt>
                <c:pt idx="4">
                  <c:v>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4D-441D-8FB3-DE9007FA6F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Зарегистрированных в муниципальную собственность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387</c:v>
                </c:pt>
                <c:pt idx="1">
                  <c:v>387</c:v>
                </c:pt>
                <c:pt idx="2">
                  <c:v>400</c:v>
                </c:pt>
                <c:pt idx="3">
                  <c:v>409</c:v>
                </c:pt>
                <c:pt idx="4">
                  <c:v>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4D-441D-8FB3-DE9007FA6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957184"/>
        <c:axId val="626958496"/>
      </c:barChart>
      <c:catAx>
        <c:axId val="62695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6958496"/>
        <c:crosses val="autoZero"/>
        <c:auto val="1"/>
        <c:lblAlgn val="ctr"/>
        <c:lblOffset val="100"/>
        <c:noMultiLvlLbl val="0"/>
      </c:catAx>
      <c:valAx>
        <c:axId val="62695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6957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4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зерновых и зернобобовых за 5 лет</a:t>
            </a:r>
          </a:p>
        </c:rich>
      </c:tx>
      <c:layout>
        <c:manualLayout>
          <c:xMode val="edge"/>
          <c:yMode val="edge"/>
          <c:x val="0.10887272613687214"/>
          <c:y val="6.2458162674865821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5828021497312833E-2"/>
          <c:y val="0.14886316117265003"/>
          <c:w val="0.93300795733866604"/>
          <c:h val="0.6857006539436807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Валовый сбор, тыс. тонн.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201847814056072E-2"/>
                  <c:y val="-8.4052840778013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2A-42D5-BDE0-33BEAD24BE11}"/>
                </c:ext>
              </c:extLst>
            </c:dLbl>
            <c:dLbl>
              <c:idx val="1"/>
              <c:layout>
                <c:manualLayout>
                  <c:x val="-3.4926619129071974E-2"/>
                  <c:y val="-7.20452920954401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2A-42D5-BDE0-33BEAD24BE11}"/>
                </c:ext>
              </c:extLst>
            </c:dLbl>
            <c:dLbl>
              <c:idx val="2"/>
              <c:layout>
                <c:manualLayout>
                  <c:x val="-9.3568843839612628E-2"/>
                  <c:y val="-4.80301947302934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2A-42D5-BDE0-33BEAD24BE11}"/>
                </c:ext>
              </c:extLst>
            </c:dLbl>
            <c:dLbl>
              <c:idx val="3"/>
              <c:layout>
                <c:manualLayout>
                  <c:x val="-3.6651390444087995E-2"/>
                  <c:y val="-6.2439253149381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92A-42D5-BDE0-33BEAD24BE11}"/>
                </c:ext>
              </c:extLst>
            </c:dLbl>
            <c:dLbl>
              <c:idx val="4"/>
              <c:layout>
                <c:manualLayout>
                  <c:x val="-7.8045902004469467E-2"/>
                  <c:y val="-6.4840762885896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2A-42D5-BDE0-33BEAD24B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206.8</c:v>
                </c:pt>
                <c:pt idx="1">
                  <c:v>252.7</c:v>
                </c:pt>
                <c:pt idx="2">
                  <c:v>312.2</c:v>
                </c:pt>
                <c:pt idx="3">
                  <c:v>262.89999999999998</c:v>
                </c:pt>
                <c:pt idx="4">
                  <c:v>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2A-42D5-BDE0-33BEAD24BE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Урожайность, ц/га.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834708161479828E-2"/>
                  <c:y val="-7.90960451977401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2A-42D5-BDE0-33BEAD24BE11}"/>
                </c:ext>
              </c:extLst>
            </c:dLbl>
            <c:dLbl>
              <c:idx val="1"/>
              <c:layout>
                <c:manualLayout>
                  <c:x val="-7.8935237262008962E-2"/>
                  <c:y val="-6.77966101694915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2A-42D5-BDE0-33BEAD24BE11}"/>
                </c:ext>
              </c:extLst>
            </c:dLbl>
            <c:dLbl>
              <c:idx val="2"/>
              <c:layout>
                <c:manualLayout>
                  <c:x val="-7.406697680861625E-2"/>
                  <c:y val="-6.9212834273136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92A-42D5-BDE0-33BEAD24BE11}"/>
                </c:ext>
              </c:extLst>
            </c:dLbl>
            <c:dLbl>
              <c:idx val="3"/>
              <c:layout>
                <c:manualLayout>
                  <c:x val="-4.1898200224971975E-2"/>
                  <c:y val="-9.88700564971751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2A-42D5-BDE0-33BEAD24BE11}"/>
                </c:ext>
              </c:extLst>
            </c:dLbl>
            <c:dLbl>
              <c:idx val="4"/>
              <c:layout>
                <c:manualLayout>
                  <c:x val="-3.7338041078198561E-2"/>
                  <c:y val="-7.9096045197740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226242553014201E-2"/>
                      <c:h val="9.42937853107344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92A-42D5-BDE0-33BEAD24B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  <c:pt idx="3">
                  <c:v>2018 год</c:v>
                </c:pt>
                <c:pt idx="4">
                  <c:v>2019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26.7</c:v>
                </c:pt>
                <c:pt idx="1">
                  <c:v>32.9</c:v>
                </c:pt>
                <c:pt idx="2">
                  <c:v>40.700000000000003</c:v>
                </c:pt>
                <c:pt idx="3">
                  <c:v>32.5</c:v>
                </c:pt>
                <c:pt idx="4">
                  <c:v>35.4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92A-42D5-BDE0-33BEAD24BE1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7248792"/>
        <c:axId val="497527832"/>
      </c:lineChart>
      <c:catAx>
        <c:axId val="227248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7527832"/>
        <c:crosses val="autoZero"/>
        <c:auto val="1"/>
        <c:lblAlgn val="ctr"/>
        <c:lblOffset val="100"/>
        <c:noMultiLvlLbl val="0"/>
      </c:catAx>
      <c:valAx>
        <c:axId val="497527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248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8777142345564617E-2"/>
          <c:y val="0.89669299383370571"/>
          <c:w val="0.88251440239110446"/>
          <c:h val="8.63577108269344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0.01903</cdr:x>
      <cdr:y>0.05153</cdr:y>
    </cdr:from>
    <cdr:to>
      <cdr:x>0.15225</cdr:x>
      <cdr:y>0.11266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2BEC768-66E5-481D-AD65-AF481F23C575}"/>
            </a:ext>
          </a:extLst>
        </cdr:cNvPr>
        <cdr:cNvSpPr txBox="1"/>
      </cdr:nvSpPr>
      <cdr:spPr>
        <a:xfrm xmlns:a="http://schemas.openxmlformats.org/drawingml/2006/main">
          <a:off x="216024" y="288032"/>
          <a:ext cx="1512168" cy="3416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90000"/>
            </a:lnSpc>
          </a:pPr>
          <a:r>
            <a:rPr lang="ru-RU" sz="1800" b="1" dirty="0">
              <a:solidFill>
                <a:schemeClr val="bg2">
                  <a:lumMod val="25000"/>
                </a:schemeClr>
              </a:solidFill>
            </a:rPr>
            <a:t>млн рублей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0.81182</cdr:x>
      <cdr:y>0.18745</cdr:y>
    </cdr:from>
    <cdr:to>
      <cdr:x>0.94892</cdr:x>
      <cdr:y>0.27686</cdr:y>
    </cdr:to>
    <cdr:sp macro="" textlink="">
      <cdr:nvSpPr>
        <cdr:cNvPr id="2" name="Текст 23">
          <a:extLst xmlns:a="http://schemas.openxmlformats.org/drawingml/2006/main">
            <a:ext uri="{FF2B5EF4-FFF2-40B4-BE49-F238E27FC236}">
              <a16:creationId xmlns:a16="http://schemas.microsoft.com/office/drawing/2014/main" id="{C7457D82-7EB7-4A1B-9179-25442268821D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4774082" y="842752"/>
          <a:ext cx="806252" cy="4019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normAutofit/>
        </a:bodyPr>
        <a:lstStyle xmlns:a="http://schemas.openxmlformats.org/drawingml/2006/main">
          <a:defPPr rtl="0"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lnSpc>
              <a:spcPct val="100000"/>
            </a:lnSpc>
            <a:spcBef>
              <a:spcPts val="0"/>
            </a:spcBef>
            <a:buNone/>
          </a:pPr>
          <a:r>
            <a:rPr lang="ru-RU" sz="1800" b="1" dirty="0">
              <a:solidFill>
                <a:schemeClr val="accent4">
                  <a:lumMod val="50000"/>
                </a:schemeClr>
              </a:solidFill>
            </a:rPr>
            <a:t>100%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0.82397</cdr:x>
      <cdr:y>0.76008</cdr:y>
    </cdr:from>
    <cdr:to>
      <cdr:x>1</cdr:x>
      <cdr:y>0.83609</cdr:y>
    </cdr:to>
    <cdr:sp macro="" textlink="">
      <cdr:nvSpPr>
        <cdr:cNvPr id="2" name="Текст 23">
          <a:extLst xmlns:a="http://schemas.openxmlformats.org/drawingml/2006/main">
            <a:ext uri="{FF2B5EF4-FFF2-40B4-BE49-F238E27FC236}">
              <a16:creationId xmlns:a16="http://schemas.microsoft.com/office/drawing/2014/main" id="{3A6F898C-D6A6-4C22-A99E-01D7EB5DC8C7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6067151" y="4019580"/>
          <a:ext cx="1296144" cy="4019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>
          <a:normAutofit/>
        </a:bodyPr>
        <a:lstStyle xmlns:a="http://schemas.openxmlformats.org/drawingml/2006/main">
          <a:defPPr rtl="0"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None/>
          </a:pPr>
          <a:r>
            <a:rPr lang="ru-RU" sz="2000" b="1" dirty="0">
              <a:solidFill>
                <a:schemeClr val="accent6">
                  <a:lumMod val="50000"/>
                </a:schemeClr>
              </a:solidFill>
            </a:rPr>
            <a:t>ц/га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0.61696</cdr:x>
      <cdr:y>0.36549</cdr:y>
    </cdr:from>
    <cdr:to>
      <cdr:x>1</cdr:x>
      <cdr:y>0.51167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5550149" y="1308163"/>
          <a:ext cx="3445791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itchFamily="34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pPr algn="ctr" eaLnBrk="1" hangingPunct="1"/>
          <a:r>
            <a:rPr lang="ru-RU"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rPr>
            <a:t>Организации дополнительного образования</a:t>
          </a:r>
        </a:p>
      </cdr:txBody>
    </cdr:sp>
  </cdr:relSizeAnchor>
  <cdr:relSizeAnchor xmlns:cdr="http://schemas.openxmlformats.org/drawingml/2006/chartDrawing">
    <cdr:from>
      <cdr:x>0.62959</cdr:x>
      <cdr:y>0.05324</cdr:y>
    </cdr:from>
    <cdr:to>
      <cdr:x>0.66171</cdr:x>
      <cdr:y>0.13086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id="{1FEC8E8F-B66A-478C-BC4B-6957B8F94CEF}"/>
            </a:ext>
          </a:extLst>
        </cdr:cNvPr>
        <cdr:cNvSpPr/>
      </cdr:nvSpPr>
      <cdr:spPr>
        <a:xfrm xmlns:a="http://schemas.openxmlformats.org/drawingml/2006/main">
          <a:off x="5663749" y="190552"/>
          <a:ext cx="288925" cy="277813"/>
        </a:xfrm>
        <a:prstGeom xmlns:a="http://schemas.openxmlformats.org/drawingml/2006/main" prst="rect">
          <a:avLst/>
        </a:prstGeom>
        <a:solidFill xmlns:a="http://schemas.openxmlformats.org/drawingml/2006/main">
          <a:srgbClr val="7030A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/>
        </a:p>
      </cdr:txBody>
    </cdr:sp>
  </cdr:relSizeAnchor>
  <cdr:relSizeAnchor xmlns:cdr="http://schemas.openxmlformats.org/drawingml/2006/chartDrawing">
    <cdr:from>
      <cdr:x>0.62959</cdr:x>
      <cdr:y>0.20707</cdr:y>
    </cdr:from>
    <cdr:to>
      <cdr:x>0.66171</cdr:x>
      <cdr:y>0.28469</cdr:y>
    </cdr:to>
    <cdr:sp macro="" textlink="">
      <cdr:nvSpPr>
        <cdr:cNvPr id="6" name="Прямоугольник 5">
          <a:extLst xmlns:a="http://schemas.openxmlformats.org/drawingml/2006/main">
            <a:ext uri="{FF2B5EF4-FFF2-40B4-BE49-F238E27FC236}">
              <a16:creationId xmlns:a16="http://schemas.microsoft.com/office/drawing/2014/main" id="{EEA40498-2C3E-41BE-B5B8-FEAA62CBDF86}"/>
            </a:ext>
          </a:extLst>
        </cdr:cNvPr>
        <cdr:cNvSpPr/>
      </cdr:nvSpPr>
      <cdr:spPr>
        <a:xfrm xmlns:a="http://schemas.openxmlformats.org/drawingml/2006/main">
          <a:off x="5663749" y="741171"/>
          <a:ext cx="288925" cy="277813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/>
        </a:p>
      </cdr:txBody>
    </cdr:sp>
  </cdr:relSizeAnchor>
  <cdr:relSizeAnchor xmlns:cdr="http://schemas.openxmlformats.org/drawingml/2006/chartDrawing">
    <cdr:from>
      <cdr:x>0.6537</cdr:x>
      <cdr:y>0.17636</cdr:y>
    </cdr:from>
    <cdr:to>
      <cdr:x>0.992</cdr:x>
      <cdr:y>0.35694</cdr:y>
    </cdr:to>
    <cdr:sp macro="" textlink="">
      <cdr:nvSpPr>
        <cdr:cNvPr id="8" name="Прямоугольник 7">
          <a:extLst xmlns:a="http://schemas.openxmlformats.org/drawingml/2006/main">
            <a:ext uri="{FF2B5EF4-FFF2-40B4-BE49-F238E27FC236}">
              <a16:creationId xmlns:a16="http://schemas.microsoft.com/office/drawing/2014/main" id="{C134B2E3-9373-4D09-8E35-4CBAA38A51B4}"/>
            </a:ext>
          </a:extLst>
        </cdr:cNvPr>
        <cdr:cNvSpPr/>
      </cdr:nvSpPr>
      <cdr:spPr>
        <a:xfrm xmlns:a="http://schemas.openxmlformats.org/drawingml/2006/main">
          <a:off x="5880666" y="631230"/>
          <a:ext cx="3043266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 rtl="0"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Общеобразовательные</a:t>
          </a:r>
        </a:p>
        <a:p xmlns:a="http://schemas.openxmlformats.org/drawingml/2006/main">
          <a:pPr algn="ctr"/>
          <a:r>
            <a: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 организации</a:t>
          </a:r>
          <a:endParaRPr lang="ru-RU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0.62792</cdr:x>
      <cdr:y>0.37471</cdr:y>
    </cdr:from>
    <cdr:to>
      <cdr:x>0.66003</cdr:x>
      <cdr:y>0.45232</cdr:y>
    </cdr:to>
    <cdr:sp macro="" textlink="">
      <cdr:nvSpPr>
        <cdr:cNvPr id="9" name="Прямоугольник 8">
          <a:extLst xmlns:a="http://schemas.openxmlformats.org/drawingml/2006/main">
            <a:ext uri="{FF2B5EF4-FFF2-40B4-BE49-F238E27FC236}">
              <a16:creationId xmlns:a16="http://schemas.microsoft.com/office/drawing/2014/main" id="{80F029D8-227F-4E68-9D34-55F8AD0D0F3F}"/>
            </a:ext>
          </a:extLst>
        </cdr:cNvPr>
        <cdr:cNvSpPr/>
      </cdr:nvSpPr>
      <cdr:spPr>
        <a:xfrm xmlns:a="http://schemas.openxmlformats.org/drawingml/2006/main">
          <a:off x="5648696" y="1341170"/>
          <a:ext cx="288925" cy="27781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0.51518</cdr:x>
      <cdr:y>0.07929</cdr:y>
    </cdr:from>
    <cdr:to>
      <cdr:x>0.55182</cdr:x>
      <cdr:y>0.19759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id="{01779392-F223-44DD-B3E3-9F2B3277A539}"/>
            </a:ext>
          </a:extLst>
        </cdr:cNvPr>
        <cdr:cNvSpPr/>
      </cdr:nvSpPr>
      <cdr:spPr>
        <a:xfrm xmlns:a="http://schemas.openxmlformats.org/drawingml/2006/main">
          <a:off x="3992988" y="186248"/>
          <a:ext cx="283911" cy="277859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0.51396</cdr:x>
      <cdr:y>0.37721</cdr:y>
    </cdr:from>
    <cdr:to>
      <cdr:x>0.55304</cdr:x>
      <cdr:y>0.49549</cdr:y>
    </cdr:to>
    <cdr:sp macro="" textlink="">
      <cdr:nvSpPr>
        <cdr:cNvPr id="5" name="Прямоугольник 4">
          <a:extLst xmlns:a="http://schemas.openxmlformats.org/drawingml/2006/main">
            <a:ext uri="{FF2B5EF4-FFF2-40B4-BE49-F238E27FC236}">
              <a16:creationId xmlns:a16="http://schemas.microsoft.com/office/drawing/2014/main" id="{9E26A3AE-6D60-4C11-B912-1D926E2F3210}"/>
            </a:ext>
          </a:extLst>
        </cdr:cNvPr>
        <cdr:cNvSpPr/>
      </cdr:nvSpPr>
      <cdr:spPr>
        <a:xfrm xmlns:a="http://schemas.openxmlformats.org/drawingml/2006/main">
          <a:off x="3983462" y="886014"/>
          <a:ext cx="302964" cy="277831"/>
        </a:xfrm>
        <a:prstGeom xmlns:a="http://schemas.openxmlformats.org/drawingml/2006/main" prst="rect">
          <a:avLst/>
        </a:prstGeom>
        <a:solidFill xmlns:a="http://schemas.openxmlformats.org/drawingml/2006/main">
          <a:srgbClr val="92D05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0.51486</cdr:x>
      <cdr:y>0.68508</cdr:y>
    </cdr:from>
    <cdr:to>
      <cdr:x>0.55214</cdr:x>
      <cdr:y>0.80336</cdr:y>
    </cdr:to>
    <cdr:sp macro="" textlink="">
      <cdr:nvSpPr>
        <cdr:cNvPr id="6" name="Прямоугольник 5">
          <a:extLst xmlns:a="http://schemas.openxmlformats.org/drawingml/2006/main">
            <a:ext uri="{FF2B5EF4-FFF2-40B4-BE49-F238E27FC236}">
              <a16:creationId xmlns:a16="http://schemas.microsoft.com/office/drawing/2014/main" id="{E11ACEAA-D9B8-4D2E-B0F8-4EC86ACF556B}"/>
            </a:ext>
          </a:extLst>
        </cdr:cNvPr>
        <cdr:cNvSpPr/>
      </cdr:nvSpPr>
      <cdr:spPr>
        <a:xfrm xmlns:a="http://schemas.openxmlformats.org/drawingml/2006/main">
          <a:off x="3990481" y="1609180"/>
          <a:ext cx="288925" cy="277813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endParaRPr lang="ru-RU"/>
        </a:p>
      </cdr:txBody>
    </cdr:sp>
  </cdr:relSizeAnchor>
  <cdr:relSizeAnchor xmlns:cdr="http://schemas.openxmlformats.org/drawingml/2006/chartDrawing">
    <cdr:from>
      <cdr:x>0.58362</cdr:x>
      <cdr:y>0.68119</cdr:y>
    </cdr:from>
    <cdr:to>
      <cdr:x>0.84036</cdr:x>
      <cdr:y>0.83842</cdr:y>
    </cdr:to>
    <cdr:sp macro="" textlink="">
      <cdr:nvSpPr>
        <cdr:cNvPr id="7" name="Прямоугольник 6">
          <a:extLst xmlns:a="http://schemas.openxmlformats.org/drawingml/2006/main">
            <a:ext uri="{FF2B5EF4-FFF2-40B4-BE49-F238E27FC236}">
              <a16:creationId xmlns:a16="http://schemas.microsoft.com/office/drawing/2014/main" id="{98533AD0-0DE5-4635-A0DD-3D6EE9F77471}"/>
            </a:ext>
          </a:extLst>
        </cdr:cNvPr>
        <cdr:cNvSpPr/>
      </cdr:nvSpPr>
      <cdr:spPr>
        <a:xfrm xmlns:a="http://schemas.openxmlformats.org/drawingml/2006/main">
          <a:off x="4523370" y="1600023"/>
          <a:ext cx="1989957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rPr>
            <a:t>Школьники</a:t>
          </a:r>
          <a:endParaRPr lang="ru-RU" sz="18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0.5335</cdr:x>
      <cdr:y>0.32327</cdr:y>
    </cdr:from>
    <cdr:to>
      <cdr:x>1</cdr:x>
      <cdr:y>0.59843</cdr:y>
    </cdr:to>
    <cdr:sp macro="" textlink="">
      <cdr:nvSpPr>
        <cdr:cNvPr id="8" name="Прямоугольник 7">
          <a:extLst xmlns:a="http://schemas.openxmlformats.org/drawingml/2006/main">
            <a:ext uri="{FF2B5EF4-FFF2-40B4-BE49-F238E27FC236}">
              <a16:creationId xmlns:a16="http://schemas.microsoft.com/office/drawing/2014/main" id="{A65BAB0B-A6DB-4AA1-8727-6E9EB43AE5B3}"/>
            </a:ext>
          </a:extLst>
        </cdr:cNvPr>
        <cdr:cNvSpPr/>
      </cdr:nvSpPr>
      <cdr:spPr>
        <a:xfrm xmlns:a="http://schemas.openxmlformats.org/drawingml/2006/main">
          <a:off x="4134945" y="759313"/>
          <a:ext cx="3615651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rPr>
            <a:t>Воспитанники организаций дополнительного образования</a:t>
          </a:r>
          <a:endParaRPr lang="ru-RU" sz="18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0.56272</cdr:x>
      <cdr:y>0.05148</cdr:y>
    </cdr:from>
    <cdr:to>
      <cdr:x>0.81946</cdr:x>
      <cdr:y>0.20872</cdr:y>
    </cdr:to>
    <cdr:sp macro="" textlink="">
      <cdr:nvSpPr>
        <cdr:cNvPr id="9" name="Прямоугольник 8">
          <a:extLst xmlns:a="http://schemas.openxmlformats.org/drawingml/2006/main">
            <a:ext uri="{FF2B5EF4-FFF2-40B4-BE49-F238E27FC236}">
              <a16:creationId xmlns:a16="http://schemas.microsoft.com/office/drawing/2014/main" id="{A65BAB0B-A6DB-4AA1-8727-6E9EB43AE5B3}"/>
            </a:ext>
          </a:extLst>
        </cdr:cNvPr>
        <cdr:cNvSpPr/>
      </cdr:nvSpPr>
      <cdr:spPr>
        <a:xfrm xmlns:a="http://schemas.openxmlformats.org/drawingml/2006/main">
          <a:off x="4361379" y="120919"/>
          <a:ext cx="1989957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rPr>
            <a:t>Дошкольники</a:t>
          </a:r>
          <a:endParaRPr lang="ru-RU" sz="1800" b="1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0.10184</cdr:y>
    </cdr:from>
    <cdr:to>
      <cdr:x>1</cdr:x>
      <cdr:y>0.22842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DA1D3833-F118-443D-9C95-0F2057EE285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603288"/>
          <a:ext cx="9070182" cy="749830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0.49917</cdr:x>
      <cdr:y>0.06953</cdr:y>
    </cdr:from>
    <cdr:to>
      <cdr:x>0.50306</cdr:x>
      <cdr:y>0.14329</cdr:y>
    </cdr:to>
    <cdr:cxnSp macro="">
      <cdr:nvCxnSpPr>
        <cdr:cNvPr id="9" name="Соединительная линия уступом 8">
          <a:extLst xmlns:a="http://schemas.openxmlformats.org/drawingml/2006/main">
            <a:ext uri="{FF2B5EF4-FFF2-40B4-BE49-F238E27FC236}">
              <a16:creationId xmlns:a16="http://schemas.microsoft.com/office/drawing/2014/main" id="{624C3BCC-430B-4A5D-9AEB-A8596FA3E1CF}"/>
            </a:ext>
          </a:extLst>
        </cdr:cNvPr>
        <cdr:cNvCxnSpPr/>
      </cdr:nvCxnSpPr>
      <cdr:spPr>
        <a:xfrm xmlns:a="http://schemas.openxmlformats.org/drawingml/2006/main" rot="5400000">
          <a:off x="3672117" y="615576"/>
          <a:ext cx="437139" cy="30203"/>
        </a:xfrm>
        <a:prstGeom xmlns:a="http://schemas.openxmlformats.org/drawingml/2006/main" prst="bentConnector3">
          <a:avLst/>
        </a:prstGeom>
        <a:ln xmlns:a="http://schemas.openxmlformats.org/drawingml/2006/main">
          <a:solidFill>
            <a:schemeClr val="tx1">
              <a:lumMod val="85000"/>
              <a:lumOff val="1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0.02079</cdr:y>
    </cdr:from>
    <cdr:to>
      <cdr:x>1</cdr:x>
      <cdr:y>0.17405</cdr:y>
    </cdr:to>
    <cdr:sp macro="" textlink="">
      <cdr:nvSpPr>
        <cdr:cNvPr id="8" name="Прямоугольник 7">
          <a:extLst xmlns:a="http://schemas.openxmlformats.org/drawingml/2006/main">
            <a:ext uri="{FF2B5EF4-FFF2-40B4-BE49-F238E27FC236}">
              <a16:creationId xmlns:a16="http://schemas.microsoft.com/office/drawing/2014/main" id="{B9FBD89A-A1C7-4576-A0EF-9661EC7019FD}"/>
            </a:ext>
          </a:extLst>
        </cdr:cNvPr>
        <cdr:cNvSpPr/>
      </cdr:nvSpPr>
      <cdr:spPr>
        <a:xfrm xmlns:a="http://schemas.openxmlformats.org/drawingml/2006/main">
          <a:off x="0" y="112723"/>
          <a:ext cx="5472608" cy="8309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pPr algn="ctr" eaLnBrk="1" fontAlgn="auto" hangingPunct="1">
            <a:spcAft>
              <a:spcPts val="0"/>
            </a:spcAft>
            <a:defRPr/>
          </a:pPr>
          <a:r>
            <a: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Финансирование отрасли «Образование»</a:t>
          </a:r>
        </a:p>
      </cdr:txBody>
    </cdr:sp>
  </cdr:relSizeAnchor>
  <cdr:relSizeAnchor xmlns:cdr="http://schemas.openxmlformats.org/drawingml/2006/chartDrawing">
    <cdr:from>
      <cdr:x>0</cdr:x>
      <cdr:y>0.36821</cdr:y>
    </cdr:from>
    <cdr:to>
      <cdr:x>0.45573</cdr:x>
      <cdr:y>0.43633</cdr:y>
    </cdr:to>
    <cdr:sp macro="" textlink="">
      <cdr:nvSpPr>
        <cdr:cNvPr id="11" name="TextBox 14">
          <a:extLst xmlns:a="http://schemas.openxmlformats.org/drawingml/2006/main">
            <a:ext uri="{FF2B5EF4-FFF2-40B4-BE49-F238E27FC236}">
              <a16:creationId xmlns:a16="http://schemas.microsoft.com/office/drawing/2014/main" id="{B9073468-292B-45C4-B9F8-976114D0CE61}"/>
            </a:ext>
          </a:extLst>
        </cdr:cNvPr>
        <cdr:cNvSpPr txBox="1"/>
      </cdr:nvSpPr>
      <cdr:spPr>
        <a:xfrm xmlns:a="http://schemas.openxmlformats.org/drawingml/2006/main">
          <a:off x="0" y="1996436"/>
          <a:ext cx="249401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rtl="0"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бюджет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0.29452</cdr:x>
      <cdr:y>0.19039</cdr:y>
    </cdr:from>
    <cdr:to>
      <cdr:x>0.40411</cdr:x>
      <cdr:y>0.24603</cdr:y>
    </cdr:to>
    <cdr:sp macro="" textlink="">
      <cdr:nvSpPr>
        <cdr:cNvPr id="9" name="Прямоугольник 8">
          <a:extLst xmlns:a="http://schemas.openxmlformats.org/drawingml/2006/main">
            <a:ext uri="{FF2B5EF4-FFF2-40B4-BE49-F238E27FC236}">
              <a16:creationId xmlns:a16="http://schemas.microsoft.com/office/drawing/2014/main" id="{B03F31D5-9A0A-46C1-A498-75A19F069EE9}"/>
            </a:ext>
          </a:extLst>
        </cdr:cNvPr>
        <cdr:cNvSpPr/>
      </cdr:nvSpPr>
      <cdr:spPr>
        <a:xfrm xmlns:a="http://schemas.openxmlformats.org/drawingml/2006/main">
          <a:off x="3096344" y="895294"/>
          <a:ext cx="1152129" cy="26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b="1" dirty="0">
            <a:solidFill>
              <a:srgbClr val="002060"/>
            </a:solidFill>
            <a:latin typeface="Georgia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jpeg"/><Relationship Id="rId7" Type="http://schemas.openxmlformats.org/officeDocument/2006/relationships/image" Target="../media/image1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9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5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chart" Target="../charts/char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5.png"/><Relationship Id="rId7" Type="http://schemas.openxmlformats.org/officeDocument/2006/relationships/chart" Target="../charts/chart14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7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8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microsoft.com/office/2007/relationships/hdphoto" Target="../media/hdphoto4.wdp"/><Relationship Id="rId7" Type="http://schemas.openxmlformats.org/officeDocument/2006/relationships/image" Target="../media/image9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microsoft.com/office/2007/relationships/hdphoto" Target="../media/hdphoto4.wdp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g"/><Relationship Id="rId4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919" y="2060848"/>
            <a:ext cx="10297144" cy="3672408"/>
          </a:xfrm>
        </p:spPr>
        <p:txBody>
          <a:bodyPr rtlCol="0">
            <a:noAutofit/>
          </a:bodyPr>
          <a:lstStyle/>
          <a:p>
            <a:pPr algn="ctr"/>
            <a: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b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Администрации Константиновского района</a:t>
            </a:r>
            <a:b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В.Е. Калмыкова</a:t>
            </a:r>
            <a:b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деятельности Администрации Константиновского района</a:t>
            </a:r>
            <a:b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1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 год </a:t>
            </a:r>
            <a:endParaRPr lang="ru" sz="3600" spc="1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ED986C7A-E7DD-41AE-8637-6EF3DE56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0"/>
            <a:ext cx="1298351" cy="2200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D0CE4FF0-F25F-4D0E-926C-73F449D1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9CC8E8-F429-44CB-A83B-EE119D923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0" y="-12700"/>
            <a:ext cx="11350255" cy="6878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B346300-8E04-4C82-A740-D20D2B7743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57908" y="116632"/>
            <a:ext cx="96012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общественного пространства  </a:t>
            </a:r>
          </a:p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 ул. Набережной от ул.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Топилина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 ул. 1 Мая (пляж)»</a:t>
            </a:r>
          </a:p>
        </p:txBody>
      </p:sp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3956C28A-F3A1-4AE9-9401-87242A3DE4FD}"/>
              </a:ext>
            </a:extLst>
          </p:cNvPr>
          <p:cNvSpPr/>
          <p:nvPr/>
        </p:nvSpPr>
        <p:spPr>
          <a:xfrm>
            <a:off x="826051" y="427834"/>
            <a:ext cx="560377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дорог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621094-0883-4A6A-8A5F-21156EAB4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52" y="134402"/>
            <a:ext cx="5560235" cy="3510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4E63BA2D-AF2E-4545-8AC2-17557F5F0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7309" y="234752"/>
            <a:ext cx="5620504" cy="117802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подъезда от автодороги «г. Шахты – г. Цимлянск» к х. Костино-Горский к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Старозолотовский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C35698-70F2-436B-AF01-C2D417377B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57"/>
          <a:stretch/>
        </p:blipFill>
        <p:spPr>
          <a:xfrm>
            <a:off x="331858" y="1988840"/>
            <a:ext cx="5406863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одзаголовок 6">
            <a:extLst>
              <a:ext uri="{FF2B5EF4-FFF2-40B4-BE49-F238E27FC236}">
                <a16:creationId xmlns:a16="http://schemas.microsoft.com/office/drawing/2014/main" id="{F7C1B7AB-F826-4C3C-9294-C4627D835B3E}"/>
              </a:ext>
            </a:extLst>
          </p:cNvPr>
          <p:cNvSpPr txBox="1">
            <a:spLocks/>
          </p:cNvSpPr>
          <p:nvPr/>
        </p:nvSpPr>
        <p:spPr>
          <a:xfrm>
            <a:off x="151013" y="2012010"/>
            <a:ext cx="5232010" cy="1178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подъезда от автодороги «г. Шахты – г. Цимлянск» к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Костино-Горский</a:t>
            </a:r>
          </a:p>
        </p:txBody>
      </p:sp>
      <p:sp>
        <p:nvSpPr>
          <p:cNvPr id="13" name="Подзаголовок 6">
            <a:extLst>
              <a:ext uri="{FF2B5EF4-FFF2-40B4-BE49-F238E27FC236}">
                <a16:creationId xmlns:a16="http://schemas.microsoft.com/office/drawing/2014/main" id="{BA9A9099-E975-4678-8A6B-437166097E16}"/>
              </a:ext>
            </a:extLst>
          </p:cNvPr>
          <p:cNvSpPr txBox="1">
            <a:spLocks/>
          </p:cNvSpPr>
          <p:nvPr/>
        </p:nvSpPr>
        <p:spPr>
          <a:xfrm>
            <a:off x="1269876" y="4485799"/>
            <a:ext cx="3585593" cy="1178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b="1" dirty="0">
              <a:solidFill>
                <a:srgbClr val="4C6268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B752586-0AB5-44C4-8200-C5233486BCFE}"/>
              </a:ext>
            </a:extLst>
          </p:cNvPr>
          <p:cNvSpPr/>
          <p:nvPr/>
        </p:nvSpPr>
        <p:spPr>
          <a:xfrm>
            <a:off x="6482828" y="3745374"/>
            <a:ext cx="52891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Планы на 2020 год</a:t>
            </a:r>
          </a:p>
          <a:p>
            <a:pPr algn="just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› реконструкция автодороги по ул. Комсомольская в г. Константиновске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ремонт дороги по ул. </a:t>
            </a:r>
            <a:r>
              <a:rPr lang="ru-RU" sz="20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Лесная х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Ведерников</a:t>
            </a:r>
          </a:p>
          <a:p>
            <a:pPr algn="just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реконструкция территориальной автомобильной дороги общего пользования х.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Кременской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х. Почтовый - х.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Нижнекалинов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85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5FF81F-823B-42D0-9FB8-FAB9B2B9A1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9" b="10938"/>
          <a:stretch/>
        </p:blipFill>
        <p:spPr>
          <a:xfrm>
            <a:off x="6693411" y="19844"/>
            <a:ext cx="3160926" cy="211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3956C28A-F3A1-4AE9-9401-87242A3DE4FD}"/>
              </a:ext>
            </a:extLst>
          </p:cNvPr>
          <p:cNvSpPr/>
          <p:nvPr/>
        </p:nvSpPr>
        <p:spPr>
          <a:xfrm>
            <a:off x="835990" y="404664"/>
            <a:ext cx="6050510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дорог</a:t>
            </a:r>
          </a:p>
        </p:txBody>
      </p:sp>
      <p:pic>
        <p:nvPicPr>
          <p:cNvPr id="6" name="Рисунок 25">
            <a:extLst>
              <a:ext uri="{FF2B5EF4-FFF2-40B4-BE49-F238E27FC236}">
                <a16:creationId xmlns:a16="http://schemas.microsoft.com/office/drawing/2014/main" id="{9FB9D1C3-BFB9-4DF9-B484-E00549CF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06" y="4710367"/>
            <a:ext cx="3679277" cy="2005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1976B5A-CCE8-4A5C-B1DA-2F8DB2D581A9}"/>
              </a:ext>
            </a:extLst>
          </p:cNvPr>
          <p:cNvSpPr/>
          <p:nvPr/>
        </p:nvSpPr>
        <p:spPr>
          <a:xfrm>
            <a:off x="10105992" y="5043005"/>
            <a:ext cx="213508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автомобильной дороги 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Комарова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5D6A5E-8A6B-4CC2-8541-C393D1358793}"/>
              </a:ext>
            </a:extLst>
          </p:cNvPr>
          <p:cNvSpPr/>
          <p:nvPr/>
        </p:nvSpPr>
        <p:spPr>
          <a:xfrm>
            <a:off x="9856127" y="73053"/>
            <a:ext cx="21776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автомобильной дороги регионального значения г. 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Ростов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-на-Дону– 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Семикаракорск – 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Волгодонск» – 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Константиновск – </a:t>
            </a:r>
          </a:p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пос. Тацинский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A5F755-C497-452A-B455-D1ACCA189ABF}"/>
              </a:ext>
            </a:extLst>
          </p:cNvPr>
          <p:cNvSpPr/>
          <p:nvPr/>
        </p:nvSpPr>
        <p:spPr>
          <a:xfrm>
            <a:off x="155003" y="1601416"/>
            <a:ext cx="64118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5 лет в Константиновском районе: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построено 2,5 км дорог с асфальтобетонным покрытием и 10 км дорог с щебеночным покрытием;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реконструировано 1,3 км автодорог;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капитально отремонтировано 16,5 км дорог местного значения и 9,8 км дорог областного значения;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отремонтировано 7,1 км дорог местного значения и 22,7 км дорог областного значения;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проведено содержание 270 км дорог местного значения и 180 км дорог областного значения;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разработана проектная документация на ремонт 4 автодорог;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обустроено 88 пешеходных переходов;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› приобретено 10 ед. коммунальной техники и 2 ед. пассажирского транспорта.</a:t>
            </a:r>
          </a:p>
          <a:p>
            <a:pPr algn="ctr"/>
            <a:endParaRPr lang="ru-RU" sz="1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B9C2D0-4416-4C86-AA2E-2E63AA81EA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0" b="21651"/>
          <a:stretch/>
        </p:blipFill>
        <p:spPr>
          <a:xfrm>
            <a:off x="8697243" y="2110137"/>
            <a:ext cx="3336579" cy="263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DE9AD3-C31B-4D52-A64E-5EBEAFA0CBBC}"/>
              </a:ext>
            </a:extLst>
          </p:cNvPr>
          <p:cNvSpPr/>
          <p:nvPr/>
        </p:nvSpPr>
        <p:spPr>
          <a:xfrm>
            <a:off x="6632509" y="2491084"/>
            <a:ext cx="20647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автомобильной дороги по 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ул. 25 Октября </a:t>
            </a:r>
          </a:p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в г. Константиновск</a:t>
            </a:r>
          </a:p>
        </p:txBody>
      </p:sp>
    </p:spTree>
    <p:extLst>
      <p:ext uri="{BB962C8B-B14F-4D97-AF65-F5344CB8AC3E}">
        <p14:creationId xmlns:p14="http://schemas.microsoft.com/office/powerpoint/2010/main" val="47588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E7CBFC-61EC-4C78-8C47-2C7AE7009E8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48" y="84770"/>
            <a:ext cx="4582374" cy="2120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Объект 15">
            <a:extLst>
              <a:ext uri="{FF2B5EF4-FFF2-40B4-BE49-F238E27FC236}">
                <a16:creationId xmlns:a16="http://schemas.microsoft.com/office/drawing/2014/main" id="{23A8A308-BA19-4B3E-9C38-BD8AAB6A66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248738"/>
              </p:ext>
            </p:extLst>
          </p:nvPr>
        </p:nvGraphicFramePr>
        <p:xfrm>
          <a:off x="93626" y="1687240"/>
          <a:ext cx="4727625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2AA5F4B-E76D-4A10-958E-FC15C6B75F45}"/>
              </a:ext>
            </a:extLst>
          </p:cNvPr>
          <p:cNvSpPr/>
          <p:nvPr/>
        </p:nvSpPr>
        <p:spPr>
          <a:xfrm>
            <a:off x="838570" y="395447"/>
            <a:ext cx="631292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по жилью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5F7E798-311F-4118-A251-AC7369DDCC7E}"/>
              </a:ext>
            </a:extLst>
          </p:cNvPr>
          <p:cNvSpPr/>
          <p:nvPr/>
        </p:nvSpPr>
        <p:spPr>
          <a:xfrm>
            <a:off x="7517924" y="2673149"/>
            <a:ext cx="4379419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2015 по 2019 года жилыми помещениями обеспечены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ребёнка-сироты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52F8C39F-9D6F-4CE8-891D-4FDDDB9AA09A}"/>
              </a:ext>
            </a:extLst>
          </p:cNvPr>
          <p:cNvSpPr/>
          <p:nvPr/>
        </p:nvSpPr>
        <p:spPr>
          <a:xfrm>
            <a:off x="9324060" y="2228005"/>
            <a:ext cx="767148" cy="4451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60354048-CFBC-4BF5-8BD6-AF1520B5EA83}"/>
              </a:ext>
            </a:extLst>
          </p:cNvPr>
          <p:cNvSpPr txBox="1">
            <a:spLocks/>
          </p:cNvSpPr>
          <p:nvPr/>
        </p:nvSpPr>
        <p:spPr>
          <a:xfrm>
            <a:off x="117992" y="1743375"/>
            <a:ext cx="4703259" cy="76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Font typeface="Euphemia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семей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2A170F40-749B-4D91-9D38-24F2CF82B10B}"/>
              </a:ext>
            </a:extLst>
          </p:cNvPr>
          <p:cNvSpPr/>
          <p:nvPr/>
        </p:nvSpPr>
        <p:spPr>
          <a:xfrm>
            <a:off x="5341447" y="1331551"/>
            <a:ext cx="2074999" cy="2408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3" name="Блок-схема: знак завершения 22">
            <a:extLst>
              <a:ext uri="{FF2B5EF4-FFF2-40B4-BE49-F238E27FC236}">
                <a16:creationId xmlns:a16="http://schemas.microsoft.com/office/drawing/2014/main" id="{8803D808-DB07-43DC-9700-B4F7545A5CB0}"/>
              </a:ext>
            </a:extLst>
          </p:cNvPr>
          <p:cNvSpPr/>
          <p:nvPr/>
        </p:nvSpPr>
        <p:spPr>
          <a:xfrm>
            <a:off x="5086300" y="3762792"/>
            <a:ext cx="6912522" cy="57606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участника  ВОВ приобрели жилые помещения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133EE9-7F53-439B-B223-B7DDD1295BF2}"/>
              </a:ext>
            </a:extLst>
          </p:cNvPr>
          <p:cNvSpPr/>
          <p:nvPr/>
        </p:nvSpPr>
        <p:spPr>
          <a:xfrm>
            <a:off x="5464398" y="2684809"/>
            <a:ext cx="1829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2015 по 2019 года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5" name="Блок-схема: знак завершения 24">
            <a:extLst>
              <a:ext uri="{FF2B5EF4-FFF2-40B4-BE49-F238E27FC236}">
                <a16:creationId xmlns:a16="http://schemas.microsoft.com/office/drawing/2014/main" id="{072070F3-372B-4B13-A6E0-E6F5CB9C5B3F}"/>
              </a:ext>
            </a:extLst>
          </p:cNvPr>
          <p:cNvSpPr/>
          <p:nvPr/>
        </p:nvSpPr>
        <p:spPr>
          <a:xfrm>
            <a:off x="5086299" y="4630433"/>
            <a:ext cx="6912522" cy="972328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вдовам участников ВОВ и 6 –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вдовам ветеранов ВОВ выделены средства на обеспечение жильем</a:t>
            </a:r>
          </a:p>
        </p:txBody>
      </p:sp>
      <p:sp>
        <p:nvSpPr>
          <p:cNvPr id="26" name="Блок-схема: знак завершения 25">
            <a:extLst>
              <a:ext uri="{FF2B5EF4-FFF2-40B4-BE49-F238E27FC236}">
                <a16:creationId xmlns:a16="http://schemas.microsoft.com/office/drawing/2014/main" id="{F6C2BDA4-2812-4B93-B687-4C2F06277DD5}"/>
              </a:ext>
            </a:extLst>
          </p:cNvPr>
          <p:cNvSpPr/>
          <p:nvPr/>
        </p:nvSpPr>
        <p:spPr>
          <a:xfrm>
            <a:off x="5086299" y="5804446"/>
            <a:ext cx="6912522" cy="941789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 боевых действий приобрел жилое помещение на территории Константиновского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2548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78186E-C759-434A-97D3-D13F7F4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94" y="-171400"/>
            <a:ext cx="6194731" cy="2976612"/>
          </a:xfrm>
          <a:prstGeom prst="rect">
            <a:avLst/>
          </a:prstGeom>
          <a:noFill/>
          <a:effectLst>
            <a:glow>
              <a:schemeClr val="accent1">
                <a:alpha val="33000"/>
              </a:schemeClr>
            </a:glow>
            <a:outerShdw blurRad="50800" dist="50800" dir="5400000" algn="ctr" rotWithShape="0">
              <a:srgbClr val="000000">
                <a:alpha val="31000"/>
              </a:srgbClr>
            </a:outerShdw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9282786C-AC97-4AC4-B85C-A587DF6F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76176967-2E69-407B-8ED1-110E2DB2CF74}"/>
              </a:ext>
            </a:extLst>
          </p:cNvPr>
          <p:cNvSpPr/>
          <p:nvPr/>
        </p:nvSpPr>
        <p:spPr>
          <a:xfrm>
            <a:off x="838570" y="404664"/>
            <a:ext cx="5155523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Демография, заработная плата, труд</a:t>
            </a:r>
            <a:endParaRPr lang="ru-RU" sz="2400" dirty="0"/>
          </a:p>
          <a:p>
            <a:pPr algn="ctr"/>
            <a:endParaRPr lang="ru-RU" sz="2400" dirty="0"/>
          </a:p>
        </p:txBody>
      </p:sp>
      <p:graphicFrame>
        <p:nvGraphicFramePr>
          <p:cNvPr id="5" name="Объект 5">
            <a:extLst>
              <a:ext uri="{FF2B5EF4-FFF2-40B4-BE49-F238E27FC236}">
                <a16:creationId xmlns:a16="http://schemas.microsoft.com/office/drawing/2014/main" id="{796A991C-52F0-4FF3-95AF-41DB545CAE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96855"/>
              </p:ext>
            </p:extLst>
          </p:nvPr>
        </p:nvGraphicFramePr>
        <p:xfrm>
          <a:off x="6196326" y="2276872"/>
          <a:ext cx="5951984" cy="4553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466C769-43CA-41D1-86BD-80ECF93E34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742439"/>
              </p:ext>
            </p:extLst>
          </p:nvPr>
        </p:nvGraphicFramePr>
        <p:xfrm>
          <a:off x="0" y="1817440"/>
          <a:ext cx="595198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791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1459D-5A2D-45FD-9529-477259A8F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11" y="129950"/>
            <a:ext cx="5633645" cy="3560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DFE799AB-1436-47DE-9E0C-36FEB067927B}"/>
              </a:ext>
            </a:extLst>
          </p:cNvPr>
          <p:cNvSpPr/>
          <p:nvPr/>
        </p:nvSpPr>
        <p:spPr>
          <a:xfrm>
            <a:off x="838694" y="429826"/>
            <a:ext cx="5396036" cy="7920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Инвестиции</a:t>
            </a:r>
            <a:endParaRPr lang="ru-RU" sz="2800" dirty="0"/>
          </a:p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CCE857-7E7E-4EE1-B8B3-E71647735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11" y="4005064"/>
            <a:ext cx="5612833" cy="2790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51EE773-DCAF-4CBE-923C-7DC2BAC201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481216"/>
              </p:ext>
            </p:extLst>
          </p:nvPr>
        </p:nvGraphicFramePr>
        <p:xfrm>
          <a:off x="-97102" y="1340768"/>
          <a:ext cx="6670476" cy="564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1834DD-7757-44B7-A7D3-2F863BBFF1B3}"/>
              </a:ext>
            </a:extLst>
          </p:cNvPr>
          <p:cNvSpPr/>
          <p:nvPr/>
        </p:nvSpPr>
        <p:spPr>
          <a:xfrm>
            <a:off x="830684" y="1310228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Объём привлечённых инвестиционных вложений в экономику района за период с 2015 года по 2019 год в основной капитал</a:t>
            </a:r>
          </a:p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составил 3 млрд. 189 млн рублей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D9C8D9-818D-43DD-89A2-04BBD91F640E}"/>
              </a:ext>
            </a:extLst>
          </p:cNvPr>
          <p:cNvSpPr/>
          <p:nvPr/>
        </p:nvSpPr>
        <p:spPr>
          <a:xfrm>
            <a:off x="6663233" y="245160"/>
            <a:ext cx="5310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Четырёхзвёздочный отель «Петровская застава»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064A40-AC9C-4D32-B1B3-170D36FF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8" y="1381382"/>
            <a:ext cx="2946198" cy="245604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6BBB-3C38-45EC-9D7C-A961F4D44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89" y="2824388"/>
            <a:ext cx="3630651" cy="269912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E74830-BBF6-4D36-9659-FDA0B7F44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63" y="254116"/>
            <a:ext cx="3929355" cy="231186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A2CB0A-D4AD-4D23-836F-606CF4BA2F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60" y="4566836"/>
            <a:ext cx="4571861" cy="2311868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931A44-B40B-4A23-B749-586B727CAC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9" y="4200141"/>
            <a:ext cx="4277211" cy="2646737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FBC0CA8D-E3CB-4343-92D5-DA2DE2E7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D0E04D2E-98E3-41D5-A8BD-F01282B403D8}"/>
              </a:ext>
            </a:extLst>
          </p:cNvPr>
          <p:cNvSpPr/>
          <p:nvPr/>
        </p:nvSpPr>
        <p:spPr>
          <a:xfrm>
            <a:off x="838694" y="429826"/>
            <a:ext cx="7415958" cy="7920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/>
          </a:p>
          <a:p>
            <a:pPr algn="ctr"/>
            <a:r>
              <a:rPr lang="ru-RU" sz="2800" b="1" dirty="0"/>
              <a:t>Малое и среднее предпринимательство</a:t>
            </a:r>
            <a:endParaRPr lang="ru-RU" sz="2800" dirty="0"/>
          </a:p>
          <a:p>
            <a:pPr algn="ctr"/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6B352C3-175A-4A15-A27C-31A77D4870F5}"/>
              </a:ext>
            </a:extLst>
          </p:cNvPr>
          <p:cNvSpPr/>
          <p:nvPr/>
        </p:nvSpPr>
        <p:spPr>
          <a:xfrm>
            <a:off x="2535234" y="1229301"/>
            <a:ext cx="6092825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2014 по 2018 годы в рамках подпрограммы «Развитие субъектов малого и среднего предпринимательства в Константиновском районе» муниципальной программы «Экономическое развитие» </a:t>
            </a:r>
            <a:r>
              <a:rPr lang="ru-RU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субъектам малого предпринимательства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выдано 30 субсидий за счёт бюджетов всех уровней.</a:t>
            </a: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На которые направлено 7 млн. 297 тыс. рублей.</a:t>
            </a: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В результате с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оздано 60 новых рабочих мест</a:t>
            </a:r>
          </a:p>
          <a:p>
            <a:pPr indent="450215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(включая индивидуальных предпринимателей).</a:t>
            </a:r>
          </a:p>
          <a:p>
            <a:pPr indent="342900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также субъектам малого и среднего предпринимательства оказывается </a:t>
            </a:r>
          </a:p>
          <a:p>
            <a:pPr indent="342900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имущественная и</a:t>
            </a:r>
          </a:p>
          <a:p>
            <a:pPr indent="342900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консультационная поддержка.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chemeClr val="bg2">
                  <a:lumMod val="1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3438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4D89516D-CF17-4E4E-B856-4287636B6A4F}"/>
              </a:ext>
            </a:extLst>
          </p:cNvPr>
          <p:cNvSpPr/>
          <p:nvPr/>
        </p:nvSpPr>
        <p:spPr>
          <a:xfrm>
            <a:off x="981844" y="388786"/>
            <a:ext cx="5396036" cy="7920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Стратегия и программы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F8A07DB-C1AE-4264-AF58-9F1CF3C82E6D}"/>
              </a:ext>
            </a:extLst>
          </p:cNvPr>
          <p:cNvSpPr/>
          <p:nvPr/>
        </p:nvSpPr>
        <p:spPr>
          <a:xfrm>
            <a:off x="1380295" y="1270116"/>
            <a:ext cx="9428234" cy="707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новая система стратегического планирования</a:t>
            </a:r>
          </a:p>
          <a:p>
            <a:pPr algn="ctr"/>
            <a:endParaRPr lang="ru-RU" sz="2400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0269E69-293A-4087-B062-4BF558D66EBB}"/>
              </a:ext>
            </a:extLst>
          </p:cNvPr>
          <p:cNvSpPr/>
          <p:nvPr/>
        </p:nvSpPr>
        <p:spPr>
          <a:xfrm>
            <a:off x="1380295" y="2178712"/>
            <a:ext cx="942823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социально-экономического развития Константиновского района на период до 2030 года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4609D2C-C0D0-41E5-A5B5-3A7CC0FAAFDD}"/>
              </a:ext>
            </a:extLst>
          </p:cNvPr>
          <p:cNvSpPr/>
          <p:nvPr/>
        </p:nvSpPr>
        <p:spPr>
          <a:xfrm>
            <a:off x="1404231" y="3244192"/>
            <a:ext cx="9428234" cy="8268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прогноз социально-экономического развития Константиновского района на период до 2030 года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D651548-D66F-42EC-84E0-C9D674B27BE9}"/>
              </a:ext>
            </a:extLst>
          </p:cNvPr>
          <p:cNvSpPr/>
          <p:nvPr/>
        </p:nvSpPr>
        <p:spPr>
          <a:xfrm>
            <a:off x="1380295" y="4272418"/>
            <a:ext cx="942823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Константиновского района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2017-2030 годов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9E890B1-FBB2-46AC-ACF0-3C88D53743FD}"/>
              </a:ext>
            </a:extLst>
          </p:cNvPr>
          <p:cNvSpPr/>
          <p:nvPr/>
        </p:nvSpPr>
        <p:spPr>
          <a:xfrm>
            <a:off x="1380295" y="5109131"/>
            <a:ext cx="942823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прогноз Константиновского района </a:t>
            </a: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2017-2030 годов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9D768DA-6DA6-4D72-9BE9-7869FD98325F}"/>
              </a:ext>
            </a:extLst>
          </p:cNvPr>
          <p:cNvSpPr/>
          <p:nvPr/>
        </p:nvSpPr>
        <p:spPr>
          <a:xfrm>
            <a:off x="1380295" y="5945844"/>
            <a:ext cx="9428234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и реализуются 22 муниципальные программы Константиновского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83101494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2147AB77-DFDD-4988-9C27-545E0603F020}"/>
              </a:ext>
            </a:extLst>
          </p:cNvPr>
          <p:cNvSpPr/>
          <p:nvPr/>
        </p:nvSpPr>
        <p:spPr>
          <a:xfrm>
            <a:off x="909836" y="414008"/>
            <a:ext cx="5468044" cy="7920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Потребительский рынок</a:t>
            </a:r>
          </a:p>
        </p:txBody>
      </p:sp>
      <p:pic>
        <p:nvPicPr>
          <p:cNvPr id="6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3A524018-20DC-4983-8CBA-148499DA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05E51E-FE9D-461A-BA25-60FA87DA57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479">
            <a:off x="562358" y="1808207"/>
            <a:ext cx="4992555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EEB9A6-CB2D-4912-B38E-8B9014ECB649}"/>
              </a:ext>
            </a:extLst>
          </p:cNvPr>
          <p:cNvSpPr/>
          <p:nvPr/>
        </p:nvSpPr>
        <p:spPr>
          <a:xfrm>
            <a:off x="5949200" y="810052"/>
            <a:ext cx="6092825" cy="34009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объектов торговли 434 единицы.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Торговые площади составляют 24,3 тыс. кв. м.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Сетевая торговля пополнилась пятью новыми объектами.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Оборот розничной торговли в 2019 году составил 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 млрд. 654 млн 400 тыс. рублей.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Функционирует 70 объектов общественного питания.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посадочных мест составляет 2516 единиц.</a:t>
            </a:r>
          </a:p>
          <a:p>
            <a:pPr algn="ctr">
              <a:spcAft>
                <a:spcPts val="6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82 предприятиях бытового обслуживания работает 384 человека, оказывается 16 видов услуг.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C7CE56-105A-4485-B19B-B0D0B47F0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551" y="3933056"/>
            <a:ext cx="3793274" cy="2373049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F595493D-E842-4DA8-8024-17FBB1928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50196" y="5681992"/>
            <a:ext cx="7574631" cy="1524000"/>
          </a:xfrm>
        </p:spPr>
        <p:txBody>
          <a:bodyPr>
            <a:normAutofit/>
          </a:bodyPr>
          <a:lstStyle/>
          <a:p>
            <a:r>
              <a:rPr lang="ru-RU" sz="2000" b="1" dirty="0"/>
              <a:t>Ежемесячный мониторинг состояния рынка цен на потребительском рынке по 40 позициям продовольственной группы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184771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9">
            <a:extLst>
              <a:ext uri="{FF2B5EF4-FFF2-40B4-BE49-F238E27FC236}">
                <a16:creationId xmlns:a16="http://schemas.microsoft.com/office/drawing/2014/main" id="{04A24E9E-C097-4888-B965-6163C814C8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072810"/>
              </p:ext>
            </p:extLst>
          </p:nvPr>
        </p:nvGraphicFramePr>
        <p:xfrm>
          <a:off x="6670476" y="2924944"/>
          <a:ext cx="5518349" cy="393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98FEFAEE-558F-462B-814E-A512A67B14EA}"/>
              </a:ext>
            </a:extLst>
          </p:cNvPr>
          <p:cNvSpPr/>
          <p:nvPr/>
        </p:nvSpPr>
        <p:spPr>
          <a:xfrm>
            <a:off x="801030" y="428328"/>
            <a:ext cx="5544616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имущество</a:t>
            </a:r>
          </a:p>
        </p:txBody>
      </p:sp>
      <p:graphicFrame>
        <p:nvGraphicFramePr>
          <p:cNvPr id="6" name="Объект 13">
            <a:extLst>
              <a:ext uri="{FF2B5EF4-FFF2-40B4-BE49-F238E27FC236}">
                <a16:creationId xmlns:a16="http://schemas.microsoft.com/office/drawing/2014/main" id="{44C1F750-EBFF-4F35-8507-911453A5BC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100321"/>
              </p:ext>
            </p:extLst>
          </p:nvPr>
        </p:nvGraphicFramePr>
        <p:xfrm>
          <a:off x="6238428" y="7144"/>
          <a:ext cx="5950397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Текст 23">
            <a:extLst>
              <a:ext uri="{FF2B5EF4-FFF2-40B4-BE49-F238E27FC236}">
                <a16:creationId xmlns:a16="http://schemas.microsoft.com/office/drawing/2014/main" id="{98E6513C-8C0A-471C-ABE6-847D4B7B9792}"/>
              </a:ext>
            </a:extLst>
          </p:cNvPr>
          <p:cNvSpPr txBox="1">
            <a:spLocks/>
          </p:cNvSpPr>
          <p:nvPr/>
        </p:nvSpPr>
        <p:spPr>
          <a:xfrm>
            <a:off x="9838828" y="1167700"/>
            <a:ext cx="576064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115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C7457D82-7EB7-4A1B-9179-25442268821D}"/>
              </a:ext>
            </a:extLst>
          </p:cNvPr>
          <p:cNvSpPr txBox="1">
            <a:spLocks/>
          </p:cNvSpPr>
          <p:nvPr/>
        </p:nvSpPr>
        <p:spPr>
          <a:xfrm>
            <a:off x="7821016" y="1167700"/>
            <a:ext cx="576064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118</a:t>
            </a:r>
          </a:p>
        </p:txBody>
      </p:sp>
      <p:sp>
        <p:nvSpPr>
          <p:cNvPr id="12" name="Текст 23">
            <a:extLst>
              <a:ext uri="{FF2B5EF4-FFF2-40B4-BE49-F238E27FC236}">
                <a16:creationId xmlns:a16="http://schemas.microsoft.com/office/drawing/2014/main" id="{F225B077-0B30-455D-AE89-6C62A61BC540}"/>
              </a:ext>
            </a:extLst>
          </p:cNvPr>
          <p:cNvSpPr txBox="1">
            <a:spLocks/>
          </p:cNvSpPr>
          <p:nvPr/>
        </p:nvSpPr>
        <p:spPr>
          <a:xfrm>
            <a:off x="7519168" y="2189820"/>
            <a:ext cx="576064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97</a:t>
            </a:r>
          </a:p>
        </p:txBody>
      </p:sp>
      <p:sp>
        <p:nvSpPr>
          <p:cNvPr id="13" name="Текст 23">
            <a:extLst>
              <a:ext uri="{FF2B5EF4-FFF2-40B4-BE49-F238E27FC236}">
                <a16:creationId xmlns:a16="http://schemas.microsoft.com/office/drawing/2014/main" id="{405A3902-8A65-4F5D-A855-E349C112EABE}"/>
              </a:ext>
            </a:extLst>
          </p:cNvPr>
          <p:cNvSpPr txBox="1">
            <a:spLocks/>
          </p:cNvSpPr>
          <p:nvPr/>
        </p:nvSpPr>
        <p:spPr>
          <a:xfrm>
            <a:off x="9856612" y="2598316"/>
            <a:ext cx="576064" cy="40196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105</a:t>
            </a:r>
          </a:p>
        </p:txBody>
      </p:sp>
      <p:sp>
        <p:nvSpPr>
          <p:cNvPr id="14" name="Текст 23">
            <a:extLst>
              <a:ext uri="{FF2B5EF4-FFF2-40B4-BE49-F238E27FC236}">
                <a16:creationId xmlns:a16="http://schemas.microsoft.com/office/drawing/2014/main" id="{7C121D0B-4BB5-48F8-A805-67B4F5FF7552}"/>
              </a:ext>
            </a:extLst>
          </p:cNvPr>
          <p:cNvSpPr txBox="1">
            <a:spLocks/>
          </p:cNvSpPr>
          <p:nvPr/>
        </p:nvSpPr>
        <p:spPr>
          <a:xfrm>
            <a:off x="10558908" y="1988840"/>
            <a:ext cx="576064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98</a:t>
            </a:r>
          </a:p>
        </p:txBody>
      </p:sp>
      <p:graphicFrame>
        <p:nvGraphicFramePr>
          <p:cNvPr id="15" name="Объект 18">
            <a:extLst>
              <a:ext uri="{FF2B5EF4-FFF2-40B4-BE49-F238E27FC236}">
                <a16:creationId xmlns:a16="http://schemas.microsoft.com/office/drawing/2014/main" id="{8BB7A8EC-2467-49D0-9014-8F0C84E630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3566038"/>
              </p:ext>
            </p:extLst>
          </p:nvPr>
        </p:nvGraphicFramePr>
        <p:xfrm>
          <a:off x="152228" y="1569660"/>
          <a:ext cx="6086200" cy="509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193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7828" y="0"/>
            <a:ext cx="11350997" cy="1340768"/>
          </a:xfrm>
        </p:spPr>
        <p:txBody>
          <a:bodyPr rtlCol="0">
            <a:normAutofit/>
          </a:bodyPr>
          <a:lstStyle/>
          <a:p>
            <a:pPr algn="ctr"/>
            <a:r>
              <a:rPr lang="ru-RU" sz="2800" dirty="0"/>
              <a:t>Указ Президента Российской Федерации от 7 мая 2018 года «О национальных целях и стратегических задачах развития Российской Федерации на период до 2024 года»</a:t>
            </a:r>
            <a:endParaRPr lang="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9EDEE950-2864-4DAA-B21F-715BCE4A7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" y="0"/>
            <a:ext cx="836960" cy="142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AC48938-4AA3-4687-8EC1-13D412B6A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r="6620"/>
          <a:stretch/>
        </p:blipFill>
        <p:spPr>
          <a:xfrm>
            <a:off x="0" y="1420444"/>
            <a:ext cx="7560840" cy="5517232"/>
          </a:xfr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376BBE3-3316-441E-9A45-F605E1D85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4" y="3241253"/>
            <a:ext cx="1016052" cy="10160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C60E846-9080-472B-B945-5E725AA3B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4" y="5085184"/>
            <a:ext cx="1016052" cy="10160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295BC54-A417-40F1-97B4-355AB3287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4" y="1588825"/>
            <a:ext cx="1030236" cy="101605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95B4A1-5B86-4914-8A46-EDA826B34B7F}"/>
              </a:ext>
            </a:extLst>
          </p:cNvPr>
          <p:cNvPicPr/>
          <p:nvPr/>
        </p:nvPicPr>
        <p:blipFill rotWithShape="1">
          <a:blip r:embed="rId8"/>
          <a:srcRect l="28809" t="45698" r="54302" b="42076"/>
          <a:stretch/>
        </p:blipFill>
        <p:spPr bwMode="auto">
          <a:xfrm>
            <a:off x="8998624" y="3249885"/>
            <a:ext cx="3024336" cy="1016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BBAD83C-E878-4EA2-8E41-CEABC2DBA182}"/>
              </a:ext>
            </a:extLst>
          </p:cNvPr>
          <p:cNvPicPr/>
          <p:nvPr/>
        </p:nvPicPr>
        <p:blipFill rotWithShape="1">
          <a:blip r:embed="rId9"/>
          <a:srcRect l="28873" t="26379" r="46928" b="61613"/>
          <a:stretch/>
        </p:blipFill>
        <p:spPr bwMode="auto">
          <a:xfrm>
            <a:off x="8998624" y="1644498"/>
            <a:ext cx="3024336" cy="1016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786E6D1-8026-4ABB-8807-4FA247C3D15C}"/>
              </a:ext>
            </a:extLst>
          </p:cNvPr>
          <p:cNvPicPr/>
          <p:nvPr/>
        </p:nvPicPr>
        <p:blipFill rotWithShape="1">
          <a:blip r:embed="rId10"/>
          <a:srcRect l="28474" t="35476" r="56792" b="52498"/>
          <a:stretch/>
        </p:blipFill>
        <p:spPr bwMode="auto">
          <a:xfrm>
            <a:off x="8998624" y="5085184"/>
            <a:ext cx="3024336" cy="10160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D383760D-C7F9-4DD4-9155-5714AF0FB2E2}"/>
              </a:ext>
            </a:extLst>
          </p:cNvPr>
          <p:cNvSpPr/>
          <p:nvPr/>
        </p:nvSpPr>
        <p:spPr>
          <a:xfrm>
            <a:off x="1125860" y="404664"/>
            <a:ext cx="7416824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Деятельность МФЦ предоставления</a:t>
            </a:r>
          </a:p>
          <a:p>
            <a:pPr algn="ctr"/>
            <a:r>
              <a:rPr lang="ru-RU" sz="2400" dirty="0"/>
              <a:t>государственных и муниципальных услуг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E0B51-3DFD-439C-8494-A5B983F0C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465" y="404664"/>
            <a:ext cx="1905000" cy="1428750"/>
          </a:xfrm>
          <a:prstGeom prst="rect">
            <a:avLst/>
          </a:prstGeom>
        </p:spPr>
      </p:pic>
      <p:sp>
        <p:nvSpPr>
          <p:cNvPr id="8" name="Текст 23">
            <a:extLst>
              <a:ext uri="{FF2B5EF4-FFF2-40B4-BE49-F238E27FC236}">
                <a16:creationId xmlns:a16="http://schemas.microsoft.com/office/drawing/2014/main" id="{2A994AD4-7670-4AE5-8BDD-31CC95A4A551}"/>
              </a:ext>
            </a:extLst>
          </p:cNvPr>
          <p:cNvSpPr txBox="1">
            <a:spLocks/>
          </p:cNvSpPr>
          <p:nvPr/>
        </p:nvSpPr>
        <p:spPr>
          <a:xfrm>
            <a:off x="1125860" y="1784050"/>
            <a:ext cx="4451710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8F5943"/>
                </a:solidFill>
              </a:rPr>
              <a:t>ВСЕГО более 250 вида услуг</a:t>
            </a:r>
          </a:p>
        </p:txBody>
      </p:sp>
      <p:sp>
        <p:nvSpPr>
          <p:cNvPr id="9" name="Текст 23">
            <a:extLst>
              <a:ext uri="{FF2B5EF4-FFF2-40B4-BE49-F238E27FC236}">
                <a16:creationId xmlns:a16="http://schemas.microsoft.com/office/drawing/2014/main" id="{7F303B42-4694-4650-AF58-10C35BBBA486}"/>
              </a:ext>
            </a:extLst>
          </p:cNvPr>
          <p:cNvSpPr txBox="1">
            <a:spLocks/>
          </p:cNvSpPr>
          <p:nvPr/>
        </p:nvSpPr>
        <p:spPr>
          <a:xfrm>
            <a:off x="7089020" y="2015118"/>
            <a:ext cx="4680520" cy="4326408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8F5943"/>
                </a:solidFill>
              </a:rPr>
              <a:t>В МФЦ – 20 окон приема: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8F5943"/>
                </a:solidFill>
              </a:rPr>
              <a:t>15 центрального офиса и 5 центров удаленного доступа в сельских поселениях.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000" b="1" dirty="0">
              <a:solidFill>
                <a:srgbClr val="8F594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8F5943"/>
                </a:solidFill>
              </a:rPr>
              <a:t>      Услуги:</a:t>
            </a: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b="1" dirty="0">
                <a:solidFill>
                  <a:srgbClr val="8F5943"/>
                </a:solidFill>
              </a:rPr>
              <a:t>90 федеральных;</a:t>
            </a: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b="1" dirty="0">
                <a:solidFill>
                  <a:srgbClr val="8F5943"/>
                </a:solidFill>
              </a:rPr>
              <a:t>114 региональных;</a:t>
            </a: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b="1" dirty="0">
                <a:solidFill>
                  <a:srgbClr val="8F5943"/>
                </a:solidFill>
              </a:rPr>
              <a:t>41 муниципальных;</a:t>
            </a: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b="1" dirty="0">
                <a:solidFill>
                  <a:srgbClr val="8F5943"/>
                </a:solidFill>
              </a:rPr>
              <a:t>5 дополнительных;</a:t>
            </a: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b="1" dirty="0">
                <a:solidFill>
                  <a:srgbClr val="8F5943"/>
                </a:solidFill>
              </a:rPr>
              <a:t>2 платные услуги.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B604C-111D-490A-9BD1-18A1F2253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0" y="2420888"/>
            <a:ext cx="6150736" cy="3549364"/>
          </a:xfrm>
          <a:prstGeom prst="rect">
            <a:avLst/>
          </a:prstGeom>
          <a:ln>
            <a:noFill/>
          </a:ln>
          <a:effectLst>
            <a:glow rad="114300">
              <a:srgbClr val="C66C5A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>
            <a:extLst>
              <a:ext uri="{FF2B5EF4-FFF2-40B4-BE49-F238E27FC236}">
                <a16:creationId xmlns:a16="http://schemas.microsoft.com/office/drawing/2014/main" id="{C47EE420-CEE0-4B76-A069-91509B5BE4BC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55" y="-19169"/>
            <a:ext cx="4826149" cy="6896338"/>
          </a:xfrm>
          <a:prstGeom prst="rect">
            <a:avLst/>
          </a:prstGeom>
        </p:spPr>
      </p:pic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198" y="444556"/>
            <a:ext cx="6192317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Сельское хозяйство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0A33C08-BE69-495E-88F0-6972E9241D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082337"/>
              </p:ext>
            </p:extLst>
          </p:nvPr>
        </p:nvGraphicFramePr>
        <p:xfrm>
          <a:off x="27260" y="1588829"/>
          <a:ext cx="7363295" cy="5288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Текст 23">
            <a:extLst>
              <a:ext uri="{FF2B5EF4-FFF2-40B4-BE49-F238E27FC236}">
                <a16:creationId xmlns:a16="http://schemas.microsoft.com/office/drawing/2014/main" id="{3A6F898C-D6A6-4C22-A99E-01D7EB5DC8C7}"/>
              </a:ext>
            </a:extLst>
          </p:cNvPr>
          <p:cNvSpPr txBox="1">
            <a:spLocks/>
          </p:cNvSpPr>
          <p:nvPr/>
        </p:nvSpPr>
        <p:spPr>
          <a:xfrm>
            <a:off x="6022404" y="3039616"/>
            <a:ext cx="1296144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тыс. тонн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EB43137-ED0B-4F1E-A0B3-B9E986EA9FB4}"/>
              </a:ext>
            </a:extLst>
          </p:cNvPr>
          <p:cNvSpPr/>
          <p:nvPr/>
        </p:nvSpPr>
        <p:spPr>
          <a:xfrm>
            <a:off x="7551613" y="5013176"/>
            <a:ext cx="4637212" cy="1863993"/>
          </a:xfrm>
          <a:prstGeom prst="ellipse">
            <a:avLst/>
          </a:prstGeom>
          <a:solidFill>
            <a:srgbClr val="D6D6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Третий год подряд, Константиновский район занял первое место среди 9 районов северо-восточной зоны по валовому сбору зерновых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09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909836" y="421984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Сельское хозяйство</a:t>
            </a:r>
          </a:p>
        </p:txBody>
      </p:sp>
      <p:graphicFrame>
        <p:nvGraphicFramePr>
          <p:cNvPr id="9" name="Объект 5">
            <a:extLst>
              <a:ext uri="{FF2B5EF4-FFF2-40B4-BE49-F238E27FC236}">
                <a16:creationId xmlns:a16="http://schemas.microsoft.com/office/drawing/2014/main" id="{172ED961-CEA7-4116-AAF0-1E12FDE382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2331002"/>
              </p:ext>
            </p:extLst>
          </p:nvPr>
        </p:nvGraphicFramePr>
        <p:xfrm>
          <a:off x="0" y="1452668"/>
          <a:ext cx="6958508" cy="5405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Текст 23">
            <a:extLst>
              <a:ext uri="{FF2B5EF4-FFF2-40B4-BE49-F238E27FC236}">
                <a16:creationId xmlns:a16="http://schemas.microsoft.com/office/drawing/2014/main" id="{4624BADA-8DF2-4425-A220-D7D1CFDD933F}"/>
              </a:ext>
            </a:extLst>
          </p:cNvPr>
          <p:cNvSpPr txBox="1">
            <a:spLocks/>
          </p:cNvSpPr>
          <p:nvPr/>
        </p:nvSpPr>
        <p:spPr>
          <a:xfrm>
            <a:off x="4870276" y="2704356"/>
            <a:ext cx="1800200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млн рублей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BBB226-1DB0-4023-8F82-094DD067D1AA}"/>
              </a:ext>
            </a:extLst>
          </p:cNvPr>
          <p:cNvSpPr/>
          <p:nvPr/>
        </p:nvSpPr>
        <p:spPr>
          <a:xfrm>
            <a:off x="-564979" y="603596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Общая сумма выплат сельхозтоваропроизводителям района 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составила более 279,5 млн рублей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F8B7AF3-E829-4D0D-9FC7-CA19F708DCFE}"/>
              </a:ext>
            </a:extLst>
          </p:cNvPr>
          <p:cNvSpPr/>
          <p:nvPr/>
        </p:nvSpPr>
        <p:spPr>
          <a:xfrm>
            <a:off x="7606580" y="444556"/>
            <a:ext cx="4104456" cy="1060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фермерских хозяйств получили гранты </a:t>
            </a:r>
          </a:p>
          <a:p>
            <a:pPr algn="ctr"/>
            <a:endParaRPr lang="ru-RU" sz="2400" dirty="0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BA42EC0F-8C98-428D-BFD2-DAB471A8E2AA}"/>
              </a:ext>
            </a:extLst>
          </p:cNvPr>
          <p:cNvSpPr/>
          <p:nvPr/>
        </p:nvSpPr>
        <p:spPr>
          <a:xfrm>
            <a:off x="10513564" y="1509496"/>
            <a:ext cx="936104" cy="1060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Блок-схема: магнитный диск 13">
            <a:extLst>
              <a:ext uri="{FF2B5EF4-FFF2-40B4-BE49-F238E27FC236}">
                <a16:creationId xmlns:a16="http://schemas.microsoft.com/office/drawing/2014/main" id="{9FCAA913-B280-4207-9B00-60BDC3B27CEC}"/>
              </a:ext>
            </a:extLst>
          </p:cNvPr>
          <p:cNvSpPr/>
          <p:nvPr/>
        </p:nvSpPr>
        <p:spPr>
          <a:xfrm>
            <a:off x="9452521" y="2577177"/>
            <a:ext cx="2736304" cy="1710816"/>
          </a:xfrm>
          <a:prstGeom prst="flowChartMagneticDisk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более </a:t>
            </a:r>
          </a:p>
          <a:p>
            <a:pPr algn="ctr"/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35,2 млн рублей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A4615CF-CD28-4EEE-BBEB-C003E6CC98E6}"/>
              </a:ext>
            </a:extLst>
          </p:cNvPr>
          <p:cNvSpPr/>
          <p:nvPr/>
        </p:nvSpPr>
        <p:spPr>
          <a:xfrm>
            <a:off x="7107301" y="2144977"/>
            <a:ext cx="1872208" cy="27363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семейная ферма молочного направления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3BE2FAAA-8D59-4B70-85B3-E521A6920373}"/>
              </a:ext>
            </a:extLst>
          </p:cNvPr>
          <p:cNvSpPr/>
          <p:nvPr/>
        </p:nvSpPr>
        <p:spPr>
          <a:xfrm>
            <a:off x="8979509" y="3311702"/>
            <a:ext cx="432048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0" name="Стрелка: изогнутая 19">
            <a:extLst>
              <a:ext uri="{FF2B5EF4-FFF2-40B4-BE49-F238E27FC236}">
                <a16:creationId xmlns:a16="http://schemas.microsoft.com/office/drawing/2014/main" id="{3275FB3D-ADFF-45CC-A010-5C55C68C3265}"/>
              </a:ext>
            </a:extLst>
          </p:cNvPr>
          <p:cNvSpPr/>
          <p:nvPr/>
        </p:nvSpPr>
        <p:spPr>
          <a:xfrm rot="10800000">
            <a:off x="9953879" y="4295162"/>
            <a:ext cx="1301540" cy="186906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5BE4D1B0-CDF3-42A8-AA0F-F4F1D3E6F09E}"/>
              </a:ext>
            </a:extLst>
          </p:cNvPr>
          <p:cNvSpPr/>
          <p:nvPr/>
        </p:nvSpPr>
        <p:spPr>
          <a:xfrm>
            <a:off x="7523487" y="5229694"/>
            <a:ext cx="2445574" cy="1289208"/>
          </a:xfrm>
          <a:prstGeom prst="ellipse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               25 рабочих мест</a:t>
            </a:r>
          </a:p>
          <a:p>
            <a:pPr algn="ctr"/>
            <a:endParaRPr lang="ru-RU" sz="24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0C44E5-19C9-4546-B1DC-C1D963459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38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874">
            <a:off x="6228989" y="290048"/>
            <a:ext cx="5660194" cy="4393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984600-C2AB-4A77-8DCA-A012F3730D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039" r="1295" b="820"/>
          <a:stretch/>
        </p:blipFill>
        <p:spPr>
          <a:xfrm rot="21432726">
            <a:off x="355916" y="1285881"/>
            <a:ext cx="4504007" cy="4272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/>
          </a:p>
          <a:p>
            <a:pPr algn="ctr"/>
            <a:r>
              <a:rPr lang="ru-RU" sz="2800" b="1" dirty="0"/>
              <a:t>Здравоохранение</a:t>
            </a:r>
            <a:endParaRPr lang="ru-RU" sz="2800" dirty="0"/>
          </a:p>
          <a:p>
            <a:pPr algn="ctr"/>
            <a:endParaRPr lang="ru-RU" sz="28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5180B5B-5B19-49AC-9F24-60FD71F3D7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4149080"/>
            <a:ext cx="4067944" cy="2616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81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6047930" cy="9552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5BD0A8C5-3D60-40B0-B02D-CC8F1EB4DD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095540"/>
              </p:ext>
            </p:extLst>
          </p:nvPr>
        </p:nvGraphicFramePr>
        <p:xfrm>
          <a:off x="-232973" y="2675326"/>
          <a:ext cx="8995940" cy="357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4">
            <a:extLst>
              <a:ext uri="{FF2B5EF4-FFF2-40B4-BE49-F238E27FC236}">
                <a16:creationId xmlns:a16="http://schemas.microsoft.com/office/drawing/2014/main" id="{F5FBC29C-E6E0-4626-BB67-54B138689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933" y="1378942"/>
            <a:ext cx="8246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2800" b="1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ПОКАЗАТЕЛИ ОТРАСЛИ «ОБРАЗОВАНИЕ»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726C32-32C8-4415-BD72-A85D765154F4}"/>
              </a:ext>
            </a:extLst>
          </p:cNvPr>
          <p:cNvSpPr/>
          <p:nvPr/>
        </p:nvSpPr>
        <p:spPr>
          <a:xfrm>
            <a:off x="117748" y="2012966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Сеть муниципальных образовательных организаций Константиновского района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34B2E3-9373-4D09-8E35-4CBAA38A51B4}"/>
              </a:ext>
            </a:extLst>
          </p:cNvPr>
          <p:cNvSpPr/>
          <p:nvPr/>
        </p:nvSpPr>
        <p:spPr>
          <a:xfrm>
            <a:off x="5374332" y="2770101"/>
            <a:ext cx="37664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Дошкольные организации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466925CA-FA58-4A91-AFA3-30A44E1E2A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672130"/>
              </p:ext>
            </p:extLst>
          </p:nvPr>
        </p:nvGraphicFramePr>
        <p:xfrm>
          <a:off x="4253313" y="4469887"/>
          <a:ext cx="7750596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9549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B13B11-4E65-43D1-BAFE-C7DC814FA436}"/>
              </a:ext>
            </a:extLst>
          </p:cNvPr>
          <p:cNvSpPr/>
          <p:nvPr/>
        </p:nvSpPr>
        <p:spPr>
          <a:xfrm>
            <a:off x="2710036" y="1452668"/>
            <a:ext cx="5620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u="sng" dirty="0">
                <a:solidFill>
                  <a:srgbClr val="4C62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Дошкольное образование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B4F3C5A-A617-493A-88A2-CA4DF02B7C31}"/>
              </a:ext>
            </a:extLst>
          </p:cNvPr>
          <p:cNvSpPr/>
          <p:nvPr/>
        </p:nvSpPr>
        <p:spPr>
          <a:xfrm>
            <a:off x="500074" y="2093567"/>
            <a:ext cx="11250242" cy="2555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C00000"/>
                </a:solidFill>
                <a:latin typeface="+mn-lt"/>
                <a:cs typeface="+mn-cs"/>
              </a:rPr>
              <a:t>100 %</a:t>
            </a:r>
            <a:r>
              <a:rPr lang="ru-RU" sz="3200" b="1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доступность дошкольного образования для детей в возрасте от 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+mn-cs"/>
              </a:rPr>
              <a:t>3 до 7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лет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rgbClr val="C00000"/>
                </a:solidFill>
                <a:cs typeface="Arial" charset="0"/>
              </a:rPr>
              <a:t>78 %</a:t>
            </a:r>
            <a:r>
              <a:rPr lang="ru-RU" sz="32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доступность дошкольного образования для детей в возрасте от </a:t>
            </a:r>
            <a:r>
              <a:rPr lang="ru-RU" sz="3200" b="1" dirty="0">
                <a:solidFill>
                  <a:srgbClr val="C00000"/>
                </a:solidFill>
                <a:cs typeface="Arial" charset="0"/>
              </a:rPr>
              <a:t>1,5 до 3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лет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b="1" dirty="0">
              <a:latin typeface="+mn-lt"/>
              <a:cs typeface="+mn-cs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0B93102-72F8-4F53-B312-B902553E8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567"/>
            <a:ext cx="3419147" cy="207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A604DEE7-FB2C-4440-8881-ADFA7180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4142574"/>
            <a:ext cx="3600400" cy="206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A11FD3-541B-4CED-B2DF-A117E6477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678" y="4875502"/>
            <a:ext cx="3419147" cy="203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7F5FC830-0743-4B47-B732-5A2274AC4C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691618"/>
              </p:ext>
            </p:extLst>
          </p:nvPr>
        </p:nvGraphicFramePr>
        <p:xfrm>
          <a:off x="1" y="948612"/>
          <a:ext cx="8974732" cy="592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Picture 7">
            <a:extLst>
              <a:ext uri="{FF2B5EF4-FFF2-40B4-BE49-F238E27FC236}">
                <a16:creationId xmlns:a16="http://schemas.microsoft.com/office/drawing/2014/main" id="{013F5FED-BDDB-4F3C-B638-DABDE423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44" y="-99392"/>
            <a:ext cx="3436937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01D1058-AB3F-4E97-81D3-945C3238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33" y="2521743"/>
            <a:ext cx="2976562" cy="1814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E18B751E-F9DE-42CB-AC88-E616CC3BA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969" y="4820344"/>
            <a:ext cx="3214091" cy="1947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3" descr="\\My\!!\Жукова Н Л\Конференция 2019\ФОТО АВТОБУСА стычной\20190823_120645.jpg">
            <a:extLst>
              <a:ext uri="{FF2B5EF4-FFF2-40B4-BE49-F238E27FC236}">
                <a16:creationId xmlns:a16="http://schemas.microsoft.com/office/drawing/2014/main" id="{8444D053-6F1A-4B7C-9FBF-EFBFBED72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24" y="1052170"/>
            <a:ext cx="2639266" cy="288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6" name="Picture 6" descr="\\My\!!\Жукова Н Л\Конференция 2019\Солнышко\DSC_1135.JPG">
            <a:extLst>
              <a:ext uri="{FF2B5EF4-FFF2-40B4-BE49-F238E27FC236}">
                <a16:creationId xmlns:a16="http://schemas.microsoft.com/office/drawing/2014/main" id="{664699BB-1185-4633-800F-CAB1BC31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5" y="4149080"/>
            <a:ext cx="4511156" cy="254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52510AAF-FF92-46BD-9190-E65F4570C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83" y="28725"/>
            <a:ext cx="4031489" cy="268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FBED0CF-3C2D-4F00-8C88-66957D7173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052753"/>
              </p:ext>
            </p:extLst>
          </p:nvPr>
        </p:nvGraphicFramePr>
        <p:xfrm>
          <a:off x="0" y="1452668"/>
          <a:ext cx="5472608" cy="542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4" name="Picture 4">
            <a:extLst>
              <a:ext uri="{FF2B5EF4-FFF2-40B4-BE49-F238E27FC236}">
                <a16:creationId xmlns:a16="http://schemas.microsoft.com/office/drawing/2014/main" id="{D4515030-AF13-4A2B-9FB7-05A44E4E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485" y="2775134"/>
            <a:ext cx="3142084" cy="2320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000AF4-513F-48CF-9AFD-21BE084D8770}"/>
              </a:ext>
            </a:extLst>
          </p:cNvPr>
          <p:cNvSpPr txBox="1"/>
          <p:nvPr/>
        </p:nvSpPr>
        <p:spPr>
          <a:xfrm>
            <a:off x="171256" y="3750762"/>
            <a:ext cx="209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167463,1 тыс. руб.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33DDCA-D0CD-4F00-88B2-4B49FF36E7C8}"/>
              </a:ext>
            </a:extLst>
          </p:cNvPr>
          <p:cNvSpPr txBox="1"/>
          <p:nvPr/>
        </p:nvSpPr>
        <p:spPr>
          <a:xfrm>
            <a:off x="2208443" y="3312487"/>
            <a:ext cx="233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87,4 тыс. руб.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E1A3BB-442C-4CB1-8422-68CD5B0AAEA8}"/>
              </a:ext>
            </a:extLst>
          </p:cNvPr>
          <p:cNvSpPr txBox="1"/>
          <p:nvPr/>
        </p:nvSpPr>
        <p:spPr>
          <a:xfrm>
            <a:off x="2300263" y="4450822"/>
            <a:ext cx="233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279804,1 тыс. руб.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C7EF5EDE-2A97-499F-9E7F-268B6EDB2DC3}"/>
              </a:ext>
            </a:extLst>
          </p:cNvPr>
          <p:cNvSpPr txBox="1"/>
          <p:nvPr/>
        </p:nvSpPr>
        <p:spPr>
          <a:xfrm>
            <a:off x="2552440" y="3037720"/>
            <a:ext cx="2218335" cy="3883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CEC8507B-72F7-401C-9728-4A705186CD79}"/>
              </a:ext>
            </a:extLst>
          </p:cNvPr>
          <p:cNvSpPr txBox="1"/>
          <p:nvPr/>
        </p:nvSpPr>
        <p:spPr>
          <a:xfrm>
            <a:off x="2582058" y="4149080"/>
            <a:ext cx="2545622" cy="3883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117610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963529" y="44978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EEA4D-7D23-4808-927D-213BB75A51BA}"/>
              </a:ext>
            </a:extLst>
          </p:cNvPr>
          <p:cNvSpPr txBox="1"/>
          <p:nvPr/>
        </p:nvSpPr>
        <p:spPr>
          <a:xfrm>
            <a:off x="2523708" y="1518784"/>
            <a:ext cx="13131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F9933"/>
                </a:solidFill>
                <a:latin typeface="Arial Black" pitchFamily="34" charset="0"/>
              </a:rPr>
              <a:t>55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0C06AB-59B6-459B-AC05-5B5D5E626C0F}"/>
              </a:ext>
            </a:extLst>
          </p:cNvPr>
          <p:cNvSpPr txBox="1"/>
          <p:nvPr/>
        </p:nvSpPr>
        <p:spPr>
          <a:xfrm>
            <a:off x="0" y="2428776"/>
            <a:ext cx="6266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9933"/>
                </a:solidFill>
                <a:latin typeface="Georgia" pitchFamily="18" charset="0"/>
              </a:rPr>
              <a:t>учреждений</a:t>
            </a:r>
            <a:r>
              <a:rPr lang="ru-RU" sz="40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4000" b="1" dirty="0">
                <a:solidFill>
                  <a:srgbClr val="FF9933"/>
                </a:solidFill>
                <a:latin typeface="Georgia" pitchFamily="18" charset="0"/>
              </a:rPr>
              <a:t>культуры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8C677C4-77BF-418B-A0C5-94B8688720BB}"/>
              </a:ext>
            </a:extLst>
          </p:cNvPr>
          <p:cNvCxnSpPr>
            <a:cxnSpLocks/>
          </p:cNvCxnSpPr>
          <p:nvPr/>
        </p:nvCxnSpPr>
        <p:spPr>
          <a:xfrm>
            <a:off x="3106702" y="3213100"/>
            <a:ext cx="0" cy="554728"/>
          </a:xfrm>
          <a:prstGeom prst="straightConnector1">
            <a:avLst/>
          </a:prstGeom>
          <a:ln w="762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F9F0D7-4CAC-451A-8912-91BB5A1D1073}"/>
              </a:ext>
            </a:extLst>
          </p:cNvPr>
          <p:cNvSpPr txBox="1"/>
          <p:nvPr/>
        </p:nvSpPr>
        <p:spPr>
          <a:xfrm>
            <a:off x="419285" y="3891402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 Black" pitchFamily="34" charset="0"/>
              </a:rPr>
              <a:t>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181062-CEAA-429E-AED1-A4180431D5CA}"/>
              </a:ext>
            </a:extLst>
          </p:cNvPr>
          <p:cNvSpPr txBox="1"/>
          <p:nvPr/>
        </p:nvSpPr>
        <p:spPr>
          <a:xfrm>
            <a:off x="-194314" y="4814732"/>
            <a:ext cx="2335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культурно-досуговых учреждений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673189-AB70-4382-B57A-234EFFF39190}"/>
              </a:ext>
            </a:extLst>
          </p:cNvPr>
          <p:cNvSpPr txBox="1"/>
          <p:nvPr/>
        </p:nvSpPr>
        <p:spPr>
          <a:xfrm>
            <a:off x="2532235" y="3888031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 Black" pitchFamily="34" charset="0"/>
              </a:rPr>
              <a:t>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21D6C4-2270-432F-AF62-24793055CF04}"/>
              </a:ext>
            </a:extLst>
          </p:cNvPr>
          <p:cNvSpPr txBox="1"/>
          <p:nvPr/>
        </p:nvSpPr>
        <p:spPr>
          <a:xfrm>
            <a:off x="2352988" y="4964632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библиотек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6A26C8-22F9-4F37-A2D2-4109D30CA69B}"/>
              </a:ext>
            </a:extLst>
          </p:cNvPr>
          <p:cNvSpPr txBox="1"/>
          <p:nvPr/>
        </p:nvSpPr>
        <p:spPr>
          <a:xfrm>
            <a:off x="4710521" y="3888031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B8318-EF6F-4CD2-94C2-B5C13822775C}"/>
              </a:ext>
            </a:extLst>
          </p:cNvPr>
          <p:cNvSpPr txBox="1"/>
          <p:nvPr/>
        </p:nvSpPr>
        <p:spPr>
          <a:xfrm>
            <a:off x="4096923" y="4745467"/>
            <a:ext cx="2169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детская </a:t>
            </a:r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школа</a:t>
            </a:r>
            <a:r>
              <a:rPr lang="ru-RU" sz="2400" b="1" dirty="0">
                <a:solidFill>
                  <a:srgbClr val="002060"/>
                </a:solidFill>
                <a:latin typeface="Georgia" pitchFamily="18" charset="0"/>
              </a:rPr>
              <a:t> искусств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C5A6E22-F4D8-49F7-AC82-EA54D08CE5AD}"/>
              </a:ext>
            </a:extLst>
          </p:cNvPr>
          <p:cNvCxnSpPr>
            <a:cxnSpLocks/>
          </p:cNvCxnSpPr>
          <p:nvPr/>
        </p:nvCxnSpPr>
        <p:spPr>
          <a:xfrm flipH="1">
            <a:off x="1177263" y="3230852"/>
            <a:ext cx="159742" cy="539753"/>
          </a:xfrm>
          <a:prstGeom prst="straightConnector1">
            <a:avLst/>
          </a:prstGeom>
          <a:ln w="762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888FB502-C88C-4D20-96ED-8528A02443A2}"/>
              </a:ext>
            </a:extLst>
          </p:cNvPr>
          <p:cNvCxnSpPr>
            <a:cxnSpLocks/>
          </p:cNvCxnSpPr>
          <p:nvPr/>
        </p:nvCxnSpPr>
        <p:spPr>
          <a:xfrm>
            <a:off x="4866981" y="3217550"/>
            <a:ext cx="207202" cy="566358"/>
          </a:xfrm>
          <a:prstGeom prst="straightConnector1">
            <a:avLst/>
          </a:prstGeom>
          <a:ln w="762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A758DF3-C6F8-4B9E-B61D-40F4DA488E4B}"/>
              </a:ext>
            </a:extLst>
          </p:cNvPr>
          <p:cNvSpPr txBox="1"/>
          <p:nvPr/>
        </p:nvSpPr>
        <p:spPr>
          <a:xfrm>
            <a:off x="9048372" y="1570703"/>
            <a:ext cx="7489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rgbClr val="FF9933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A8764394-52E6-4284-B928-E7F5DBE57602}"/>
              </a:ext>
            </a:extLst>
          </p:cNvPr>
          <p:cNvSpPr txBox="1">
            <a:spLocks/>
          </p:cNvSpPr>
          <p:nvPr/>
        </p:nvSpPr>
        <p:spPr>
          <a:xfrm>
            <a:off x="6798812" y="2518710"/>
            <a:ext cx="5732609" cy="666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передвижных учреждения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A90184-5F26-49E0-B819-542C3C450D72}"/>
              </a:ext>
            </a:extLst>
          </p:cNvPr>
          <p:cNvSpPr txBox="1"/>
          <p:nvPr/>
        </p:nvSpPr>
        <p:spPr>
          <a:xfrm>
            <a:off x="6273825" y="4564523"/>
            <a:ext cx="278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передвижное клубное учреждение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(АКБ)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A0E2C6-3458-4A37-AF82-C7961598418D}"/>
              </a:ext>
            </a:extLst>
          </p:cNvPr>
          <p:cNvSpPr txBox="1"/>
          <p:nvPr/>
        </p:nvSpPr>
        <p:spPr>
          <a:xfrm>
            <a:off x="8900053" y="4564523"/>
            <a:ext cx="35025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информационно-библиотечного обслуживания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(КИБО)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B3F1731D-9E42-4CAE-8254-41A39CEAB1DD}"/>
              </a:ext>
            </a:extLst>
          </p:cNvPr>
          <p:cNvCxnSpPr>
            <a:cxnSpLocks/>
          </p:cNvCxnSpPr>
          <p:nvPr/>
        </p:nvCxnSpPr>
        <p:spPr>
          <a:xfrm flipH="1">
            <a:off x="7794834" y="3225735"/>
            <a:ext cx="400691" cy="1043533"/>
          </a:xfrm>
          <a:prstGeom prst="straightConnector1">
            <a:avLst/>
          </a:prstGeom>
          <a:ln w="762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5EE989C6-DE22-4BF0-959F-77050E36FAA3}"/>
              </a:ext>
            </a:extLst>
          </p:cNvPr>
          <p:cNvCxnSpPr>
            <a:cxnSpLocks/>
          </p:cNvCxnSpPr>
          <p:nvPr/>
        </p:nvCxnSpPr>
        <p:spPr>
          <a:xfrm>
            <a:off x="10651310" y="3185446"/>
            <a:ext cx="360252" cy="1164250"/>
          </a:xfrm>
          <a:prstGeom prst="straightConnector1">
            <a:avLst/>
          </a:prstGeom>
          <a:ln w="762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50698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B30732-6CCB-48D3-A04D-FC53F7AC744E}"/>
              </a:ext>
            </a:extLst>
          </p:cNvPr>
          <p:cNvSpPr/>
          <p:nvPr/>
        </p:nvSpPr>
        <p:spPr>
          <a:xfrm>
            <a:off x="830745" y="1303911"/>
            <a:ext cx="10289280" cy="113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Комплекс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Georgia" pitchFamily="18" charset="0"/>
              </a:rPr>
              <a:t>информационно-библиотечного обслуживания (КИБО)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41AD95-DBCB-47F7-9659-63D40F08DE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6978"/>
            <a:ext cx="5616624" cy="421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43CB67-035D-477E-91FD-E8363634EE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78" y="2442528"/>
            <a:ext cx="5759898" cy="421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23380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143000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и расходов Константиновского бюджета</a:t>
            </a:r>
            <a:endParaRPr lang="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16BBDF4F-0652-4549-99EB-0ABFE141E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234808"/>
              </p:ext>
            </p:extLst>
          </p:nvPr>
        </p:nvGraphicFramePr>
        <p:xfrm>
          <a:off x="837828" y="1340768"/>
          <a:ext cx="11350997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9EDEE950-2864-4DAA-B21F-715BCE4A7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" y="-80668"/>
            <a:ext cx="838572" cy="1421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DB734DE-8492-478F-BCF6-C31548443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183580"/>
              </p:ext>
            </p:extLst>
          </p:nvPr>
        </p:nvGraphicFramePr>
        <p:xfrm>
          <a:off x="-746348" y="2100906"/>
          <a:ext cx="10513168" cy="4702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848B65E-3AAE-4F3C-998A-929EB78071FE}"/>
              </a:ext>
            </a:extLst>
          </p:cNvPr>
          <p:cNvSpPr txBox="1"/>
          <p:nvPr/>
        </p:nvSpPr>
        <p:spPr>
          <a:xfrm>
            <a:off x="0" y="1323615"/>
            <a:ext cx="8710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Georgia" pitchFamily="18" charset="0"/>
              </a:rPr>
              <a:t>Финансирование отрасли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3E56D3-218F-408A-A41A-B4EED17915FE}"/>
              </a:ext>
            </a:extLst>
          </p:cNvPr>
          <p:cNvSpPr/>
          <p:nvPr/>
        </p:nvSpPr>
        <p:spPr>
          <a:xfrm>
            <a:off x="6670476" y="330880"/>
            <a:ext cx="5324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Муниципальная программа Константиновского района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«Развитие культуры и туризма»</a:t>
            </a:r>
          </a:p>
        </p:txBody>
      </p:sp>
    </p:spTree>
    <p:extLst>
      <p:ext uri="{BB962C8B-B14F-4D97-AF65-F5344CB8AC3E}">
        <p14:creationId xmlns:p14="http://schemas.microsoft.com/office/powerpoint/2010/main" val="292559501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76DF5-11DB-4670-8756-7352249F0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243" y="74938"/>
            <a:ext cx="4448237" cy="3336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BE6A82-17AE-4DE7-AF55-230EA745D703}"/>
              </a:ext>
            </a:extLst>
          </p:cNvPr>
          <p:cNvSpPr/>
          <p:nvPr/>
        </p:nvSpPr>
        <p:spPr>
          <a:xfrm>
            <a:off x="6018948" y="338857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стационарные и мобильные хореографические станки</a:t>
            </a:r>
          </a:p>
        </p:txBody>
      </p:sp>
      <p:pic>
        <p:nvPicPr>
          <p:cNvPr id="7" name="Picture 2" descr="D:\Библиотеки\Рабочий стол\709537-1545767498.jpg">
            <a:extLst>
              <a:ext uri="{FF2B5EF4-FFF2-40B4-BE49-F238E27FC236}">
                <a16:creationId xmlns:a16="http://schemas.microsoft.com/office/drawing/2014/main" id="{31692D6E-37D4-40C3-99EF-5E1E0E064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28">
            <a:off x="8358227" y="4164069"/>
            <a:ext cx="2850628" cy="1858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899AB8-73DA-42C7-8039-57FF495D54FE}"/>
              </a:ext>
            </a:extLst>
          </p:cNvPr>
          <p:cNvSpPr/>
          <p:nvPr/>
        </p:nvSpPr>
        <p:spPr>
          <a:xfrm>
            <a:off x="446345" y="4437112"/>
            <a:ext cx="2925256" cy="2119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Компьютерная техника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для библиотек Константиновского района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8A4B52-476F-4873-A3B3-F4D5F6913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8" y="1452668"/>
            <a:ext cx="4314258" cy="269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06FC66-176A-48BF-935C-F02F7B75E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01" y="3910017"/>
            <a:ext cx="3699011" cy="2774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98F67A-C6BA-473D-892A-24AB8B51021A}"/>
              </a:ext>
            </a:extLst>
          </p:cNvPr>
          <p:cNvSpPr/>
          <p:nvPr/>
        </p:nvSpPr>
        <p:spPr>
          <a:xfrm>
            <a:off x="6683144" y="6151730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установка пожарной сигнализации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и системы оповещения</a:t>
            </a:r>
          </a:p>
        </p:txBody>
      </p:sp>
    </p:spTree>
    <p:extLst>
      <p:ext uri="{BB962C8B-B14F-4D97-AF65-F5344CB8AC3E}">
        <p14:creationId xmlns:p14="http://schemas.microsoft.com/office/powerpoint/2010/main" val="239127082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2F7CDB-6E50-43A7-8ABF-E90AFEAE9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66" y="0"/>
            <a:ext cx="4434805" cy="3172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C689A7-E64C-46C4-8BE5-16ADC62D630A}"/>
              </a:ext>
            </a:extLst>
          </p:cNvPr>
          <p:cNvSpPr txBox="1"/>
          <p:nvPr/>
        </p:nvSpPr>
        <p:spPr>
          <a:xfrm>
            <a:off x="8443593" y="2588129"/>
            <a:ext cx="2968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2015 – 2019 гг.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82491-AF7A-4860-9663-B813C357E96D}"/>
              </a:ext>
            </a:extLst>
          </p:cNvPr>
          <p:cNvSpPr txBox="1"/>
          <p:nvPr/>
        </p:nvSpPr>
        <p:spPr>
          <a:xfrm>
            <a:off x="9927624" y="3233833"/>
            <a:ext cx="869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368076-B4CC-4256-B125-9368DD246C3E}"/>
              </a:ext>
            </a:extLst>
          </p:cNvPr>
          <p:cNvSpPr/>
          <p:nvPr/>
        </p:nvSpPr>
        <p:spPr>
          <a:xfrm>
            <a:off x="8916671" y="3935682"/>
            <a:ext cx="2541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eorgia" pitchFamily="18" charset="0"/>
              </a:rPr>
              <a:t>миллионов рублей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5E9515-F073-44BF-9972-4AC2BDE51989}"/>
              </a:ext>
            </a:extLst>
          </p:cNvPr>
          <p:cNvSpPr/>
          <p:nvPr/>
        </p:nvSpPr>
        <p:spPr>
          <a:xfrm>
            <a:off x="-156622" y="1617236"/>
            <a:ext cx="7920880" cy="872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Световое и звуковое оборудование для учреждений культуры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Константиновского района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454CD1-A47E-4D46-9D0C-DA5D70DE6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18" y="3685096"/>
            <a:ext cx="4241709" cy="2728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1F00DA-A4A4-4D04-BA1E-FE92A8977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3" y="2654672"/>
            <a:ext cx="4087400" cy="300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868779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229F97-C68B-4765-B662-DBCC1B845D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863">
            <a:off x="6230235" y="2023928"/>
            <a:ext cx="5598084" cy="4198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78E6B1-6322-4857-BF0A-5F6469E6E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477">
            <a:off x="342399" y="1814950"/>
            <a:ext cx="5745437" cy="440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799F64-8849-4E14-A317-EEA5A23BE652}"/>
              </a:ext>
            </a:extLst>
          </p:cNvPr>
          <p:cNvSpPr/>
          <p:nvPr/>
        </p:nvSpPr>
        <p:spPr>
          <a:xfrm>
            <a:off x="6742484" y="184665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Кресла и одежда сцены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Верхнепотаповского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дома культуры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3293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7B0DD0-8D18-4BFC-8A52-F6B01D69B3C2}"/>
              </a:ext>
            </a:extLst>
          </p:cNvPr>
          <p:cNvSpPr/>
          <p:nvPr/>
        </p:nvSpPr>
        <p:spPr>
          <a:xfrm>
            <a:off x="5729548" y="125457"/>
            <a:ext cx="6545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Капитальные ремонты учреждений культуры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4ACB77-780B-4D5F-8DC1-B6503574D2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5" y="1569660"/>
            <a:ext cx="4747344" cy="2282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FF76B4-76A7-4B65-9A39-7503C98EEA33}"/>
              </a:ext>
            </a:extLst>
          </p:cNvPr>
          <p:cNvSpPr/>
          <p:nvPr/>
        </p:nvSpPr>
        <p:spPr>
          <a:xfrm>
            <a:off x="-602332" y="3998649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Константиновский районный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дом культуры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E8D2C8-310E-4C4D-B452-66D08A04B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5" y="4750732"/>
            <a:ext cx="2819200" cy="1943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01DC0F-F55C-419B-9186-5597C1508CE4}"/>
              </a:ext>
            </a:extLst>
          </p:cNvPr>
          <p:cNvSpPr/>
          <p:nvPr/>
        </p:nvSpPr>
        <p:spPr>
          <a:xfrm>
            <a:off x="3238485" y="5035053"/>
            <a:ext cx="2558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Константиновская районная библиотека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Им. Ф.П. Крюкова</a:t>
            </a:r>
          </a:p>
        </p:txBody>
      </p:sp>
      <p:pic>
        <p:nvPicPr>
          <p:cNvPr id="9" name="Picture 3" descr="D:\Сетевая\Инженер\Потапов клуб\новые фото\сдк.jpg">
            <a:extLst>
              <a:ext uri="{FF2B5EF4-FFF2-40B4-BE49-F238E27FC236}">
                <a16:creationId xmlns:a16="http://schemas.microsoft.com/office/drawing/2014/main" id="{2ADF31FE-B58B-4BFE-80A7-192650D7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37" y="4259741"/>
            <a:ext cx="3201602" cy="2325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2D32E-7440-45FE-9E51-BF2DC618D07D}"/>
              </a:ext>
            </a:extLst>
          </p:cNvPr>
          <p:cNvSpPr txBox="1"/>
          <p:nvPr/>
        </p:nvSpPr>
        <p:spPr>
          <a:xfrm>
            <a:off x="9189810" y="5212240"/>
            <a:ext cx="2821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Georgia" pitchFamily="18" charset="0"/>
              </a:rPr>
              <a:t>Верхнепотаповский</a:t>
            </a:r>
            <a:endParaRPr lang="ru-RU" sz="1600" b="1" dirty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Сельский дом культуры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AD3D99-B7B9-4B9E-8063-5356FF6D5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784830"/>
            <a:ext cx="4608512" cy="254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BDCFCB-02CD-4D7E-9D54-747C02F1A280}"/>
              </a:ext>
            </a:extLst>
          </p:cNvPr>
          <p:cNvSpPr/>
          <p:nvPr/>
        </p:nvSpPr>
        <p:spPr>
          <a:xfrm>
            <a:off x="5918591" y="3352318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Константиновская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детская школа искусств</a:t>
            </a:r>
          </a:p>
        </p:txBody>
      </p:sp>
    </p:spTree>
    <p:extLst>
      <p:ext uri="{BB962C8B-B14F-4D97-AF65-F5344CB8AC3E}">
        <p14:creationId xmlns:p14="http://schemas.microsoft.com/office/powerpoint/2010/main" val="479069047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44556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A872489-1FF0-439E-83E0-A3BF9028C153}"/>
              </a:ext>
            </a:extLst>
          </p:cNvPr>
          <p:cNvSpPr/>
          <p:nvPr/>
        </p:nvSpPr>
        <p:spPr>
          <a:xfrm>
            <a:off x="6094412" y="541668"/>
            <a:ext cx="6092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культурного наследия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«Бывшее станичное правление, 1905»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E6FE4B-0BDB-47F9-AB43-835BB7A4A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424"/>
            <a:ext cx="8410317" cy="5252380"/>
          </a:xfrm>
          <a:prstGeom prst="rect">
            <a:avLst/>
          </a:prstGeom>
          <a:effectLst>
            <a:glow>
              <a:schemeClr val="accent1">
                <a:alpha val="45000"/>
              </a:schemeClr>
            </a:glow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59361D-B970-4034-828B-A48423D459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1503561"/>
            <a:ext cx="5032172" cy="2662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B160A12-EB5E-4DB5-BD91-72171B11D497}"/>
              </a:ext>
            </a:extLst>
          </p:cNvPr>
          <p:cNvSpPr/>
          <p:nvPr/>
        </p:nvSpPr>
        <p:spPr>
          <a:xfrm>
            <a:off x="336142" y="2036637"/>
            <a:ext cx="4030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Срок реализации проекта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2019 – 2021 гг.</a:t>
            </a:r>
          </a:p>
        </p:txBody>
      </p:sp>
    </p:spTree>
    <p:extLst>
      <p:ext uri="{BB962C8B-B14F-4D97-AF65-F5344CB8AC3E}">
        <p14:creationId xmlns:p14="http://schemas.microsoft.com/office/powerpoint/2010/main" val="270711208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1178" y="415245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0BB451-FCDC-4B80-AF97-5FAB30232BF2}"/>
              </a:ext>
            </a:extLst>
          </p:cNvPr>
          <p:cNvSpPr/>
          <p:nvPr/>
        </p:nvSpPr>
        <p:spPr>
          <a:xfrm>
            <a:off x="6316262" y="87076"/>
            <a:ext cx="60928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2582E"/>
                </a:solidFill>
                <a:latin typeface="Georgia" pitchFamily="18" charset="0"/>
              </a:rPr>
              <a:t>Капитальные ремонты памятников </a:t>
            </a:r>
            <a:br>
              <a:rPr lang="ru-RU" b="1" dirty="0">
                <a:solidFill>
                  <a:srgbClr val="F2582E"/>
                </a:solidFill>
                <a:latin typeface="Georgia" pitchFamily="18" charset="0"/>
              </a:rPr>
            </a:br>
            <a:r>
              <a:rPr lang="ru-RU" b="1" dirty="0">
                <a:solidFill>
                  <a:srgbClr val="F2582E"/>
                </a:solidFill>
                <a:latin typeface="Georgia" pitchFamily="18" charset="0"/>
              </a:rPr>
              <a:t>Великой Отечественной войны</a:t>
            </a:r>
            <a:endParaRPr lang="ru-RU" dirty="0">
              <a:solidFill>
                <a:srgbClr val="F2582E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51DE4B-24DD-41DC-92A8-CD57FF20B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828" y="4072272"/>
            <a:ext cx="1980039" cy="2631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E96399-0820-4E79-998E-7A7045F3B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37">
            <a:off x="7120255" y="905929"/>
            <a:ext cx="4604172" cy="288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C12C3A9-8B35-4BC4-AC27-B7793FABAE2E}"/>
              </a:ext>
            </a:extLst>
          </p:cNvPr>
          <p:cNvSpPr/>
          <p:nvPr/>
        </p:nvSpPr>
        <p:spPr>
          <a:xfrm>
            <a:off x="5014292" y="4849141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Памятник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погибшим воинам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х. Лисичкин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C99848-C2E1-464E-BEE4-D77EA234112C}"/>
              </a:ext>
            </a:extLst>
          </p:cNvPr>
          <p:cNvSpPr/>
          <p:nvPr/>
        </p:nvSpPr>
        <p:spPr>
          <a:xfrm>
            <a:off x="1935953" y="2657236"/>
            <a:ext cx="4375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Памятник-мемориал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itchFamily="18" charset="0"/>
              </a:rPr>
              <a:t>г. Константиновск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3907DFB-CFAC-4EE5-9046-74C69A70EE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617" y="4257188"/>
            <a:ext cx="3721892" cy="210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 descr="D:\Сетевая\Денисова\Отчёты о деятельности ОК\доклад культура\капремонт Мемориал Вечный огонь 2.jpg">
            <a:extLst>
              <a:ext uri="{FF2B5EF4-FFF2-40B4-BE49-F238E27FC236}">
                <a16:creationId xmlns:a16="http://schemas.microsoft.com/office/drawing/2014/main" id="{05FA5149-1601-4F5B-9D51-23251335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32" y="1862909"/>
            <a:ext cx="2252373" cy="4004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2930975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1178" y="415245"/>
            <a:ext cx="547260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3B8A9C-8363-492F-BD04-51853DA4A0D1}"/>
              </a:ext>
            </a:extLst>
          </p:cNvPr>
          <p:cNvSpPr/>
          <p:nvPr/>
        </p:nvSpPr>
        <p:spPr>
          <a:xfrm>
            <a:off x="776595" y="1517439"/>
            <a:ext cx="58437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E98FE3-DCE7-46CA-9D57-FA153A696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3" y="2246701"/>
            <a:ext cx="3955092" cy="230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4AFA0A-CDE8-4352-B802-F4DE513A5B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" y="4747372"/>
            <a:ext cx="3309260" cy="211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DAB072-3F83-4B4A-B48C-F072289BA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32" y="4720961"/>
            <a:ext cx="3643809" cy="214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" descr="D:\Сетевая\Денисова\Отчёты о деятельности ОК\доклад культура\День Победы 2.jpg">
            <a:extLst>
              <a:ext uri="{FF2B5EF4-FFF2-40B4-BE49-F238E27FC236}">
                <a16:creationId xmlns:a16="http://schemas.microsoft.com/office/drawing/2014/main" id="{2BB2AE19-CF7B-415A-99A5-8CB3B24C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35" y="4747372"/>
            <a:ext cx="4764302" cy="2145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B4B2C9-A028-41B3-B2CF-17B4878C5C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51" y="2577483"/>
            <a:ext cx="3955092" cy="202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72B79BE-7B6F-4782-B6F8-484644FA7B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67070"/>
            <a:ext cx="4824536" cy="2303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D35F7-5BFC-44D4-90A5-6895E137C696}"/>
              </a:ext>
            </a:extLst>
          </p:cNvPr>
          <p:cNvSpPr txBox="1"/>
          <p:nvPr/>
        </p:nvSpPr>
        <p:spPr>
          <a:xfrm>
            <a:off x="5770676" y="2940796"/>
            <a:ext cx="1220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48D8DC-46C3-48AC-8359-69D230573E7C}"/>
              </a:ext>
            </a:extLst>
          </p:cNvPr>
          <p:cNvSpPr/>
          <p:nvPr/>
        </p:nvSpPr>
        <p:spPr>
          <a:xfrm>
            <a:off x="4529176" y="3490860"/>
            <a:ext cx="3643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в год</a:t>
            </a:r>
          </a:p>
        </p:txBody>
      </p:sp>
    </p:spTree>
    <p:extLst>
      <p:ext uri="{BB962C8B-B14F-4D97-AF65-F5344CB8AC3E}">
        <p14:creationId xmlns:p14="http://schemas.microsoft.com/office/powerpoint/2010/main" val="3456356081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38570" y="417946"/>
            <a:ext cx="10945216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молодежная политика</a:t>
            </a: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Константиновском районе реализуется в рамках муниципальной программы </a:t>
            </a:r>
          </a:p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Константиновского района» по направлениям:</a:t>
            </a:r>
          </a:p>
          <a:p>
            <a:pPr algn="ctr"/>
            <a:endParaRPr lang="ru-RU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9143B3-62DC-4898-911F-F36EDCFA9E9B}"/>
              </a:ext>
            </a:extLst>
          </p:cNvPr>
          <p:cNvSpPr txBox="1"/>
          <p:nvPr/>
        </p:nvSpPr>
        <p:spPr>
          <a:xfrm>
            <a:off x="419285" y="1761276"/>
            <a:ext cx="2895081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Добровольческая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деятельность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92AF47-2624-43D8-AD7D-0159C12656B1}"/>
              </a:ext>
            </a:extLst>
          </p:cNvPr>
          <p:cNvSpPr txBox="1"/>
          <p:nvPr/>
        </p:nvSpPr>
        <p:spPr>
          <a:xfrm>
            <a:off x="433166" y="2744704"/>
            <a:ext cx="2895080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Молодежное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самоуправление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795605-E115-4429-AA6A-9C62C38E501E}"/>
              </a:ext>
            </a:extLst>
          </p:cNvPr>
          <p:cNvSpPr txBox="1"/>
          <p:nvPr/>
        </p:nvSpPr>
        <p:spPr>
          <a:xfrm>
            <a:off x="433166" y="3735001"/>
            <a:ext cx="2895080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ЗОЖ и культура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безопасности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223327-2D28-4FCB-A594-D58B8EAC7C15}"/>
              </a:ext>
            </a:extLst>
          </p:cNvPr>
          <p:cNvSpPr txBox="1"/>
          <p:nvPr/>
        </p:nvSpPr>
        <p:spPr>
          <a:xfrm>
            <a:off x="419285" y="4720031"/>
            <a:ext cx="2895079" cy="92333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Традиционные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семейные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ценности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EB7087-ECD9-41CD-80C9-49EE5A7438E1}"/>
              </a:ext>
            </a:extLst>
          </p:cNvPr>
          <p:cNvSpPr txBox="1"/>
          <p:nvPr/>
        </p:nvSpPr>
        <p:spPr>
          <a:xfrm>
            <a:off x="433166" y="5982060"/>
            <a:ext cx="2895079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Общественные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организации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35701E-0EBA-4991-A30E-39DCEB50BCD0}"/>
              </a:ext>
            </a:extLst>
          </p:cNvPr>
          <p:cNvSpPr txBox="1"/>
          <p:nvPr/>
        </p:nvSpPr>
        <p:spPr>
          <a:xfrm>
            <a:off x="4163009" y="1761275"/>
            <a:ext cx="3394620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Патриотическое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воспитание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C049C0-453C-4BAA-BFCC-5890E3B0E74C}"/>
              </a:ext>
            </a:extLst>
          </p:cNvPr>
          <p:cNvSpPr txBox="1"/>
          <p:nvPr/>
        </p:nvSpPr>
        <p:spPr>
          <a:xfrm>
            <a:off x="4163009" y="2857837"/>
            <a:ext cx="3394620" cy="1200329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Гражданственность,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российская идентичность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и толерантность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77C1AB-139C-4DC7-8774-07699774EA23}"/>
              </a:ext>
            </a:extLst>
          </p:cNvPr>
          <p:cNvSpPr txBox="1"/>
          <p:nvPr/>
        </p:nvSpPr>
        <p:spPr>
          <a:xfrm>
            <a:off x="4163009" y="4508397"/>
            <a:ext cx="3394620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Флагманские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мероприятия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681C0D-7F3B-4964-8882-267C52C46D1E}"/>
              </a:ext>
            </a:extLst>
          </p:cNvPr>
          <p:cNvSpPr txBox="1"/>
          <p:nvPr/>
        </p:nvSpPr>
        <p:spPr>
          <a:xfrm>
            <a:off x="4163009" y="5604959"/>
            <a:ext cx="3394620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Социальные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 лифты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311A4F-D616-4EB8-B8B3-BBCC34622900}"/>
              </a:ext>
            </a:extLst>
          </p:cNvPr>
          <p:cNvSpPr txBox="1"/>
          <p:nvPr/>
        </p:nvSpPr>
        <p:spPr>
          <a:xfrm>
            <a:off x="8532440" y="1761275"/>
            <a:ext cx="3394620" cy="92333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Творческая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деятельность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и КВН-движение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32B8FF-9D78-439E-83D3-5AF888B0D1E1}"/>
              </a:ext>
            </a:extLst>
          </p:cNvPr>
          <p:cNvSpPr txBox="1"/>
          <p:nvPr/>
        </p:nvSpPr>
        <p:spPr>
          <a:xfrm>
            <a:off x="8566248" y="3033104"/>
            <a:ext cx="3360812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Отдых и оздоровление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детей и подростков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0372E8-9250-4B53-8B40-E6DAA201DD25}"/>
              </a:ext>
            </a:extLst>
          </p:cNvPr>
          <p:cNvSpPr txBox="1"/>
          <p:nvPr/>
        </p:nvSpPr>
        <p:spPr>
          <a:xfrm>
            <a:off x="8566248" y="4027934"/>
            <a:ext cx="3360812" cy="64633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Грантовые конкурсы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молодежных инициатив</a:t>
            </a:r>
          </a:p>
        </p:txBody>
      </p:sp>
    </p:spTree>
    <p:extLst>
      <p:ext uri="{BB962C8B-B14F-4D97-AF65-F5344CB8AC3E}">
        <p14:creationId xmlns:p14="http://schemas.microsoft.com/office/powerpoint/2010/main" val="19021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57DA060F-F89E-4871-A5C6-425A8AEA6283}"/>
              </a:ext>
            </a:extLst>
          </p:cNvPr>
          <p:cNvSpPr/>
          <p:nvPr/>
        </p:nvSpPr>
        <p:spPr>
          <a:xfrm>
            <a:off x="847946" y="426402"/>
            <a:ext cx="10945216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молодежная политика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Константиновском районе :</a:t>
            </a:r>
          </a:p>
          <a:p>
            <a:pPr algn="ctr"/>
            <a:endParaRPr lang="ru-RU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509A2-8EF1-442B-91EA-A5BC901B0B6E}"/>
              </a:ext>
            </a:extLst>
          </p:cNvPr>
          <p:cNvSpPr txBox="1"/>
          <p:nvPr/>
        </p:nvSpPr>
        <p:spPr>
          <a:xfrm>
            <a:off x="0" y="1556792"/>
            <a:ext cx="6480720" cy="830997"/>
          </a:xfrm>
          <a:prstGeom prst="rect">
            <a:avLst/>
          </a:prstGeom>
          <a:gradFill flip="none" rotWithShape="1">
            <a:gsLst>
              <a:gs pos="77000">
                <a:srgbClr val="FFC000">
                  <a:lumMod val="73000"/>
                  <a:alpha val="71000"/>
                </a:srgbClr>
              </a:gs>
              <a:gs pos="0">
                <a:schemeClr val="accent5">
                  <a:lumMod val="110000"/>
                  <a:satMod val="105000"/>
                  <a:tint val="67000"/>
                </a:schemeClr>
              </a:gs>
              <a:gs pos="50000">
                <a:schemeClr val="accent5">
                  <a:lumMod val="105000"/>
                  <a:satMod val="103000"/>
                  <a:tint val="73000"/>
                </a:schemeClr>
              </a:gs>
              <a:gs pos="100000">
                <a:schemeClr val="accent5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Более 6 000 молодых людей в возрасте </a:t>
            </a:r>
          </a:p>
          <a:p>
            <a:pPr algn="ctr"/>
            <a:r>
              <a:rPr lang="ru-RU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от 14 до 35 лет (включительно)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DFB38-AC23-4C4E-B2AD-E83D4A61773F}"/>
              </a:ext>
            </a:extLst>
          </p:cNvPr>
          <p:cNvSpPr txBox="1"/>
          <p:nvPr/>
        </p:nvSpPr>
        <p:spPr>
          <a:xfrm>
            <a:off x="5383561" y="2467106"/>
            <a:ext cx="6805264" cy="1200329"/>
          </a:xfrm>
          <a:prstGeom prst="rect">
            <a:avLst/>
          </a:prstGeom>
          <a:gradFill>
            <a:gsLst>
              <a:gs pos="92000">
                <a:srgbClr val="FFFF99"/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Более 390 тысяч </a:t>
            </a:r>
            <a:r>
              <a:rPr lang="ru-RU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рублей направлено на реализацию государственной молодежной  политики в 2019 году</a:t>
            </a:r>
            <a:endParaRPr lang="ru-RU" sz="24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08ED11-8CFD-44B6-B9EC-1F3821024528}"/>
              </a:ext>
            </a:extLst>
          </p:cNvPr>
          <p:cNvSpPr txBox="1"/>
          <p:nvPr/>
        </p:nvSpPr>
        <p:spPr>
          <a:xfrm>
            <a:off x="-2580" y="3787793"/>
            <a:ext cx="6805264" cy="830997"/>
          </a:xfrm>
          <a:prstGeom prst="rect">
            <a:avLst/>
          </a:prstGeom>
          <a:gradFill>
            <a:gsLst>
              <a:gs pos="37000">
                <a:srgbClr val="8FCCD4">
                  <a:alpha val="91000"/>
                </a:srgbClr>
              </a:gs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Проведено более 100 районных молодежных мероприятий, конкурсов, акций, фестивалей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56AE43-9469-428F-8CC6-3E6F90DB4ECF}"/>
              </a:ext>
            </a:extLst>
          </p:cNvPr>
          <p:cNvSpPr txBox="1"/>
          <p:nvPr/>
        </p:nvSpPr>
        <p:spPr>
          <a:xfrm>
            <a:off x="5362129" y="4817430"/>
            <a:ext cx="6805264" cy="830997"/>
          </a:xfrm>
          <a:prstGeom prst="rect">
            <a:avLst/>
          </a:prstGeom>
          <a:gradFill>
            <a:gsLst>
              <a:gs pos="66000">
                <a:schemeClr val="bg1">
                  <a:lumMod val="95000"/>
                  <a:alpha val="41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Принято участие в 30 мероприятиях регионального и окружного значения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1C078E-90DD-467E-8EED-C05090E7AF54}"/>
              </a:ext>
            </a:extLst>
          </p:cNvPr>
          <p:cNvSpPr txBox="1"/>
          <p:nvPr/>
        </p:nvSpPr>
        <p:spPr>
          <a:xfrm>
            <a:off x="0" y="5847068"/>
            <a:ext cx="6912768" cy="830997"/>
          </a:xfrm>
          <a:prstGeom prst="rect">
            <a:avLst/>
          </a:prstGeom>
          <a:gradFill>
            <a:gsLst>
              <a:gs pos="100000">
                <a:srgbClr val="92D050">
                  <a:alpha val="76000"/>
                  <a:lumMod val="73000"/>
                  <a:lumOff val="27000"/>
                </a:srgbClr>
              </a:gs>
              <a:gs pos="17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+mn-lt"/>
              </a:rPr>
              <a:t>Дан старт реализации регионального проекта «Социальная активность (Ростовская область)»</a:t>
            </a:r>
          </a:p>
        </p:txBody>
      </p:sp>
    </p:spTree>
    <p:extLst>
      <p:ext uri="{BB962C8B-B14F-4D97-AF65-F5344CB8AC3E}">
        <p14:creationId xmlns:p14="http://schemas.microsoft.com/office/powerpoint/2010/main" val="29821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439" y="0"/>
            <a:ext cx="9717807" cy="1421436"/>
          </a:xfrm>
          <a:solidFill>
            <a:srgbClr val="72D1D8"/>
          </a:solidFill>
        </p:spPr>
        <p:txBody>
          <a:bodyPr rtlCol="0" anchor="t">
            <a:normAutofit/>
          </a:bodyPr>
          <a:lstStyle/>
          <a:p>
            <a:pPr algn="ctr">
              <a:lnSpc>
                <a:spcPct val="250000"/>
              </a:lnSpc>
            </a:pPr>
            <a:r>
              <a:rPr lang="ru-RU" b="1" dirty="0"/>
              <a:t>Национальный проект «Демография»</a:t>
            </a:r>
            <a:endParaRPr lang="ru" b="1" dirty="0"/>
          </a:p>
        </p:txBody>
      </p:sp>
      <p:pic>
        <p:nvPicPr>
          <p:cNvPr id="4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EDF3A6EE-0BB0-4660-BEF0-21C120CFC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" y="-80668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значек нац. проекта.jpg">
            <a:extLst>
              <a:ext uri="{FF2B5EF4-FFF2-40B4-BE49-F238E27FC236}">
                <a16:creationId xmlns:a16="http://schemas.microsoft.com/office/drawing/2014/main" id="{C8A9DE6E-1321-4567-8927-42581381B8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57247" y="0"/>
            <a:ext cx="1631578" cy="14214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468E82-988F-4A3C-AA90-99EF21222292}"/>
              </a:ext>
            </a:extLst>
          </p:cNvPr>
          <p:cNvSpPr/>
          <p:nvPr/>
        </p:nvSpPr>
        <p:spPr>
          <a:xfrm>
            <a:off x="491282" y="1714980"/>
            <a:ext cx="60928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«Строительство физкультурно-оздоровительного комплекса </a:t>
            </a:r>
          </a:p>
          <a:p>
            <a:pPr algn="ctr"/>
            <a:r>
              <a:rPr lang="ru-RU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по ул. Ленина, 151 в г. Константиновске Ростовской области» </a:t>
            </a:r>
            <a:endParaRPr lang="ru-RU" sz="2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F04473-AC83-4DD5-A951-5D29D22FAC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518832"/>
            <a:ext cx="5914369" cy="332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64FDAD-2D0D-4384-AA7D-155BC08610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0" y="3438376"/>
            <a:ext cx="6323210" cy="332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E514D44-0C48-4980-8A2D-A2411C71DE9D}"/>
              </a:ext>
            </a:extLst>
          </p:cNvPr>
          <p:cNvSpPr/>
          <p:nvPr/>
        </p:nvSpPr>
        <p:spPr>
          <a:xfrm>
            <a:off x="1053852" y="332656"/>
            <a:ext cx="2952328" cy="109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SchbkCyrill BT" pitchFamily="18" charset="-52"/>
            </a:endParaRPr>
          </a:p>
          <a:p>
            <a:pPr algn="ctr"/>
            <a:r>
              <a:rPr lang="ru-RU" sz="20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pPr algn="ctr"/>
            <a:r>
              <a:rPr lang="ru-RU" sz="20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патриотической </a:t>
            </a:r>
          </a:p>
          <a:p>
            <a:pPr algn="ctr"/>
            <a:r>
              <a:rPr lang="ru-RU" sz="20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направленности:</a:t>
            </a:r>
          </a:p>
          <a:p>
            <a:pPr algn="ctr"/>
            <a:endParaRPr lang="ru-RU" sz="20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075C1C0-E03E-412B-BFDA-EE5DEC38C08C}"/>
              </a:ext>
            </a:extLst>
          </p:cNvPr>
          <p:cNvSpPr/>
          <p:nvPr/>
        </p:nvSpPr>
        <p:spPr>
          <a:xfrm>
            <a:off x="5050296" y="332656"/>
            <a:ext cx="2952328" cy="109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</a:p>
          <a:p>
            <a:pPr algn="ctr"/>
            <a:r>
              <a:rPr lang="ru-RU" sz="20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</a:t>
            </a:r>
          </a:p>
          <a:p>
            <a:pPr algn="ctr"/>
            <a:r>
              <a:rPr lang="ru-RU" sz="2000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направленности: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A1E5ED-4DD0-499B-8BEE-407DB736262C}"/>
              </a:ext>
            </a:extLst>
          </p:cNvPr>
          <p:cNvSpPr/>
          <p:nvPr/>
        </p:nvSpPr>
        <p:spPr>
          <a:xfrm>
            <a:off x="9046740" y="332656"/>
            <a:ext cx="2952328" cy="1092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</a:t>
            </a:r>
          </a:p>
          <a:p>
            <a:pPr algn="ctr"/>
            <a:r>
              <a:rPr lang="ru-RU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талантливой </a:t>
            </a:r>
          </a:p>
          <a:p>
            <a:pPr algn="ctr"/>
            <a:r>
              <a:rPr lang="ru-RU" b="1" dirty="0"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инициативной молодежи:</a:t>
            </a:r>
          </a:p>
        </p:txBody>
      </p:sp>
      <p:pic>
        <p:nvPicPr>
          <p:cNvPr id="12" name="Picture 6" descr="https://sun9-38.userapi.com/c849228/v849228353/191136/YT690NiV53s.jpg">
            <a:extLst>
              <a:ext uri="{FF2B5EF4-FFF2-40B4-BE49-F238E27FC236}">
                <a16:creationId xmlns:a16="http://schemas.microsoft.com/office/drawing/2014/main" id="{E795EB7E-FCB9-4B6A-A7FC-8F5D9083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3852" y="1580021"/>
            <a:ext cx="2952328" cy="1440160"/>
          </a:xfrm>
          <a:prstGeom prst="rect">
            <a:avLst/>
          </a:prstGeom>
          <a:ln>
            <a:noFill/>
          </a:ln>
          <a:effectLst>
            <a:glow rad="2413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s://sun9-51.userapi.com/c854028/v854028829/1048ac/S6eRyZPfgFE.jpg">
            <a:extLst>
              <a:ext uri="{FF2B5EF4-FFF2-40B4-BE49-F238E27FC236}">
                <a16:creationId xmlns:a16="http://schemas.microsoft.com/office/drawing/2014/main" id="{5F016575-C196-46E3-A9ED-12E539A19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3853" y="3356968"/>
            <a:ext cx="2952325" cy="1368152"/>
          </a:xfrm>
          <a:prstGeom prst="rect">
            <a:avLst/>
          </a:prstGeom>
          <a:ln>
            <a:noFill/>
          </a:ln>
          <a:effectLst>
            <a:glow rad="1524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https://sun9-27.userapi.com/c849128/v849128973/1bd787/QI7NCl03ufw.jpg">
            <a:extLst>
              <a:ext uri="{FF2B5EF4-FFF2-40B4-BE49-F238E27FC236}">
                <a16:creationId xmlns:a16="http://schemas.microsoft.com/office/drawing/2014/main" id="{5B145B20-037F-48A9-B0E7-CCCDB72C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1053851" y="5113993"/>
            <a:ext cx="2952325" cy="1555365"/>
          </a:xfrm>
          <a:prstGeom prst="rect">
            <a:avLst/>
          </a:prstGeom>
          <a:ln>
            <a:noFill/>
          </a:ln>
          <a:effectLst>
            <a:glow rad="2159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https://sun9-61.userapi.com/c845216/v845216209/2076bc/IpFQOxgiTKk.jpg">
            <a:extLst>
              <a:ext uri="{FF2B5EF4-FFF2-40B4-BE49-F238E27FC236}">
                <a16:creationId xmlns:a16="http://schemas.microsoft.com/office/drawing/2014/main" id="{2993061E-1930-4B6B-9592-EBF375A6D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50296" y="1580021"/>
            <a:ext cx="2952328" cy="1439538"/>
          </a:xfrm>
          <a:prstGeom prst="rect">
            <a:avLst/>
          </a:prstGeom>
          <a:ln>
            <a:noFill/>
          </a:ln>
          <a:effectLst>
            <a:glow rad="393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2" descr="https://sun9-63.userapi.com/c853624/v853624101/105543/bT2J_S_T-FI.jpg">
            <a:extLst>
              <a:ext uri="{FF2B5EF4-FFF2-40B4-BE49-F238E27FC236}">
                <a16:creationId xmlns:a16="http://schemas.microsoft.com/office/drawing/2014/main" id="{3BEC2806-CBB2-4E9A-B83F-6D8A3D58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50296" y="3338779"/>
            <a:ext cx="2952326" cy="138345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14" descr="https://sun9-36.userapi.com/c854120/v854120201/484a1/f-ovzk1kEF0.jpg">
            <a:extLst>
              <a:ext uri="{FF2B5EF4-FFF2-40B4-BE49-F238E27FC236}">
                <a16:creationId xmlns:a16="http://schemas.microsoft.com/office/drawing/2014/main" id="{A597A873-6BC0-424C-B47D-914668A2D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50296" y="5113994"/>
            <a:ext cx="2952326" cy="1555365"/>
          </a:xfrm>
          <a:prstGeom prst="rect">
            <a:avLst/>
          </a:prstGeom>
          <a:noFill/>
          <a:effectLst>
            <a:glow rad="2032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2" descr="https://sun9-15.userapi.com/c844616/v844616365/208e28/_2Z0ddF7H2A.jpg">
            <a:extLst>
              <a:ext uri="{FF2B5EF4-FFF2-40B4-BE49-F238E27FC236}">
                <a16:creationId xmlns:a16="http://schemas.microsoft.com/office/drawing/2014/main" id="{EE978119-DD48-40EE-9F6E-71CE7FA0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46740" y="1556172"/>
            <a:ext cx="2952328" cy="1463387"/>
          </a:xfrm>
          <a:prstGeom prst="rect">
            <a:avLst/>
          </a:prstGeom>
          <a:ln>
            <a:noFill/>
          </a:ln>
          <a:effectLst>
            <a:glow rad="2159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6" descr="https://sun9-3.userapi.com/c854220/v854220732/80c60/NPXzf7cK6rc.jpg">
            <a:extLst>
              <a:ext uri="{FF2B5EF4-FFF2-40B4-BE49-F238E27FC236}">
                <a16:creationId xmlns:a16="http://schemas.microsoft.com/office/drawing/2014/main" id="{0FE262F2-9CF4-42F5-A17D-9DC02A5FE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46741" y="3338779"/>
            <a:ext cx="2952327" cy="1463388"/>
          </a:xfrm>
          <a:prstGeom prst="rect">
            <a:avLst/>
          </a:prstGeom>
          <a:ln>
            <a:noFill/>
          </a:ln>
          <a:effectLst>
            <a:glow rad="3302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4" descr="https://sun9-21.userapi.com/c855428/v855428038/bbfb5/BwOL_UHYDXw.jpg">
            <a:extLst>
              <a:ext uri="{FF2B5EF4-FFF2-40B4-BE49-F238E27FC236}">
                <a16:creationId xmlns:a16="http://schemas.microsoft.com/office/drawing/2014/main" id="{2CACD083-AF74-41B0-9389-6299E6EC6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13972" y="5113995"/>
            <a:ext cx="2952328" cy="1656573"/>
          </a:xfrm>
          <a:prstGeom prst="rect">
            <a:avLst/>
          </a:prstGeom>
          <a:ln>
            <a:noFill/>
          </a:ln>
          <a:effectLst>
            <a:glow rad="2540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7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8409.JPG">
            <a:extLst>
              <a:ext uri="{FF2B5EF4-FFF2-40B4-BE49-F238E27FC236}">
                <a16:creationId xmlns:a16="http://schemas.microsoft.com/office/drawing/2014/main" id="{58C32E5E-7D29-44F8-9977-9657D83E51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857" y="1296580"/>
            <a:ext cx="5171910" cy="2932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06829.JPG">
            <a:extLst>
              <a:ext uri="{FF2B5EF4-FFF2-40B4-BE49-F238E27FC236}">
                <a16:creationId xmlns:a16="http://schemas.microsoft.com/office/drawing/2014/main" id="{7DC00FC8-44C9-455D-B17B-A384C87F7A9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7443" y="1326420"/>
            <a:ext cx="4963525" cy="2903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FAA8D007-6439-40F8-873C-38CEF9859D96}"/>
              </a:ext>
            </a:extLst>
          </p:cNvPr>
          <p:cNvSpPr/>
          <p:nvPr/>
        </p:nvSpPr>
        <p:spPr>
          <a:xfrm>
            <a:off x="803176" y="568241"/>
            <a:ext cx="10945216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  <a:p>
            <a:pPr algn="ctr"/>
            <a:endParaRPr lang="ru-RU" sz="2800" dirty="0"/>
          </a:p>
        </p:txBody>
      </p:sp>
      <p:pic>
        <p:nvPicPr>
          <p:cNvPr id="4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F33A62DA-CD76-4614-A2EC-BCEC3AB1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SC07395.JPG">
            <a:extLst>
              <a:ext uri="{FF2B5EF4-FFF2-40B4-BE49-F238E27FC236}">
                <a16:creationId xmlns:a16="http://schemas.microsoft.com/office/drawing/2014/main" id="{FC30510C-A57B-4529-A29B-F3DC4E71E1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856" y="4229529"/>
            <a:ext cx="5171909" cy="262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07664.JPG">
            <a:extLst>
              <a:ext uri="{FF2B5EF4-FFF2-40B4-BE49-F238E27FC236}">
                <a16:creationId xmlns:a16="http://schemas.microsoft.com/office/drawing/2014/main" id="{64CDEFD1-B487-46E4-96B1-B72040942ED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07443" y="4229529"/>
            <a:ext cx="4963525" cy="262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70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FAA8D007-6439-40F8-873C-38CEF9859D96}"/>
              </a:ext>
            </a:extLst>
          </p:cNvPr>
          <p:cNvSpPr/>
          <p:nvPr/>
        </p:nvSpPr>
        <p:spPr>
          <a:xfrm>
            <a:off x="803176" y="568241"/>
            <a:ext cx="10945216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  <a:p>
            <a:pPr algn="ctr"/>
            <a:endParaRPr lang="ru-RU" sz="2800" dirty="0"/>
          </a:p>
        </p:txBody>
      </p:sp>
      <p:pic>
        <p:nvPicPr>
          <p:cNvPr id="4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F33A62DA-CD76-4614-A2EC-BCEC3AB1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SC06960.JPG">
            <a:extLst>
              <a:ext uri="{FF2B5EF4-FFF2-40B4-BE49-F238E27FC236}">
                <a16:creationId xmlns:a16="http://schemas.microsoft.com/office/drawing/2014/main" id="{32864B15-ABD5-4799-BBDB-398109A0C5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5930" y="1506343"/>
            <a:ext cx="4718620" cy="257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08861.JPG">
            <a:extLst>
              <a:ext uri="{FF2B5EF4-FFF2-40B4-BE49-F238E27FC236}">
                <a16:creationId xmlns:a16="http://schemas.microsoft.com/office/drawing/2014/main" id="{597A1885-AFE7-4CED-8C87-A616CC89F7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57516" y="1506343"/>
            <a:ext cx="4718620" cy="2635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SC02292.JPG">
            <a:extLst>
              <a:ext uri="{FF2B5EF4-FFF2-40B4-BE49-F238E27FC236}">
                <a16:creationId xmlns:a16="http://schemas.microsoft.com/office/drawing/2014/main" id="{D80DD89A-98C0-499B-8CD2-33394CB6E65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01251" y="4078112"/>
            <a:ext cx="4674886" cy="2837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DSC03322.JPG">
            <a:extLst>
              <a:ext uri="{FF2B5EF4-FFF2-40B4-BE49-F238E27FC236}">
                <a16:creationId xmlns:a16="http://schemas.microsoft.com/office/drawing/2014/main" id="{161B8843-84BA-4921-AF40-AF0C60F31D8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276" y="4078111"/>
            <a:ext cx="4778274" cy="2908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90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FAA8D007-6439-40F8-873C-38CEF9859D96}"/>
              </a:ext>
            </a:extLst>
          </p:cNvPr>
          <p:cNvSpPr/>
          <p:nvPr/>
        </p:nvSpPr>
        <p:spPr>
          <a:xfrm>
            <a:off x="763115" y="439346"/>
            <a:ext cx="10945216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  <a:p>
            <a:pPr algn="ctr"/>
            <a:endParaRPr lang="ru-RU" sz="2800" dirty="0"/>
          </a:p>
        </p:txBody>
      </p:sp>
      <p:pic>
        <p:nvPicPr>
          <p:cNvPr id="4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F33A62DA-CD76-4614-A2EC-BCEC3AB1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SC07225.JPG">
            <a:extLst>
              <a:ext uri="{FF2B5EF4-FFF2-40B4-BE49-F238E27FC236}">
                <a16:creationId xmlns:a16="http://schemas.microsoft.com/office/drawing/2014/main" id="{371BDE9F-F46D-49FC-AFF0-944590A38E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9015" y="1447458"/>
            <a:ext cx="4883347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SC06644.JPG">
            <a:extLst>
              <a:ext uri="{FF2B5EF4-FFF2-40B4-BE49-F238E27FC236}">
                <a16:creationId xmlns:a16="http://schemas.microsoft.com/office/drawing/2014/main" id="{61C22A13-4B83-43E0-9BE4-520C107A11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3115" y="4145397"/>
            <a:ext cx="4919067" cy="2712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SC06599.JPG">
            <a:extLst>
              <a:ext uri="{FF2B5EF4-FFF2-40B4-BE49-F238E27FC236}">
                <a16:creationId xmlns:a16="http://schemas.microsoft.com/office/drawing/2014/main" id="{B31CD567-ED7F-4473-BD4C-515CB78B6A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32233"/>
          <a:stretch/>
        </p:blipFill>
        <p:spPr>
          <a:xfrm>
            <a:off x="6094413" y="1447458"/>
            <a:ext cx="5757935" cy="5398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595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59B751-8AC8-47B8-B855-69FAE6A61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5882"/>
          <a:stretch/>
        </p:blipFill>
        <p:spPr>
          <a:xfrm>
            <a:off x="3826048" y="1814904"/>
            <a:ext cx="3538935" cy="4298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5092BC-EEDD-4963-87D1-8B3FBFF74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t="3027" r="-143" b="2393"/>
          <a:stretch/>
        </p:blipFill>
        <p:spPr>
          <a:xfrm>
            <a:off x="7698483" y="1523124"/>
            <a:ext cx="4368285" cy="2849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Текст 23">
            <a:extLst>
              <a:ext uri="{FF2B5EF4-FFF2-40B4-BE49-F238E27FC236}">
                <a16:creationId xmlns:a16="http://schemas.microsoft.com/office/drawing/2014/main" id="{C84655F4-EEBF-44D3-841F-2DA1B9EB913D}"/>
              </a:ext>
            </a:extLst>
          </p:cNvPr>
          <p:cNvSpPr txBox="1">
            <a:spLocks/>
          </p:cNvSpPr>
          <p:nvPr/>
        </p:nvSpPr>
        <p:spPr>
          <a:xfrm>
            <a:off x="6814492" y="3228020"/>
            <a:ext cx="1296144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3E86CE54-407E-41ED-9879-E69506031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01428A5E-9FC5-4EFF-B267-66D051555F00}"/>
              </a:ext>
            </a:extLst>
          </p:cNvPr>
          <p:cNvSpPr/>
          <p:nvPr/>
        </p:nvSpPr>
        <p:spPr>
          <a:xfrm>
            <a:off x="838570" y="403396"/>
            <a:ext cx="881962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общественными организациями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4CD95D-58B7-43DA-BB44-E12DB78A071D}"/>
              </a:ext>
            </a:extLst>
          </p:cNvPr>
          <p:cNvSpPr/>
          <p:nvPr/>
        </p:nvSpPr>
        <p:spPr>
          <a:xfrm>
            <a:off x="7563273" y="4557532"/>
            <a:ext cx="4503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содержание казачьей дружины Константиновского района и Конного казачьего центра в 2019 году из областного бюджета </a:t>
            </a: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выделено 13 млн  251 тыс. 100 рублей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DCB19FE-44FE-48CD-BB94-BAFBDAE7A4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37" y="3735413"/>
            <a:ext cx="3232139" cy="2873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216787-1922-4228-913C-1E9AF5497AE9}"/>
              </a:ext>
            </a:extLst>
          </p:cNvPr>
          <p:cNvSpPr/>
          <p:nvPr/>
        </p:nvSpPr>
        <p:spPr>
          <a:xfrm>
            <a:off x="-107886" y="1565042"/>
            <a:ext cx="3899983" cy="1992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670560" algn="l"/>
              </a:tabLs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2017 года Губернатором Ростовской области В.Ю. Голубевым в </a:t>
            </a:r>
          </a:p>
          <a:p>
            <a:pPr algn="ctr">
              <a:lnSpc>
                <a:spcPct val="150000"/>
              </a:lnSpc>
              <a:tabLst>
                <a:tab pos="670560" algn="l"/>
              </a:tabLs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Константиновске был официально открыт Конный казачий центр казачьей дружины ВКО «Всевеликое войско Донское» на базе МБУ ДО ДЮСШ № 1.</a:t>
            </a:r>
            <a:endParaRPr lang="ru-RU" sz="1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DEAB6C-2DE4-4172-9B2E-D41C3B8CE4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0"/>
          <a:stretch/>
        </p:blipFill>
        <p:spPr>
          <a:xfrm>
            <a:off x="6967457" y="1270921"/>
            <a:ext cx="5146002" cy="4051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Текст 23">
            <a:extLst>
              <a:ext uri="{FF2B5EF4-FFF2-40B4-BE49-F238E27FC236}">
                <a16:creationId xmlns:a16="http://schemas.microsoft.com/office/drawing/2014/main" id="{C84655F4-EEBF-44D3-841F-2DA1B9EB913D}"/>
              </a:ext>
            </a:extLst>
          </p:cNvPr>
          <p:cNvSpPr txBox="1">
            <a:spLocks/>
          </p:cNvSpPr>
          <p:nvPr/>
        </p:nvSpPr>
        <p:spPr>
          <a:xfrm>
            <a:off x="6814492" y="3228020"/>
            <a:ext cx="1296144" cy="401960"/>
          </a:xfrm>
          <a:prstGeom prst="rect">
            <a:avLst/>
          </a:prstGeom>
        </p:spPr>
        <p:txBody>
          <a:bodyPr>
            <a:norm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3E86CE54-407E-41ED-9879-E69506031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01428A5E-9FC5-4EFF-B267-66D051555F00}"/>
              </a:ext>
            </a:extLst>
          </p:cNvPr>
          <p:cNvSpPr/>
          <p:nvPr/>
        </p:nvSpPr>
        <p:spPr>
          <a:xfrm>
            <a:off x="838570" y="403396"/>
            <a:ext cx="8819628" cy="10081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общественными организациями</a:t>
            </a: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Текст 23">
            <a:extLst>
              <a:ext uri="{FF2B5EF4-FFF2-40B4-BE49-F238E27FC236}">
                <a16:creationId xmlns:a16="http://schemas.microsoft.com/office/drawing/2014/main" id="{8110077F-788F-437C-9846-745C386735DD}"/>
              </a:ext>
            </a:extLst>
          </p:cNvPr>
          <p:cNvSpPr txBox="1">
            <a:spLocks/>
          </p:cNvSpPr>
          <p:nvPr/>
        </p:nvSpPr>
        <p:spPr>
          <a:xfrm>
            <a:off x="7068991" y="5724859"/>
            <a:ext cx="5039508" cy="401960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33441C-7AEC-4D50-981E-F04D14C87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9" y="2512808"/>
            <a:ext cx="6309731" cy="3413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Текст 23">
            <a:extLst>
              <a:ext uri="{FF2B5EF4-FFF2-40B4-BE49-F238E27FC236}">
                <a16:creationId xmlns:a16="http://schemas.microsoft.com/office/drawing/2014/main" id="{9670DF3A-DA1A-4ED8-8171-23FC2AE86CBC}"/>
              </a:ext>
            </a:extLst>
          </p:cNvPr>
          <p:cNvSpPr txBox="1">
            <a:spLocks/>
          </p:cNvSpPr>
          <p:nvPr/>
        </p:nvSpPr>
        <p:spPr>
          <a:xfrm>
            <a:off x="7020704" y="5523879"/>
            <a:ext cx="5039508" cy="401960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5156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452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-228600" algn="l" defTabSz="914400" rtl="0" eaLnBrk="1" latinLnBrk="0" hangingPunct="1">
              <a:spcBef>
                <a:spcPts val="600"/>
              </a:spcBef>
              <a:buFont typeface="Euphemia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Экзамен право ношения Пластунского казачьего берета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(п. Степной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Аксайский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район)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00D3F1-038D-4AC8-8E16-DBD045773463}"/>
              </a:ext>
            </a:extLst>
          </p:cNvPr>
          <p:cNvSpPr/>
          <p:nvPr/>
        </p:nvSpPr>
        <p:spPr>
          <a:xfrm>
            <a:off x="150039" y="6009889"/>
            <a:ext cx="6358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Слет казачьей молодежи ГТО (Зимовники)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0A8BF1-8110-4079-81D7-0793D4D079CF}"/>
              </a:ext>
            </a:extLst>
          </p:cNvPr>
          <p:cNvSpPr/>
          <p:nvPr/>
        </p:nvSpPr>
        <p:spPr>
          <a:xfrm>
            <a:off x="-1022" y="1597090"/>
            <a:ext cx="6809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Казачья молодежная организация «Донцы»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67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DC18BCE-EFED-470E-B7C9-934860DF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795" y="620688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BDC964-58D2-4B68-99FC-23000836546D}"/>
              </a:ext>
            </a:extLst>
          </p:cNvPr>
          <p:cNvSpPr/>
          <p:nvPr/>
        </p:nvSpPr>
        <p:spPr>
          <a:xfrm>
            <a:off x="621804" y="2828834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br>
              <a:rPr lang="ru-RU" sz="36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3CAAAE-C064-4A5A-B893-33FAFA080D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b="33201"/>
          <a:stretch/>
        </p:blipFill>
        <p:spPr>
          <a:xfrm>
            <a:off x="5806380" y="-1"/>
            <a:ext cx="638244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7AEF2D5-CFF0-4AC0-B882-FCBF0CEB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2"/>
            <a:ext cx="847145" cy="14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Рисунок 3">
            <a:extLst>
              <a:ext uri="{FF2B5EF4-FFF2-40B4-BE49-F238E27FC236}">
                <a16:creationId xmlns:a16="http://schemas.microsoft.com/office/drawing/2014/main" id="{E5ECE908-7736-4E00-8994-EBC112F9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91" y="274340"/>
            <a:ext cx="10738321" cy="6309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37E571-F955-4880-98E2-156E8DFB284C}"/>
              </a:ext>
            </a:extLst>
          </p:cNvPr>
          <p:cNvSpPr/>
          <p:nvPr/>
        </p:nvSpPr>
        <p:spPr>
          <a:xfrm>
            <a:off x="8422169" y="6136183"/>
            <a:ext cx="3520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площадью 2 537,2 кв. м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9CB455A-9E9A-4C01-B147-F991A37EEB99}"/>
              </a:ext>
            </a:extLst>
          </p:cNvPr>
          <p:cNvSpPr/>
          <p:nvPr/>
        </p:nvSpPr>
        <p:spPr>
          <a:xfrm>
            <a:off x="6949190" y="367854"/>
            <a:ext cx="51125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Детский сад «Теремок» </a:t>
            </a:r>
            <a:br>
              <a:rPr lang="ru-RU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 120 мест </a:t>
            </a:r>
          </a:p>
        </p:txBody>
      </p:sp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434B9577-85C0-4FBF-BE85-AE1A55489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" y="0"/>
            <a:ext cx="12253763" cy="7101408"/>
          </a:xfrm>
          <a:prstGeom prst="rect">
            <a:avLst/>
          </a:prstGeom>
        </p:spPr>
      </p:pic>
      <p:pic>
        <p:nvPicPr>
          <p:cNvPr id="7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67AEF2D5-CFF0-4AC0-B882-FCBF0CEBD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92"/>
            <a:ext cx="847145" cy="1435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C393B46-9ACA-4B5B-B1AB-5B651970D827}"/>
              </a:ext>
            </a:extLst>
          </p:cNvPr>
          <p:cNvGrpSpPr/>
          <p:nvPr/>
        </p:nvGrpSpPr>
        <p:grpSpPr>
          <a:xfrm>
            <a:off x="2018613" y="1300527"/>
            <a:ext cx="3703378" cy="1704119"/>
            <a:chOff x="729785" y="384433"/>
            <a:chExt cx="3312364" cy="1704119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8C86CC3C-FEBB-44A8-A9C9-BE78255B7EDA}"/>
                </a:ext>
              </a:extLst>
            </p:cNvPr>
            <p:cNvSpPr/>
            <p:nvPr/>
          </p:nvSpPr>
          <p:spPr>
            <a:xfrm>
              <a:off x="729785" y="384433"/>
              <a:ext cx="3312364" cy="17041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Овал 4">
              <a:extLst>
                <a:ext uri="{FF2B5EF4-FFF2-40B4-BE49-F238E27FC236}">
                  <a16:creationId xmlns:a16="http://schemas.microsoft.com/office/drawing/2014/main" id="{024EDCF0-CA51-4070-990B-45F47D7B4068}"/>
                </a:ext>
              </a:extLst>
            </p:cNvPr>
            <p:cNvSpPr txBox="1"/>
            <p:nvPr/>
          </p:nvSpPr>
          <p:spPr>
            <a:xfrm>
              <a:off x="1214869" y="633995"/>
              <a:ext cx="2342196" cy="12049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b="1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Подключение к сети Интернет социально значимых объектов в 2019 году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24BB386-F328-441E-8817-7338FEB471F0}"/>
              </a:ext>
            </a:extLst>
          </p:cNvPr>
          <p:cNvGrpSpPr/>
          <p:nvPr/>
        </p:nvGrpSpPr>
        <p:grpSpPr>
          <a:xfrm>
            <a:off x="4301494" y="3473790"/>
            <a:ext cx="3441818" cy="1617446"/>
            <a:chOff x="0" y="2976744"/>
            <a:chExt cx="4063724" cy="119288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DB22E4E4-4987-46DD-8468-664C78C8A12D}"/>
                </a:ext>
              </a:extLst>
            </p:cNvPr>
            <p:cNvSpPr/>
            <p:nvPr/>
          </p:nvSpPr>
          <p:spPr>
            <a:xfrm>
              <a:off x="0" y="2976744"/>
              <a:ext cx="4063724" cy="119288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4">
              <a:extLst>
                <a:ext uri="{FF2B5EF4-FFF2-40B4-BE49-F238E27FC236}">
                  <a16:creationId xmlns:a16="http://schemas.microsoft.com/office/drawing/2014/main" id="{84E12546-2500-4665-9447-64E578020882}"/>
                </a:ext>
              </a:extLst>
            </p:cNvPr>
            <p:cNvSpPr txBox="1"/>
            <p:nvPr/>
          </p:nvSpPr>
          <p:spPr>
            <a:xfrm>
              <a:off x="595119" y="3151438"/>
              <a:ext cx="2873486" cy="843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Пожарно-спасательная часть №59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EA4CA6A-2842-4976-8033-20D26B584753}"/>
              </a:ext>
            </a:extLst>
          </p:cNvPr>
          <p:cNvGrpSpPr/>
          <p:nvPr/>
        </p:nvGrpSpPr>
        <p:grpSpPr>
          <a:xfrm>
            <a:off x="2269371" y="5189659"/>
            <a:ext cx="3598182" cy="1548740"/>
            <a:chOff x="3919469" y="633841"/>
            <a:chExt cx="3168346" cy="119288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6BEE9EFA-27E6-41E2-A924-F2A343460039}"/>
                </a:ext>
              </a:extLst>
            </p:cNvPr>
            <p:cNvSpPr/>
            <p:nvPr/>
          </p:nvSpPr>
          <p:spPr>
            <a:xfrm>
              <a:off x="3919469" y="633841"/>
              <a:ext cx="3168346" cy="119288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Овал 4">
              <a:extLst>
                <a:ext uri="{FF2B5EF4-FFF2-40B4-BE49-F238E27FC236}">
                  <a16:creationId xmlns:a16="http://schemas.microsoft.com/office/drawing/2014/main" id="{6BC9B3DE-4765-4940-B3C1-395009F50DE5}"/>
                </a:ext>
              </a:extLst>
            </p:cNvPr>
            <p:cNvSpPr txBox="1"/>
            <p:nvPr/>
          </p:nvSpPr>
          <p:spPr>
            <a:xfrm>
              <a:off x="4314901" y="867122"/>
              <a:ext cx="2416323" cy="843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МБОУ </a:t>
              </a:r>
              <a:r>
                <a:rPr lang="ru-RU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Ведерниковская</a:t>
              </a:r>
              <a:r>
                <a:rPr lang="ru-RU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основная общеобразовательная школа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936FE794-D8E6-41A5-A09C-C49A92DA0ABE}"/>
              </a:ext>
            </a:extLst>
          </p:cNvPr>
          <p:cNvGrpSpPr/>
          <p:nvPr/>
        </p:nvGrpSpPr>
        <p:grpSpPr>
          <a:xfrm>
            <a:off x="79853" y="3487031"/>
            <a:ext cx="3529584" cy="1666658"/>
            <a:chOff x="5875953" y="3075590"/>
            <a:chExt cx="3929203" cy="119288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148D511E-4A0D-4CC7-86B1-CE379AB002A8}"/>
                </a:ext>
              </a:extLst>
            </p:cNvPr>
            <p:cNvSpPr/>
            <p:nvPr/>
          </p:nvSpPr>
          <p:spPr>
            <a:xfrm>
              <a:off x="5875953" y="3075590"/>
              <a:ext cx="3929203" cy="1192883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4">
              <a:extLst>
                <a:ext uri="{FF2B5EF4-FFF2-40B4-BE49-F238E27FC236}">
                  <a16:creationId xmlns:a16="http://schemas.microsoft.com/office/drawing/2014/main" id="{F025E769-C300-407A-80FD-1D37DA591A3F}"/>
                </a:ext>
              </a:extLst>
            </p:cNvPr>
            <p:cNvSpPr txBox="1"/>
            <p:nvPr/>
          </p:nvSpPr>
          <p:spPr>
            <a:xfrm>
              <a:off x="6542972" y="3216195"/>
              <a:ext cx="2778367" cy="843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МБОУ «</a:t>
              </a:r>
              <a:r>
                <a:rPr lang="ru-RU" sz="2000" kern="1200" dirty="0" err="1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Верхнепотаповская</a:t>
              </a:r>
              <a:r>
                <a:rPr lang="ru-RU" sz="2000" kern="120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СОШ»</a:t>
              </a:r>
            </a:p>
          </p:txBody>
        </p:sp>
      </p:grp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3C2435C3-B5E5-4C6B-9F10-64629DAAF353}"/>
              </a:ext>
            </a:extLst>
          </p:cNvPr>
          <p:cNvCxnSpPr>
            <a:cxnSpLocks/>
          </p:cNvCxnSpPr>
          <p:nvPr/>
        </p:nvCxnSpPr>
        <p:spPr>
          <a:xfrm>
            <a:off x="5140305" y="2769547"/>
            <a:ext cx="727248" cy="715993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7A4C8FF-FE81-4E37-8F71-1C7C72813137}"/>
              </a:ext>
            </a:extLst>
          </p:cNvPr>
          <p:cNvCxnSpPr>
            <a:cxnSpLocks/>
          </p:cNvCxnSpPr>
          <p:nvPr/>
        </p:nvCxnSpPr>
        <p:spPr>
          <a:xfrm>
            <a:off x="4014834" y="3004646"/>
            <a:ext cx="0" cy="2223627"/>
          </a:xfrm>
          <a:prstGeom prst="straightConnector1">
            <a:avLst/>
          </a:prstGeom>
          <a:ln w="12700">
            <a:solidFill>
              <a:schemeClr val="tx2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AFC5BCF-A8E0-4CEE-BE40-7D2B7A99D121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2002310" y="2755084"/>
            <a:ext cx="558650" cy="703517"/>
          </a:xfrm>
          <a:prstGeom prst="straightConnector1">
            <a:avLst/>
          </a:prstGeom>
          <a:ln w="12700">
            <a:solidFill>
              <a:schemeClr val="tx2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E674C4C-9278-4889-A891-B6C22DC92A93}"/>
              </a:ext>
            </a:extLst>
          </p:cNvPr>
          <p:cNvSpPr/>
          <p:nvPr/>
        </p:nvSpPr>
        <p:spPr>
          <a:xfrm>
            <a:off x="7251667" y="974203"/>
            <a:ext cx="50494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реализации проекта «Устранение цифрового неравенства» 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 21 населенному пункту Константиновского района выполнена 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прокладка современных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волоконно-оптических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каналов связи и 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установлены 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точки беспроводного доступа</a:t>
            </a:r>
            <a:endParaRPr lang="ru-RU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Стрелка: пятиугольник 25">
            <a:extLst>
              <a:ext uri="{FF2B5EF4-FFF2-40B4-BE49-F238E27FC236}">
                <a16:creationId xmlns:a16="http://schemas.microsoft.com/office/drawing/2014/main" id="{C5FD0F89-2BCA-4BF6-B662-0C973943625B}"/>
              </a:ext>
            </a:extLst>
          </p:cNvPr>
          <p:cNvSpPr/>
          <p:nvPr/>
        </p:nvSpPr>
        <p:spPr>
          <a:xfrm>
            <a:off x="919376" y="326292"/>
            <a:ext cx="5103027" cy="9742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248031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684C7173-9CBB-4E2F-8795-BC907AED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5" y="137584"/>
            <a:ext cx="4103257" cy="2801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20B0F3BA-C511-4243-AA6E-67C0747C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D485B-CB87-4178-8AAE-44436F8DA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43" y="3739438"/>
            <a:ext cx="4208760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D3A008-6142-49AB-8C97-6699BD209783}"/>
              </a:ext>
            </a:extLst>
          </p:cNvPr>
          <p:cNvSpPr/>
          <p:nvPr/>
        </p:nvSpPr>
        <p:spPr>
          <a:xfrm>
            <a:off x="-240001" y="2997866"/>
            <a:ext cx="50190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Строительство новых современных очистных сооружений канализации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A913901-BE0A-47DB-B8E1-9E2BCD442D30}"/>
              </a:ext>
            </a:extLst>
          </p:cNvPr>
          <p:cNvSpPr/>
          <p:nvPr/>
        </p:nvSpPr>
        <p:spPr>
          <a:xfrm>
            <a:off x="3840192" y="5589240"/>
            <a:ext cx="5738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Приобретены и установлены </a:t>
            </a:r>
          </a:p>
          <a:p>
            <a:pPr algn="ctr"/>
            <a:r>
              <a:rPr lang="ru-RU" sz="2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22 водонапорные башни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8F5FB4-67B0-49F7-8B57-19B0118EE02A}"/>
              </a:ext>
            </a:extLst>
          </p:cNvPr>
          <p:cNvSpPr/>
          <p:nvPr/>
        </p:nvSpPr>
        <p:spPr>
          <a:xfrm>
            <a:off x="8477281" y="151028"/>
            <a:ext cx="3860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Произведена реконструкция разводящих сетей водоснабжения</a:t>
            </a:r>
          </a:p>
          <a:p>
            <a:pPr algn="ctr"/>
            <a:r>
              <a:rPr lang="ru-RU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х. </a:t>
            </a:r>
            <a:r>
              <a:rPr lang="ru-RU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Камышный</a:t>
            </a:r>
            <a:endParaRPr lang="ru-RU" b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C4460AC-513C-40F6-8E6E-02822B1B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2592" b="30000"/>
          <a:stretch>
            <a:fillRect/>
          </a:stretch>
        </p:blipFill>
        <p:spPr bwMode="auto">
          <a:xfrm>
            <a:off x="8840986" y="1268760"/>
            <a:ext cx="3133367" cy="538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E4468A-D732-4065-8370-B87BDE0FA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48" y="784830"/>
            <a:ext cx="3860776" cy="461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20B0F3BA-C511-4243-AA6E-67C0747C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Рисунок 4">
            <a:extLst>
              <a:ext uri="{FF2B5EF4-FFF2-40B4-BE49-F238E27FC236}">
                <a16:creationId xmlns:a16="http://schemas.microsoft.com/office/drawing/2014/main" id="{7E5DC09D-B042-4610-9813-1415A365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44" y="1692955"/>
            <a:ext cx="3790158" cy="4087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Рисунок 5">
            <a:extLst>
              <a:ext uri="{FF2B5EF4-FFF2-40B4-BE49-F238E27FC236}">
                <a16:creationId xmlns:a16="http://schemas.microsoft.com/office/drawing/2014/main" id="{BBDEC084-569F-4D45-B3E0-800C2B2AF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9" y="1688515"/>
            <a:ext cx="3790158" cy="423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07A8B0-D2A1-4023-A1D8-73BCFC2E0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85" y="6391"/>
            <a:ext cx="4065992" cy="6570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Блок-схема: процесс 14">
            <a:extLst>
              <a:ext uri="{FF2B5EF4-FFF2-40B4-BE49-F238E27FC236}">
                <a16:creationId xmlns:a16="http://schemas.microsoft.com/office/drawing/2014/main" id="{39A9B625-864E-40E2-A115-6847633C8452}"/>
              </a:ext>
            </a:extLst>
          </p:cNvPr>
          <p:cNvSpPr/>
          <p:nvPr/>
        </p:nvSpPr>
        <p:spPr>
          <a:xfrm>
            <a:off x="1162237" y="6060445"/>
            <a:ext cx="5400600" cy="778888"/>
          </a:xfrm>
          <a:prstGeom prst="flowChartProcess">
            <a:avLst/>
          </a:prstGeom>
          <a:solidFill>
            <a:schemeClr val="tx1">
              <a:lumMod val="10000"/>
              <a:lumOff val="9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имени Николая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Токарчука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/>
          </a:p>
        </p:txBody>
      </p:sp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EA9FCAD8-EAA8-485C-BD76-3B6B93B93FCB}"/>
              </a:ext>
            </a:extLst>
          </p:cNvPr>
          <p:cNvSpPr/>
          <p:nvPr/>
        </p:nvSpPr>
        <p:spPr>
          <a:xfrm>
            <a:off x="919376" y="438541"/>
            <a:ext cx="7120433" cy="9742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«Формирование комфортной городской среды»</a:t>
            </a:r>
          </a:p>
        </p:txBody>
      </p:sp>
    </p:spTree>
    <p:extLst>
      <p:ext uri="{BB962C8B-B14F-4D97-AF65-F5344CB8AC3E}">
        <p14:creationId xmlns:p14="http://schemas.microsoft.com/office/powerpoint/2010/main" val="151321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52580F-18D1-4761-A9CE-265EEC212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8" y="2278565"/>
            <a:ext cx="3848104" cy="4357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69E713C-855E-4D65-9B4B-F3E7B404E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815" y="1425643"/>
            <a:ext cx="3898900" cy="435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Константиновский район Герб_Цвет">
            <a:extLst>
              <a:ext uri="{FF2B5EF4-FFF2-40B4-BE49-F238E27FC236}">
                <a16:creationId xmlns:a16="http://schemas.microsoft.com/office/drawing/2014/main" id="{20B0F3BA-C511-4243-AA6E-67C0747C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832">
                        <a14:foregroundMark x1="24579" y1="62018" x2="36532" y2="67755"/>
                        <a14:foregroundMark x1="15320" y1="58160" x2="23064" y2="62315"/>
                        <a14:foregroundMark x1="49663" y1="74382" x2="79293" y2="85757"/>
                        <a14:foregroundMark x1="80471" y1="46588" x2="92929" y2="54303"/>
                        <a14:foregroundMark x1="74747" y1="56578" x2="55387" y2="66073"/>
                        <a14:foregroundMark x1="35522" y1="76657" x2="9933" y2="88823"/>
                        <a14:backgroundMark x1="18350" y1="26409" x2="168" y2="26409"/>
                        <a14:backgroundMark x1="8923" y1="26014" x2="673" y2="12859"/>
                        <a14:backgroundMark x1="1010" y1="2967" x2="43603" y2="1484"/>
                        <a14:backgroundMark x1="58418" y1="1682" x2="94276" y2="2770"/>
                        <a14:backgroundMark x1="35859" y1="96835" x2="2525" y2="95054"/>
                        <a14:backgroundMark x1="60774" y1="97329" x2="92929" y2="94955"/>
                        <a14:backgroundMark x1="88889" y1="5045" x2="88889" y2="5045"/>
                        <a14:backgroundMark x1="88889" y1="5045" x2="88889" y2="5935"/>
                        <a14:backgroundMark x1="84512" y1="4055" x2="94276" y2="9792"/>
                        <a14:backgroundMark x1="78283" y1="17013" x2="78283" y2="17013"/>
                        <a14:backgroundMark x1="97811" y1="1682" x2="97811" y2="1682"/>
                        <a14:backgroundMark x1="98653" y1="25717" x2="98653" y2="25717"/>
                        <a14:backgroundMark x1="82660" y1="25717" x2="82660" y2="25717"/>
                        <a14:backgroundMark x1="96128" y1="15430" x2="96128" y2="1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570" cy="156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25EE149A-1ADF-457F-BB9A-3CA7176C6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36" y="1569660"/>
            <a:ext cx="4167356" cy="67396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 2019 года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50A20C-AB53-416D-B242-3571BA05EE9B}"/>
              </a:ext>
            </a:extLst>
          </p:cNvPr>
          <p:cNvSpPr/>
          <p:nvPr/>
        </p:nvSpPr>
        <p:spPr>
          <a:xfrm>
            <a:off x="3953502" y="5796063"/>
            <a:ext cx="81974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общественного пространства «Парк», расположенного в центральной части города Константиновска </a:t>
            </a:r>
          </a:p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Коммунистической </a:t>
            </a:r>
          </a:p>
        </p:txBody>
      </p:sp>
      <p:pic>
        <p:nvPicPr>
          <p:cNvPr id="7" name="Picture 2" descr="Lenovo_A1000_IMG_20191010_130456">
            <a:extLst>
              <a:ext uri="{FF2B5EF4-FFF2-40B4-BE49-F238E27FC236}">
                <a16:creationId xmlns:a16="http://schemas.microsoft.com/office/drawing/2014/main" id="{678C9F15-16B6-4941-8C4A-B456E837E6A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5453" r="28885" b="49715"/>
          <a:stretch/>
        </p:blipFill>
        <p:spPr bwMode="auto">
          <a:xfrm>
            <a:off x="8241876" y="438540"/>
            <a:ext cx="3860800" cy="4790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0D7CDEFD-59D5-4034-9086-D2F8BB537B9A}"/>
              </a:ext>
            </a:extLst>
          </p:cNvPr>
          <p:cNvSpPr/>
          <p:nvPr/>
        </p:nvSpPr>
        <p:spPr>
          <a:xfrm>
            <a:off x="919376" y="438541"/>
            <a:ext cx="7407284" cy="9742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Комфортное и излюбленное место отдыха</a:t>
            </a:r>
          </a:p>
        </p:txBody>
      </p:sp>
    </p:spTree>
    <p:extLst>
      <p:ext uri="{BB962C8B-B14F-4D97-AF65-F5344CB8AC3E}">
        <p14:creationId xmlns:p14="http://schemas.microsoft.com/office/powerpoint/2010/main" val="35353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3_TF02801109_TF02801109" id="{1C06BAA0-3930-493B-AD60-9265984A33DD}" vid="{F056C7C8-BEFB-4DDF-85DC-215FA76949EE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249165-F638-412C-8E0A-DFB7045CA2E0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4873beb7-5857-4685-be1f-d57550cc96cc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</Template>
  <TotalTime>3027</TotalTime>
  <Words>1460</Words>
  <Application>Microsoft Office PowerPoint</Application>
  <PresentationFormat>Произвольный</PresentationFormat>
  <Paragraphs>311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Calibri</vt:lpstr>
      <vt:lpstr>CentSchbkCyrill BT</vt:lpstr>
      <vt:lpstr>Euphemia</vt:lpstr>
      <vt:lpstr>Georgia</vt:lpstr>
      <vt:lpstr>Times New Roman</vt:lpstr>
      <vt:lpstr>Безмятежность 16 х 9</vt:lpstr>
      <vt:lpstr>ДОКЛАД  Главы Администрации Константиновского района В.Е. Калмыкова о результатах деятельности Администрации Константиновского района за 2019 год </vt:lpstr>
      <vt:lpstr>Указ Президента Российской Федерации от 7 мая 2018 года «О национальных целях и стратегических задачах развития Российской Федерации на период до 2024 года»</vt:lpstr>
      <vt:lpstr>Динамика доходов и расходов Константиновского бюджета</vt:lpstr>
      <vt:lpstr>Национальный проект «Демография»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«Благоустройство общественного пространства   по ул. Набережной от ул. Топилина до ул. 1 Мая (пляж)»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Главы Администрации Константиновского района В.Е. Калмыкова «О механизмах реализации национальных проектов на территории  Константиновского района»</dc:title>
  <dc:creator>Татьяна Зеленкова</dc:creator>
  <cp:lastModifiedBy>Татьяна Зеленкова</cp:lastModifiedBy>
  <cp:revision>160</cp:revision>
  <cp:lastPrinted>2020-02-27T10:37:38Z</cp:lastPrinted>
  <dcterms:created xsi:type="dcterms:W3CDTF">2020-02-13T05:09:18Z</dcterms:created>
  <dcterms:modified xsi:type="dcterms:W3CDTF">2020-03-12T13:50:31Z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