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742113" cy="987266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7198093627488669E-2"/>
          <c:w val="0.81910956050135253"/>
          <c:h val="0.80767305778902521"/>
        </c:manualLayout>
      </c:layout>
      <c:pie3DChart>
        <c:varyColors val="1"/>
        <c:ser>
          <c:idx val="0"/>
          <c:order val="0"/>
          <c:explosion val="25"/>
          <c:dLbls>
            <c:dLbl>
              <c:idx val="5"/>
              <c:layout>
                <c:manualLayout>
                  <c:x val="-1.8190069991251101E-3"/>
                  <c:y val="1.04166666666666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8F-4BCC-9506-06BF3C3C753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Лист1!$A$16:$A$21</c:f>
              <c:strCache>
                <c:ptCount val="6"/>
                <c:pt idx="0">
                  <c:v>Промышленность 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Платные услуги</c:v>
                </c:pt>
                <c:pt idx="4">
                  <c:v>Розничная торговля</c:v>
                </c:pt>
                <c:pt idx="5">
                  <c:v>Общественное питание</c:v>
                </c:pt>
              </c:strCache>
            </c:strRef>
          </c:cat>
          <c:val>
            <c:numRef>
              <c:f>Лист1!$B$16:$B$21</c:f>
              <c:numCache>
                <c:formatCode>0%</c:formatCode>
                <c:ptCount val="6"/>
                <c:pt idx="0">
                  <c:v>6.0000000000000032E-2</c:v>
                </c:pt>
                <c:pt idx="1">
                  <c:v>0.51</c:v>
                </c:pt>
                <c:pt idx="2">
                  <c:v>4.0000000000000022E-2</c:v>
                </c:pt>
                <c:pt idx="3">
                  <c:v>7.0000000000000021E-2</c:v>
                </c:pt>
                <c:pt idx="4">
                  <c:v>0.31000000000000133</c:v>
                </c:pt>
                <c:pt idx="5">
                  <c:v>1.0000000000000005E-2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8F-4BCC-9506-06BF3C3C753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51D080-0FA4-452C-BE9C-57B885F95115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8A2903-BD5A-4833-B0CA-AB5B8165171B}" type="datetime1">
              <a:rPr lang="ru-RU" smtClean="0"/>
              <a:t>22.12.2023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  <a:cs typeface="FreesiaUPC" panose="020B0502040204020203" pitchFamily="34" charset="-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4DAEB3-2211-4CA3-9D23-0143FCF3926F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E9B35-0826-45CC-9C2C-707B22DFAA83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C0063D-EDF2-4190-A726-B9B651F864E7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289488-0C23-4DC8-A9FA-240659547385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EFA117-2261-4A1D-8BE7-0B7E6A1366C0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9279E9-B6DA-4AB3-A7CE-B748E56BEA69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CF7452-61A3-4CDC-ACAB-74E5B4A7EF57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D00952-BE77-47A2-BE29-2226E2D6BB12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D5EF43-AECB-4459-AE90-3AFB54138C76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D0FAC8F-653F-479B-B209-9F30C9091843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36FD9FC9-5FD1-4E3B-B719-212F55599717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428A7F57-8526-4A03-89D8-FFB0245E6649}" type="datetime1">
              <a:rPr lang="ru-RU" smtClean="0"/>
              <a:t>22.12.2023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dm@konst.donpac.ru" TargetMode="External"/><Relationship Id="rId2" Type="http://schemas.openxmlformats.org/officeDocument/2006/relationships/hyperlink" Target="http://www.konstadmin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mailto:konstadmeconom@yandex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314" y="1370426"/>
            <a:ext cx="7556686" cy="1584526"/>
          </a:xfrm>
        </p:spPr>
        <p:txBody>
          <a:bodyPr rtlCol="0">
            <a:normAutofit/>
          </a:bodyPr>
          <a:lstStyle/>
          <a:p>
            <a:pPr algn="ctr"/>
            <a:r>
              <a:rPr lang="ru-RU" sz="3800" b="1" i="1" dirty="0"/>
              <a:t>Инвестиционный профиль</a:t>
            </a:r>
            <a:endParaRPr lang="ru" sz="38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118" y="3216189"/>
            <a:ext cx="6269347" cy="1021498"/>
          </a:xfrm>
        </p:spPr>
        <p:txBody>
          <a:bodyPr rtlCol="0">
            <a:normAutofit fontScale="77500" lnSpcReduction="20000"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Константиновский район</a:t>
            </a:r>
            <a:endParaRPr lang="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здания, места для сидения, скамейки, вид сбоку&#10;&#10;Автоматически созданное описание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624DA7-D942-47DF-A26F-AA540A374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613" y="0"/>
            <a:ext cx="955044" cy="13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E6CE5019-58D2-4718-93EB-270184C67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5044" y="770022"/>
            <a:ext cx="4781972" cy="5099072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Инициативное бюджетирование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универсальной площадки по адресу ул. Октябрьская, 6-а, х. Ведерников, Константиновского района, Ростовской области – 1,482 млн.руб.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общественной территории, расположенной возле здания администрации по адресу х.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Гапкин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ул. Школьная, 22а -1,864 млн.руб.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общественной территории, расположенной в центральной части в  х. Савельев (пересечение ул. Молодежная и  ул. Фестивальная) Константиновского района Ростовской области – 2,251 млн.руб.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F5F00A-6A6E-4775-80E4-CD05AC02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770022"/>
            <a:ext cx="4742902" cy="5099072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Bookman Old Style" panose="02050604050505020204" pitchFamily="18" charset="0"/>
              </a:rPr>
              <a:t>Комфортная городская среда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общественной территории у здания Администрации Николаевского сельского поселения, расположенной по адресному ориентиру: Ростовская область, ст. Николаевская, ул. Центральная, 23» - 29,7 млн.руб.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Общественная территория, расположенная по адресу: Ростовская область, Константиновский район, х. 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Гапкин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 ул. Центральная, 55 а (благоустройство) -13,9 млн.руб.</a:t>
            </a:r>
          </a:p>
          <a:p>
            <a:endParaRPr lang="ru-RU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58962-2B1D-4CBD-88AE-86EF64EA9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00" y="3979421"/>
            <a:ext cx="3237300" cy="2427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9F93E5-B633-44B1-B77C-C7AA08721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085"/>
            <a:ext cx="3674025" cy="16533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A5BBB-6CC7-4F57-8D94-9317E3796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26" y="4478306"/>
            <a:ext cx="2572120" cy="19290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3C9813-BBC4-4117-A1D9-44E047225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235" y="4210141"/>
            <a:ext cx="2743465" cy="21972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D215B7-F6DE-4D54-BBE9-AF7A71F51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918" y="1"/>
            <a:ext cx="2415081" cy="12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7235EF-386B-4FF6-B23E-53A13E2AD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0" y="3831430"/>
            <a:ext cx="4544290" cy="302656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E6CE5019-58D2-4718-93EB-270184C67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770022"/>
            <a:ext cx="5303520" cy="5099072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Поддержка</a:t>
            </a:r>
          </a:p>
          <a:p>
            <a:r>
              <a:rPr lang="ru-RU" sz="28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инвесторов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целях создания благоприятной инвестиционной среды, оказания инвесторам административной, организационно-правовой помощи при реализации инвестиционных проектов, в Администрации района работают: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Совет по инвестициям при главе Администрации Константиновского района;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Совет по предпринимательству при главе Администрации Константиновского района.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F5F00A-6A6E-4775-80E4-CD05AC02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3" y="770022"/>
            <a:ext cx="5066457" cy="5099072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Bookman Old Style" panose="02050604050505020204" pitchFamily="18" charset="0"/>
              </a:rPr>
              <a:t>Поддержка  </a:t>
            </a:r>
          </a:p>
          <a:p>
            <a:r>
              <a:rPr lang="ru-RU" sz="2800" b="1" i="1" dirty="0">
                <a:latin typeface="Bookman Old Style" panose="02050604050505020204" pitchFamily="18" charset="0"/>
              </a:rPr>
              <a:t>в сельском хозяйстве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Возмещение части затрат на производство и реализацию зерновых культур – 8,1 млн.руб.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Поддержка элитного семеноводства – 1,214 млн.руб. и приобретение техники – 14,4 млн.руб., в т.ч. виноградарям – 5,7 млн.руб.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7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4E49970A-88A7-4386-82E5-EBF91166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dirty="0">
                <a:latin typeface="Bookman Old Style" panose="02050604050505020204" pitchFamily="18" charset="0"/>
              </a:rPr>
              <a:t>Контактная информация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F5F00A-6A6E-4775-80E4-CD05AC028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998720" cy="410845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КОНСТАНТИНОВСКОГО РАЙОНА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347250, Ростовская область, г. Константиновск, ул. 25 Октября, 70</a:t>
            </a:r>
          </a:p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www.konstadmin.ru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adm@konst.donpac.ru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Глава Администрации Константиновского района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Дьячкин Виталий Александрович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приёмная: тел. и факс (886393) 2-16-62</a:t>
            </a:r>
          </a:p>
          <a:p>
            <a:pPr algn="ctr"/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E39203B-15E1-4393-9875-6D46ABAA5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410845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Константиновского района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Болотных Владимир Ильич – тел. 6-04-45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Курирует вопросы экономики, финансов, инвестиций, имущественных и земельных отношений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экономического развития, торговли и бытового обслуживания Администрации Константиновского района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Карасева Мария Викторовна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тел. – (86393) 2-15-83, 2-15-76, 2-39-48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konstadmeconom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@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yandex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26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646074-5804-4F50-91CD-283F0E705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44" y="0"/>
            <a:ext cx="2406156" cy="19043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ru-RU" sz="3600" b="1" i="1" dirty="0"/>
              <a:t>Общие сведения о районе</a:t>
            </a:r>
            <a:endParaRPr lang="ru" sz="36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8015" y="1904301"/>
            <a:ext cx="9947665" cy="4521666"/>
          </a:xfrm>
        </p:spPr>
        <p:txBody>
          <a:bodyPr rtlCol="0"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Константиновский район расположен в центральной части Ростовской области.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Районный центр — город Константиновск.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-на-Дону — 169 км.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Протяжённость с севера на юг — 50 км, с запада на восток — 60 км. Площадь территории — 2197 км².</a:t>
            </a:r>
          </a:p>
          <a:p>
            <a:pPr algn="ctr"/>
            <a:r>
              <a:rPr lang="ru-RU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сельскохозяйственных угодий – </a:t>
            </a:r>
            <a:r>
              <a:rPr lang="ru-RU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r>
              <a:rPr lang="ru-RU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пашни – 140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 Константиновского района входят 43 населённых пункта, административно разделённых на 1 городское и 6 сельских поселений.</a:t>
            </a:r>
          </a:p>
          <a:p>
            <a:pPr algn="ctr"/>
            <a:r>
              <a:rPr lang="ru-RU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района составляет 29,6 </a:t>
            </a:r>
            <a:r>
              <a:rPr lang="ru-RU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ru-RU" sz="3600" b="1" i="1" dirty="0"/>
              <a:t>Основные экономические показатели 2022 года</a:t>
            </a:r>
            <a:endParaRPr lang="ru" sz="36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8702" y="2111674"/>
            <a:ext cx="6862813" cy="3748193"/>
          </a:xfrm>
        </p:spPr>
        <p:txBody>
          <a:bodyPr rtlCol="0">
            <a:normAutofit/>
          </a:bodyPr>
          <a:lstStyle/>
          <a:p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промышленного производства, в % к 2021г.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мяса (скот и птица в живом весе), тонн</a:t>
            </a:r>
          </a:p>
          <a:p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действие общей площади жилых домов, кв.м.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организаций млн.руб.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торговли, млн.руб.</a:t>
            </a:r>
          </a:p>
          <a:p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общественного питания, млн.руб.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работников, чел.</a:t>
            </a:r>
          </a:p>
          <a:p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плата, рублей.</a:t>
            </a:r>
            <a:endParaRPr lang="ru" sz="1600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CB82DB-F18F-4822-AD0A-3374C6C04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8753" y="2114616"/>
            <a:ext cx="1222408" cy="3748194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94,4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2130,8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8923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3641,8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3605,4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41,1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4903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34229,5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5C9B0-E8BA-4C13-A5D8-978313D90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05" y="3429000"/>
            <a:ext cx="4274095" cy="29672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90739"/>
          </a:xfrm>
          <a:solidFill>
            <a:srgbClr val="92D050">
              <a:alpha val="3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i="1" dirty="0"/>
              <a:t>Агропромышленные предприятия района</a:t>
            </a:r>
            <a:endParaRPr lang="ru" sz="32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643" y="1880668"/>
            <a:ext cx="10530037" cy="1757681"/>
          </a:xfrm>
        </p:spPr>
        <p:txBody>
          <a:bodyPr rtlCol="0"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«Стычное» - занимаема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площадь</a:t>
            </a:r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14 </a:t>
            </a:r>
            <a:r>
              <a:rPr lang="ru-RU" sz="16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намолочено 35,8 </a:t>
            </a:r>
            <a:r>
              <a:rPr lang="ru-RU" sz="16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зерновых культур.</a:t>
            </a:r>
          </a:p>
          <a:p>
            <a:pPr>
              <a:spcAft>
                <a:spcPts val="1200"/>
              </a:spcAft>
            </a:pPr>
            <a:r>
              <a:rPr lang="ru-RU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СПК «Правда»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занимаемая площадь свыше 5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намолочено 12,4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тыс.тонн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зерновых культур.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«Винодельня Ведерников» - общая площадь виноградников 224,29 га, собрано 976 тонн винограда.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3FCF8D-6BAB-43CC-8D9E-61722208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6" y="3782650"/>
            <a:ext cx="4487346" cy="26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F74017-619C-4DC1-B135-131E0E700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4950"/>
            <a:ext cx="4171005" cy="19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4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90739"/>
          </a:xfrm>
          <a:solidFill>
            <a:srgbClr val="92D050">
              <a:alpha val="3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i="1" dirty="0"/>
              <a:t>Транспортная инфраструктура</a:t>
            </a:r>
            <a:endParaRPr lang="ru" sz="32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643" y="1880668"/>
            <a:ext cx="10530037" cy="3519105"/>
          </a:xfrm>
        </p:spPr>
        <p:txBody>
          <a:bodyPr rtlCol="0"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ru-RU" sz="2000" dirty="0"/>
              <a:t>Константиновский район пересекают автомагистрали областного значения: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1. «Шахты – Цимлянск»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2. «Константиновск – Тацинский»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Через район проходит 138,0 км автодорог районного значения.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Расстояние до речного, морских портов: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Ростовский речной порт – 160 км.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Морской порт г. Азова – 179 км.</a:t>
            </a:r>
          </a:p>
          <a:p>
            <a:pPr>
              <a:spcBef>
                <a:spcPts val="800"/>
              </a:spcBef>
            </a:pPr>
            <a:r>
              <a:rPr lang="ru-RU" sz="2000" dirty="0"/>
              <a:t>Морской порт г. Таганрога – 243 км.</a:t>
            </a:r>
          </a:p>
          <a:p>
            <a:endParaRPr lang="ru" sz="1600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9C3CF-8AE8-4679-8037-39E19118C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9" y="3140364"/>
            <a:ext cx="4367521" cy="32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2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90739"/>
          </a:xfrm>
          <a:solidFill>
            <a:srgbClr val="92D050">
              <a:alpha val="3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i="1" dirty="0"/>
              <a:t>Инженерная инфраструктура</a:t>
            </a:r>
            <a:endParaRPr lang="ru" sz="32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644" y="1880668"/>
            <a:ext cx="6248686" cy="3519105"/>
          </a:xfrm>
        </p:spPr>
        <p:txBody>
          <a:bodyPr rtlCol="0">
            <a:normAutofit/>
          </a:bodyPr>
          <a:lstStyle/>
          <a:p>
            <a:pPr>
              <a:spcBef>
                <a:spcPts val="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газопроводов 280,4 км.</a:t>
            </a:r>
          </a:p>
          <a:p>
            <a:pPr>
              <a:spcBef>
                <a:spcPts val="8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Протяжённость электрических сетей 151,55 км.</a:t>
            </a: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Протяжённость водопроводов 177,4 км.</a:t>
            </a: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Протяжённость канализационных сетей 48,5 км.</a:t>
            </a: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Протяжённость тепловых и паровых сетей 2,29 км.</a:t>
            </a:r>
            <a:endParaRPr lang="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pic>
        <p:nvPicPr>
          <p:cNvPr id="5" name="Picture 2" descr="http://photos.wikimapia.org/p/00/02/79/96/95_big.jpg">
            <a:extLst>
              <a:ext uri="{FF2B5EF4-FFF2-40B4-BE49-F238E27FC236}">
                <a16:creationId xmlns:a16="http://schemas.microsoft.com/office/drawing/2014/main" id="{B67D05A8-FE79-4877-9F9A-B645A20C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1" y="2286000"/>
            <a:ext cx="541420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22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5BD3B1-52BF-493D-B8F3-1FB50301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09" y="1920061"/>
            <a:ext cx="6770255" cy="44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3" y="286603"/>
            <a:ext cx="6289964" cy="1240193"/>
          </a:xfrm>
          <a:solidFill>
            <a:srgbClr val="92D050">
              <a:alpha val="3000"/>
            </a:srgbClr>
          </a:solidFill>
        </p:spPr>
        <p:txBody>
          <a:bodyPr rtlCol="0">
            <a:noAutofit/>
          </a:bodyPr>
          <a:lstStyle/>
          <a:p>
            <a:r>
              <a:rPr lang="ru-RU" sz="2800" b="1" i="1" dirty="0"/>
              <a:t>Инвестиционный потенциал и конкурентные преимущества</a:t>
            </a:r>
            <a:endParaRPr lang="ru" sz="2800" b="1" i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CA1AC2-2599-4918-B73B-42F93A63A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0666" y="2120900"/>
            <a:ext cx="5385014" cy="374819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Инвестиционная привлекательность района обусловлена выгодным экономико-географическим положением, наличием территорий для застройки, потенциальным развитием туристско-рекреационной сферы, стабильностью работы сельскохозяйственной отрасли. </a:t>
            </a:r>
          </a:p>
          <a:p>
            <a:r>
              <a:rPr lang="ru-RU" b="1" dirty="0">
                <a:solidFill>
                  <a:schemeClr val="bg1"/>
                </a:solidFill>
              </a:rPr>
              <a:t>Устойчивое развитие телекоммуникаций, наличие рабочей силы. </a:t>
            </a:r>
          </a:p>
          <a:p>
            <a:r>
              <a:rPr lang="ru-RU" b="1" dirty="0">
                <a:solidFill>
                  <a:schemeClr val="bg1"/>
                </a:solidFill>
              </a:rPr>
              <a:t>Нормативно-</a:t>
            </a:r>
            <a:r>
              <a:rPr lang="ru-RU" b="1" dirty="0" err="1">
                <a:solidFill>
                  <a:schemeClr val="bg1"/>
                </a:solidFill>
              </a:rPr>
              <a:t>праввая</a:t>
            </a:r>
            <a:r>
              <a:rPr lang="ru-RU" b="1" dirty="0">
                <a:solidFill>
                  <a:schemeClr val="bg1"/>
                </a:solidFill>
              </a:rPr>
              <a:t> база, обеспечивающая инвестиционную </a:t>
            </a:r>
            <a:r>
              <a:rPr lang="ru-RU" b="1" dirty="0" err="1">
                <a:solidFill>
                  <a:schemeClr val="bg1"/>
                </a:solidFill>
              </a:rPr>
              <a:t>привекательность</a:t>
            </a:r>
            <a:r>
              <a:rPr lang="ru-RU" b="1" dirty="0">
                <a:solidFill>
                  <a:schemeClr val="bg1"/>
                </a:solidFill>
              </a:rPr>
              <a:t> района.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62C2A3-BB9C-4B77-8018-02AC91EE9B84}"/>
              </a:ext>
            </a:extLst>
          </p:cNvPr>
          <p:cNvSpPr txBox="1">
            <a:spLocks/>
          </p:cNvSpPr>
          <p:nvPr/>
        </p:nvSpPr>
        <p:spPr>
          <a:xfrm>
            <a:off x="1036321" y="587229"/>
            <a:ext cx="4469654" cy="1150131"/>
          </a:xfrm>
          <a:prstGeom prst="rect">
            <a:avLst/>
          </a:prstGeom>
          <a:solidFill>
            <a:srgbClr val="92D050">
              <a:alpha val="3000"/>
            </a:srgb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i="1" dirty="0"/>
              <a:t>Экономика района</a:t>
            </a:r>
          </a:p>
          <a:p>
            <a:endParaRPr lang="ru-RU" sz="3200" b="1" i="1" dirty="0"/>
          </a:p>
          <a:p>
            <a:r>
              <a:rPr lang="ru-RU" sz="2400" i="1" dirty="0"/>
              <a:t>Структура экономики Константиновского района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35154EB-57C7-4864-ABB3-7DC8349B50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7020592"/>
              </p:ext>
            </p:extLst>
          </p:nvPr>
        </p:nvGraphicFramePr>
        <p:xfrm>
          <a:off x="771629" y="1920061"/>
          <a:ext cx="4999037" cy="4149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6364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013391-FAF3-4706-B3ED-08C0D6EE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874" y="3552440"/>
            <a:ext cx="4485126" cy="28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90739"/>
          </a:xfrm>
          <a:solidFill>
            <a:srgbClr val="92D050">
              <a:alpha val="3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i="1" dirty="0"/>
              <a:t>Реализуемые инвестиционные проекты</a:t>
            </a:r>
            <a:endParaRPr lang="ru" sz="32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201" y="1978193"/>
            <a:ext cx="10738890" cy="1677796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800"/>
              </a:spcBef>
            </a:pPr>
            <a:r>
              <a:rPr lang="ru-RU" sz="20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«Донское молоко» </a:t>
            </a:r>
            <a:r>
              <a:rPr lang="ru-RU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строительство инновационной фермы на 1200 </a:t>
            </a:r>
            <a:r>
              <a:rPr lang="ru-RU" sz="2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коров</a:t>
            </a:r>
            <a:r>
              <a:rPr lang="ru-RU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Константиновском районе Ростовской области – 1 200,00 млн.руб.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«Бассейны регионов 3»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создание и эксплуатация </a:t>
            </a:r>
            <a:r>
              <a:rPr lang="ru-RU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модульного плавательного бассейна –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364,1</a:t>
            </a:r>
            <a:r>
              <a:rPr lang="ru-RU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млн.руб.</a:t>
            </a:r>
          </a:p>
          <a:p>
            <a:pPr>
              <a:spcBef>
                <a:spcPts val="800"/>
              </a:spcBef>
            </a:pPr>
            <a:endParaRPr lang="ru" sz="2000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009CAA-C1D2-488A-9889-1496BBFB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2439"/>
            <a:ext cx="4322618" cy="28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5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E6CE5019-58D2-4718-93EB-270184C67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770022"/>
            <a:ext cx="4767811" cy="5099072"/>
          </a:xfrm>
        </p:spPr>
        <p:txBody>
          <a:bodyPr>
            <a:norm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i="1" dirty="0">
                <a:latin typeface="Bookman Old Style" panose="02050604050505020204" pitchFamily="18" charset="0"/>
                <a:cs typeface="Arial" panose="020B0604020202020204" pitchFamily="34" charset="0"/>
              </a:rPr>
              <a:t>Инвестиции в ЖКХ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Отремонтировано 6 скважин и оборудования (0,7млн.руб.)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Приобретено 8 автобусов для городских и внутрирайонных маршрутов.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F5F00A-6A6E-4775-80E4-CD05AC02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127" y="770021"/>
            <a:ext cx="5642759" cy="5603069"/>
          </a:xfrm>
        </p:spPr>
        <p:txBody>
          <a:bodyPr>
            <a:normAutofit/>
          </a:bodyPr>
          <a:lstStyle/>
          <a:p>
            <a:endParaRPr lang="ru-RU" sz="2000" b="1" i="1" dirty="0">
              <a:latin typeface="Bookman Old Style" panose="02050604050505020204" pitchFamily="18" charset="0"/>
            </a:endParaRPr>
          </a:p>
          <a:p>
            <a:r>
              <a:rPr lang="ru-RU" sz="2800" b="1" i="1" dirty="0">
                <a:latin typeface="Bookman Old Style" panose="02050604050505020204" pitchFamily="18" charset="0"/>
              </a:rPr>
              <a:t>Дорожное хозяйство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Инвестировано за счёт бюджетных средств 252,9 млн.руб.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Выполнены частичные ремонты дорог по     ул. Революционной, ул. Кривошлыкова, ул. Фрунзе, ул. Новой, ул. Баумана. Ул. 1 Мая,    ул. Комарова, ул. Коммунистической и др.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ул. Центральная в ст. Николаевская проведены работы по устройству тротуаров, парковок, бортовых камней, ограждений на пешеходных переходах, искусственных дорожных неровностей и освещения.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34412E-5F2A-4732-8192-638E71EA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5044" cy="13907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458480-C6EE-4F38-9673-BD0E29FD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46098"/>
            <a:ext cx="4433454" cy="30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29273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ие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5_TF56160789" id="{80AA9D2D-EE59-4148-A11E-A51EEE828B28}" vid="{AEAFD717-D3C8-4034-8F7E-D5220B0CCE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752</TotalTime>
  <Words>896</Words>
  <Application>Microsoft Office PowerPoint</Application>
  <PresentationFormat>Широкоэкранный</PresentationFormat>
  <Paragraphs>99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Franklin Gothic Book</vt:lpstr>
      <vt:lpstr>Пользовательские</vt:lpstr>
      <vt:lpstr>Инвестиционный профиль</vt:lpstr>
      <vt:lpstr>Общие сведения о районе</vt:lpstr>
      <vt:lpstr>Основные экономические показатели 2022 года</vt:lpstr>
      <vt:lpstr>Агропромышленные предприятия района</vt:lpstr>
      <vt:lpstr>Транспортная инфраструктура</vt:lpstr>
      <vt:lpstr>Инженерная инфраструктура</vt:lpstr>
      <vt:lpstr>Инвестиционный потенциал и конкурентные преимущества</vt:lpstr>
      <vt:lpstr>Реализуемые инвестиционные проекты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профиль</dc:title>
  <dc:creator>Евгения Телегина</dc:creator>
  <cp:lastModifiedBy>Евгения Телегина</cp:lastModifiedBy>
  <cp:revision>69</cp:revision>
  <cp:lastPrinted>2023-12-22T05:39:54Z</cp:lastPrinted>
  <dcterms:created xsi:type="dcterms:W3CDTF">2023-12-19T12:45:36Z</dcterms:created>
  <dcterms:modified xsi:type="dcterms:W3CDTF">2023-12-22T10:47:12Z</dcterms:modified>
</cp:coreProperties>
</file>